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Default Extension="mp4" ContentType="video/mp4"/>
  <Override PartName="/ppt/slides/slide103.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presentation.xml" ContentType="application/vnd.openxmlformats-officedocument.presentationml.presentation.main+xml"/>
  <Override PartName="/ppt/slides/slide102.xml" ContentType="application/vnd.openxmlformats-officedocument.presentationml.slide+xml"/>
  <Override PartName="/ppt/slides/slide45.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70.xml" ContentType="application/vnd.openxmlformats-officedocument.presentationml.slide+xml"/>
  <Override PartName="/ppt/slides/slide46.xml" ContentType="application/vnd.openxmlformats-officedocument.presentationml.slide+xml"/>
  <Override PartName="/ppt/slides/slide72.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88.xml" ContentType="application/vnd.openxmlformats-officedocument.presentationml.slide+xml"/>
  <Override PartName="/ppt/slides/slide71.xml" ContentType="application/vnd.openxmlformats-officedocument.presentationml.slide+xml"/>
  <Override PartName="/ppt/slides/slide86.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87.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3.xml" ContentType="application/vnd.openxmlformats-officedocument.presentationml.slide+xml"/>
  <Override PartName="/ppt/slides/slide81.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notesSlides/notesSlide57.xml" ContentType="application/vnd.openxmlformats-officedocument.presentationml.notesSlide+xml"/>
  <Override PartName="/ppt/notesSlides/notesSlide66.xml" ContentType="application/vnd.openxmlformats-officedocument.presentationml.notesSlide+xml"/>
  <Override PartName="/ppt/slideLayouts/slideLayout75.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notesSlides/notesSlide30.xml" ContentType="application/vnd.openxmlformats-officedocument.presentationml.notesSlide+xml"/>
  <Override PartName="/ppt/slideLayouts/slideLayout119.xml" ContentType="application/vnd.openxmlformats-officedocument.presentationml.slideLayout+xml"/>
  <Override PartName="/ppt/slideLayouts/slideLayout126.xml" ContentType="application/vnd.openxmlformats-officedocument.presentationml.slideLayout+xml"/>
  <Override PartName="/ppt/slideLayouts/slideLayout88.xml" ContentType="application/vnd.openxmlformats-officedocument.presentationml.slideLayout+xml"/>
  <Override PartName="/ppt/slideLayouts/slideLayout127.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81.xml" ContentType="application/vnd.openxmlformats-officedocument.presentationml.slideLayout+xml"/>
  <Override PartName="/ppt/notesSlides/notesSlide27.xml" ContentType="application/vnd.openxmlformats-officedocument.presentationml.notesSlide+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notesSlides/notesSlide31.xml" ContentType="application/vnd.openxmlformats-officedocument.presentationml.notesSlide+xml"/>
  <Override PartName="/ppt/slideLayouts/slideLayout117.xml" ContentType="application/vnd.openxmlformats-officedocument.presentationml.slideLayout+xml"/>
  <Override PartName="/ppt/notesSlides/notesSlide36.xml" ContentType="application/vnd.openxmlformats-officedocument.presentationml.notesSlide+xml"/>
  <Override PartName="/ppt/slideLayouts/slideLayout51.xml" ContentType="application/vnd.openxmlformats-officedocument.presentationml.slideLayout+xml"/>
  <Override PartName="/ppt/notesSlides/notesSlide35.xml" ContentType="application/vnd.openxmlformats-officedocument.presentationml.notesSlide+xml"/>
  <Override PartName="/ppt/slideLayouts/slideLayout50.xml" ContentType="application/vnd.openxmlformats-officedocument.presentationml.slideLayout+xml"/>
  <Override PartName="/ppt/notesSlides/notesSlide37.xml" ContentType="application/vnd.openxmlformats-officedocument.presentationml.notesSlide+xml"/>
  <Override PartName="/ppt/slideLayouts/slideLayout116.xml" ContentType="application/vnd.openxmlformats-officedocument.presentationml.slideLayou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slideLayouts/slideLayout4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notesSlides/notesSlide34.xml" ContentType="application/vnd.openxmlformats-officedocument.presentationml.notesSlide+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notesSlides/notesSlide32.xml" ContentType="application/vnd.openxmlformats-officedocument.presentationml.notesSlide+xml"/>
  <Override PartName="/ppt/slideLayouts/slideLayout56.xml" ContentType="application/vnd.openxmlformats-officedocument.presentationml.slideLayout+xml"/>
  <Override PartName="/ppt/slideLayouts/slideLayout118.xml" ContentType="application/vnd.openxmlformats-officedocument.presentationml.slideLayout+xml"/>
  <Override PartName="/ppt/slideLayouts/slideLayout55.xml" ContentType="application/vnd.openxmlformats-officedocument.presentationml.slideLayout+xml"/>
  <Override PartName="/ppt/notesSlides/notesSlide33.xml" ContentType="application/vnd.openxmlformats-officedocument.presentationml.notesSlide+xml"/>
  <Override PartName="/ppt/slideLayouts/slideLayout54.xml" ContentType="application/vnd.openxmlformats-officedocument.presentationml.slideLayout+xml"/>
  <Override PartName="/ppt/notesSlides/notesSlide24.xml" ContentType="application/vnd.openxmlformats-officedocument.presentationml.notesSlide+xml"/>
  <Override PartName="/ppt/slideLayouts/slideLayout133.xml" ContentType="application/vnd.openxmlformats-officedocument.presentationml.slideLayout+xml"/>
  <Override PartName="/ppt/notesSlides/notesSlide23.xml" ContentType="application/vnd.openxmlformats-officedocument.presentationml.notesSlide+xml"/>
  <Override PartName="/ppt/notesSlides/notesSlide7.xml" ContentType="application/vnd.openxmlformats-officedocument.presentationml.notesSlid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2.xml" ContentType="application/vnd.openxmlformats-officedocument.presentationml.slideLayout+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slideLayouts/slideLayout66.xml" ContentType="application/vnd.openxmlformats-officedocument.presentationml.slideLayout+xml"/>
  <Override PartName="/ppt/notesSlides/notesSlide5.xml" ContentType="application/vnd.openxmlformats-officedocument.presentationml.notesSlid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80.xml" ContentType="application/vnd.openxmlformats-officedocument.presentationml.slideLayout+xml"/>
  <Override PartName="/ppt/slideLayouts/slideLayout136.xml" ContentType="application/vnd.openxmlformats-officedocument.presentationml.slideLayout+xml"/>
  <Override PartName="/ppt/slideLayouts/slideLayout135.xml" ContentType="application/vnd.openxmlformats-officedocument.presentationml.slideLayout+xml"/>
  <Override PartName="/ppt/notesSlides/notesSlide21.xml" ContentType="application/vnd.openxmlformats-officedocument.presentationml.notesSlide+xml"/>
  <Override PartName="/ppt/slideLayouts/slideLayout134.xml" ContentType="application/vnd.openxmlformats-officedocument.presentationml.slideLayout+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Layouts/slideLayout78.xml" ContentType="application/vnd.openxmlformats-officedocument.presentationml.slideLayout+xml"/>
  <Override PartName="/ppt/notesSlides/notesSlide14.xml" ContentType="application/vnd.openxmlformats-officedocument.presentationml.notesSlide+xml"/>
  <Override PartName="/ppt/slideLayouts/slideLayout79.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74.xml" ContentType="application/vnd.openxmlformats-officedocument.presentationml.slideLayout+xml"/>
  <Override PartName="/ppt/slideLayouts/slideLayout115.xml" ContentType="application/vnd.openxmlformats-officedocument.presentationml.slideLayout+xml"/>
  <Override PartName="/ppt/slideLayouts/slideLayout47.xml" ContentType="application/vnd.openxmlformats-officedocument.presentationml.slideLayout+xml"/>
  <Override PartName="/ppt/slideLayouts/slideLayout24.xml" ContentType="application/vnd.openxmlformats-officedocument.presentationml.slideLayout+xml"/>
  <Override PartName="/ppt/slideLayouts/slideLayout95.xml" ContentType="application/vnd.openxmlformats-officedocument.presentationml.slideLayout+xml"/>
  <Override PartName="/ppt/slideLayouts/slideLayout25.xml" ContentType="application/vnd.openxmlformats-officedocument.presentationml.slideLayout+xml"/>
  <Override PartName="/ppt/notesSlides/notesSlide54.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94.xml" ContentType="application/vnd.openxmlformats-officedocument.presentationml.slideLayout+xml"/>
  <Override PartName="/ppt/slideLayouts/slideLayout20.xml" ContentType="application/vnd.openxmlformats-officedocument.presentationml.slideLayout+xml"/>
  <Override PartName="/ppt/slideLayouts/slideLayout93.xml" ContentType="application/vnd.openxmlformats-officedocument.presentationml.slideLayout+xml"/>
  <Override PartName="/ppt/slideLayouts/slideLayout96.xml" ContentType="application/vnd.openxmlformats-officedocument.presentationml.slideLayout+xml"/>
  <Override PartName="/ppt/slideLayouts/slideLayout26.xml" ContentType="application/vnd.openxmlformats-officedocument.presentationml.slideLayout+xml"/>
  <Override PartName="/ppt/notesSlides/notesSlide53.xml" ContentType="application/vnd.openxmlformats-officedocument.presentationml.notesSlide+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notesSlides/notesSlide52.xml" ContentType="application/vnd.openxmlformats-officedocument.presentationml.notesSlide+xml"/>
  <Override PartName="/ppt/slideLayouts/slideLayout27.xml" ContentType="application/vnd.openxmlformats-officedocument.presentationml.slideLayout+xml"/>
  <Override PartName="/ppt/slideLayouts/slideLayout97.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notesSlides/notesSlide56.xml" ContentType="application/vnd.openxmlformats-officedocument.presentationml.notesSlide+xml"/>
  <Override PartName="/ppt/slideLayouts/slideLayout1.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notesSlides/notesSlide55.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92.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48.xml" ContentType="application/vnd.openxmlformats-officedocument.presentationml.slideLayout+xml"/>
  <Override PartName="/ppt/notesSlides/notesSlide51.xml" ContentType="application/vnd.openxmlformats-officedocument.presentationml.notesSlide+xml"/>
  <Override PartName="/ppt/slideLayouts/slideLayout86.xml" ContentType="application/vnd.openxmlformats-officedocument.presentationml.slideLayout+xml"/>
  <Override PartName="/ppt/slideLayouts/slideLayout113.xml" ContentType="application/vnd.openxmlformats-officedocument.presentationml.slideLayout+xml"/>
  <Override PartName="/ppt/slideLayouts/slideLayout41.xml" ContentType="application/vnd.openxmlformats-officedocument.presentationml.slideLayout+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slideLayouts/slideLayout40.xml" ContentType="application/vnd.openxmlformats-officedocument.presentationml.slideLayout+xml"/>
  <Override PartName="/ppt/slideLayouts/slideLayout112.xml" ContentType="application/vnd.openxmlformats-officedocument.presentationml.slideLayout+xml"/>
  <Override PartName="/ppt/slideLayouts/slideLayout39.xml" ContentType="application/vnd.openxmlformats-officedocument.presentationml.slideLayout+xml"/>
  <Override PartName="/ppt/notesSlides/notesSlide47.xml" ContentType="application/vnd.openxmlformats-officedocument.presentationml.notesSlide+xml"/>
  <Override PartName="/ppt/slideLayouts/slideLayout111.xml" ContentType="application/vnd.openxmlformats-officedocument.presentationml.slideLayout+xml"/>
  <Override PartName="/ppt/slideLayouts/slideLayout38.xml" ContentType="application/vnd.openxmlformats-officedocument.presentationml.slideLayout+xml"/>
  <Override PartName="/ppt/notesSlides/notesSlide44.xml" ContentType="application/vnd.openxmlformats-officedocument.presentationml.notesSlide+xml"/>
  <Override PartName="/ppt/slideLayouts/slideLayout82.xml" ContentType="application/vnd.openxmlformats-officedocument.presentationml.slideLayout+xml"/>
  <Override PartName="/ppt/notesSlides/notesSlide43.xml" ContentType="application/vnd.openxmlformats-officedocument.presentationml.notesSlide+xml"/>
  <Override PartName="/ppt/slideLayouts/slideLayout46.xml" ContentType="application/vnd.openxmlformats-officedocument.presentationml.slideLayou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114.xml" ContentType="application/vnd.openxmlformats-officedocument.presentationml.slideLayout+xml"/>
  <Override PartName="/ppt/slideLayouts/slideLayout42.xml" ContentType="application/vnd.openxmlformats-officedocument.presentationml.slideLayout+xml"/>
  <Override PartName="/ppt/notesSlides/notesSlide42.xml" ContentType="application/vnd.openxmlformats-officedocument.presentationml.notesSlide+xml"/>
  <Override PartName="/ppt/slideLayouts/slideLayout87.xml" ContentType="application/vnd.openxmlformats-officedocument.presentationml.slideLayout+xml"/>
  <Override PartName="/ppt/slideLayouts/slideLayout110.xml" ContentType="application/vnd.openxmlformats-officedocument.presentationml.slideLayout+xml"/>
  <Override PartName="/ppt/notesSlides/notesSlide48.xml" ContentType="application/vnd.openxmlformats-officedocument.presentationml.notesSlide+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37.xml" ContentType="application/vnd.openxmlformats-officedocument.presentationml.slideLayout+xml"/>
  <Override PartName="/ppt/slideLayouts/slideLayout106.xml" ContentType="application/vnd.openxmlformats-officedocument.presentationml.slideLayout+xml"/>
  <Override PartName="/ppt/notesSlides/notesSlide50.xml" ContentType="application/vnd.openxmlformats-officedocument.presentationml.notesSlide+xml"/>
  <Override PartName="/ppt/slideLayouts/slideLayout109.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2.xml" ContentType="application/vnd.openxmlformats-officedocument.presentationml.slideLayout+xml"/>
  <Override PartName="/ppt/slideLayouts/slideLayout108.xml" ContentType="application/vnd.openxmlformats-officedocument.presentationml.slideLayout+xml"/>
  <Override PartName="/ppt/notesSlides/notesSlide49.xml" ContentType="application/vnd.openxmlformats-officedocument.presentationml.notesSlide+xml"/>
  <Override PartName="/ppt/slideLayouts/slideLayout33.xml" ContentType="application/vnd.openxmlformats-officedocument.presentationml.slideLayout+xml"/>
  <Override PartName="/ppt/slideLayouts/slideLayout107.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theme/theme6.xml" ContentType="application/vnd.openxmlformats-officedocument.theme+xml"/>
  <Override PartName="/ppt/charts/colors1.xml" ContentType="application/vnd.ms-office.chartcolorstyle+xml"/>
  <Override PartName="/ppt/charts/style1.xml" ContentType="application/vnd.ms-office.chartstyle+xml"/>
  <Override PartName="/ppt/theme/themeOverride2.xml" ContentType="application/vnd.openxmlformats-officedocument.themeOverride+xml"/>
  <Override PartName="/ppt/charts/chart1.xml" ContentType="application/vnd.openxmlformats-officedocument.drawingml.chart+xml"/>
  <Override PartName="/ppt/theme/themeOverride1.xml" ContentType="application/vnd.openxmlformats-officedocument.themeOverrid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ppt/tags/tag3.xml" ContentType="application/vnd.openxmlformats-officedocument.presentationml.tags+xml"/>
  <Override PartName="/docProps/core.xml" ContentType="application/vnd.openxmlformats-package.core-properties+xml"/>
  <Override PartName="/ppt/tags/tag1.xml" ContentType="application/vnd.openxmlformats-officedocument.presentationml.tags+xml"/>
  <Override PartName="/ppt/tags/tag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2" r:id="rId3"/>
    <p:sldMasterId id="2147483725" r:id="rId4"/>
    <p:sldMasterId id="2147483738" r:id="rId5"/>
    <p:sldMasterId id="2147483754" r:id="rId6"/>
    <p:sldMasterId id="2147483769" r:id="rId7"/>
    <p:sldMasterId id="2147483784" r:id="rId8"/>
    <p:sldMasterId id="2147483799" r:id="rId9"/>
  </p:sldMasterIdLst>
  <p:notesMasterIdLst>
    <p:notesMasterId r:id="rId115"/>
  </p:notesMasterIdLst>
  <p:sldIdLst>
    <p:sldId id="598" r:id="rId10"/>
    <p:sldId id="597" r:id="rId11"/>
    <p:sldId id="596" r:id="rId12"/>
    <p:sldId id="479" r:id="rId13"/>
    <p:sldId id="481" r:id="rId14"/>
    <p:sldId id="480" r:id="rId15"/>
    <p:sldId id="482" r:id="rId16"/>
    <p:sldId id="483" r:id="rId17"/>
    <p:sldId id="485" r:id="rId18"/>
    <p:sldId id="486" r:id="rId19"/>
    <p:sldId id="487" r:id="rId20"/>
    <p:sldId id="488" r:id="rId21"/>
    <p:sldId id="490" r:id="rId22"/>
    <p:sldId id="491" r:id="rId23"/>
    <p:sldId id="494" r:id="rId24"/>
    <p:sldId id="495" r:id="rId25"/>
    <p:sldId id="496" r:id="rId26"/>
    <p:sldId id="497" r:id="rId27"/>
    <p:sldId id="498" r:id="rId28"/>
    <p:sldId id="499" r:id="rId29"/>
    <p:sldId id="503" r:id="rId30"/>
    <p:sldId id="509" r:id="rId31"/>
    <p:sldId id="599" r:id="rId32"/>
    <p:sldId id="600" r:id="rId33"/>
    <p:sldId id="628" r:id="rId34"/>
    <p:sldId id="629" r:id="rId35"/>
    <p:sldId id="622" r:id="rId36"/>
    <p:sldId id="516" r:id="rId37"/>
    <p:sldId id="517" r:id="rId38"/>
    <p:sldId id="518" r:id="rId39"/>
    <p:sldId id="519" r:id="rId40"/>
    <p:sldId id="520" r:id="rId41"/>
    <p:sldId id="633"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541" r:id="rId62"/>
    <p:sldId id="542" r:id="rId63"/>
    <p:sldId id="543" r:id="rId64"/>
    <p:sldId id="544" r:id="rId65"/>
    <p:sldId id="545" r:id="rId66"/>
    <p:sldId id="546" r:id="rId67"/>
    <p:sldId id="547" r:id="rId68"/>
    <p:sldId id="681" r:id="rId69"/>
    <p:sldId id="682" r:id="rId70"/>
    <p:sldId id="683" r:id="rId71"/>
    <p:sldId id="684" r:id="rId72"/>
    <p:sldId id="685" r:id="rId73"/>
    <p:sldId id="688" r:id="rId74"/>
    <p:sldId id="690" r:id="rId75"/>
    <p:sldId id="691" r:id="rId76"/>
    <p:sldId id="692" r:id="rId77"/>
    <p:sldId id="693" r:id="rId78"/>
    <p:sldId id="643" r:id="rId79"/>
    <p:sldId id="645" r:id="rId80"/>
    <p:sldId id="646" r:id="rId81"/>
    <p:sldId id="647" r:id="rId82"/>
    <p:sldId id="648" r:id="rId83"/>
    <p:sldId id="649" r:id="rId84"/>
    <p:sldId id="650" r:id="rId85"/>
    <p:sldId id="651" r:id="rId86"/>
    <p:sldId id="653" r:id="rId87"/>
    <p:sldId id="654" r:id="rId88"/>
    <p:sldId id="694" r:id="rId89"/>
    <p:sldId id="657" r:id="rId90"/>
    <p:sldId id="695" r:id="rId91"/>
    <p:sldId id="696" r:id="rId92"/>
    <p:sldId id="697" r:id="rId93"/>
    <p:sldId id="621" r:id="rId94"/>
    <p:sldId id="662" r:id="rId95"/>
    <p:sldId id="659" r:id="rId96"/>
    <p:sldId id="663" r:id="rId97"/>
    <p:sldId id="664" r:id="rId98"/>
    <p:sldId id="679" r:id="rId99"/>
    <p:sldId id="671" r:id="rId100"/>
    <p:sldId id="672" r:id="rId101"/>
    <p:sldId id="665" r:id="rId102"/>
    <p:sldId id="666" r:id="rId103"/>
    <p:sldId id="667" r:id="rId104"/>
    <p:sldId id="668" r:id="rId105"/>
    <p:sldId id="674" r:id="rId106"/>
    <p:sldId id="676" r:id="rId107"/>
    <p:sldId id="677" r:id="rId108"/>
    <p:sldId id="678" r:id="rId109"/>
    <p:sldId id="680" r:id="rId110"/>
    <p:sldId id="669" r:id="rId111"/>
    <p:sldId id="670" r:id="rId112"/>
    <p:sldId id="673" r:id="rId113"/>
    <p:sldId id="660" r:id="rId114"/>
  </p:sldIdLst>
  <p:sldSz cx="9144000" cy="6858000" type="screen4x3"/>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37D53"/>
    <a:srgbClr val="993300"/>
    <a:srgbClr val="C0C0C0"/>
    <a:srgbClr val="DDDDD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1" autoAdjust="0"/>
    <p:restoredTop sz="94660"/>
  </p:normalViewPr>
  <p:slideViewPr>
    <p:cSldViewPr>
      <p:cViewPr varScale="1">
        <p:scale>
          <a:sx n="63" d="100"/>
          <a:sy n="63" d="100"/>
        </p:scale>
        <p:origin x="1508"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052"/>
    </p:cViewPr>
  </p:sorterViewPr>
  <p:notesViewPr>
    <p:cSldViewPr>
      <p:cViewPr varScale="1">
        <p:scale>
          <a:sx n="51" d="100"/>
          <a:sy n="51" d="100"/>
        </p:scale>
        <p:origin x="-2862"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viewProps" Target="view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ableStyles" Target="tableStyle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customXml" Target="../customXml/item2.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工作表1!$A$1</c:f>
              <c:strCache>
                <c:ptCount val="1"/>
                <c:pt idx="0">
                  <c:v>CAVMS</c:v>
                </c:pt>
              </c:strCache>
            </c:strRef>
          </c:tx>
          <c:spPr>
            <a:ln w="19050" cap="rnd">
              <a:solidFill>
                <a:schemeClr val="accent1"/>
              </a:solidFill>
              <a:round/>
            </a:ln>
            <a:effectLst/>
          </c:spPr>
          <c:marker>
            <c:symbol val="star"/>
            <c:size val="7"/>
            <c:spPr>
              <a:noFill/>
              <a:ln w="9525">
                <a:solidFill>
                  <a:schemeClr val="accent1"/>
                </a:solidFill>
              </a:ln>
              <a:effectLst/>
            </c:spPr>
          </c:marker>
          <c:val>
            <c:numRef>
              <c:f>工作表1!$A$2:$A$31</c:f>
              <c:numCache>
                <c:formatCode>General</c:formatCode>
                <c:ptCount val="30"/>
                <c:pt idx="0">
                  <c:v>90</c:v>
                </c:pt>
                <c:pt idx="1">
                  <c:v>80</c:v>
                </c:pt>
                <c:pt idx="2">
                  <c:v>80</c:v>
                </c:pt>
                <c:pt idx="3">
                  <c:v>86</c:v>
                </c:pt>
                <c:pt idx="4">
                  <c:v>87</c:v>
                </c:pt>
                <c:pt idx="5">
                  <c:v>85</c:v>
                </c:pt>
                <c:pt idx="6">
                  <c:v>86</c:v>
                </c:pt>
                <c:pt idx="7">
                  <c:v>94</c:v>
                </c:pt>
                <c:pt idx="8">
                  <c:v>86</c:v>
                </c:pt>
                <c:pt idx="9">
                  <c:v>88</c:v>
                </c:pt>
                <c:pt idx="10">
                  <c:v>89</c:v>
                </c:pt>
                <c:pt idx="11">
                  <c:v>95</c:v>
                </c:pt>
                <c:pt idx="12">
                  <c:v>99</c:v>
                </c:pt>
                <c:pt idx="13">
                  <c:v>98</c:v>
                </c:pt>
                <c:pt idx="14">
                  <c:v>99</c:v>
                </c:pt>
                <c:pt idx="15">
                  <c:v>88</c:v>
                </c:pt>
                <c:pt idx="16">
                  <c:v>92</c:v>
                </c:pt>
                <c:pt idx="17">
                  <c:v>93</c:v>
                </c:pt>
                <c:pt idx="18">
                  <c:v>85</c:v>
                </c:pt>
                <c:pt idx="19">
                  <c:v>83</c:v>
                </c:pt>
                <c:pt idx="20">
                  <c:v>99</c:v>
                </c:pt>
                <c:pt idx="21">
                  <c:v>99</c:v>
                </c:pt>
                <c:pt idx="22">
                  <c:v>97</c:v>
                </c:pt>
                <c:pt idx="23">
                  <c:v>86</c:v>
                </c:pt>
                <c:pt idx="24">
                  <c:v>81</c:v>
                </c:pt>
                <c:pt idx="25">
                  <c:v>95</c:v>
                </c:pt>
                <c:pt idx="26">
                  <c:v>85</c:v>
                </c:pt>
                <c:pt idx="27">
                  <c:v>83</c:v>
                </c:pt>
                <c:pt idx="28">
                  <c:v>90</c:v>
                </c:pt>
                <c:pt idx="29">
                  <c:v>81</c:v>
                </c:pt>
              </c:numCache>
            </c:numRef>
          </c:val>
          <c:smooth val="0"/>
          <c:extLst>
            <c:ext xmlns:c16="http://schemas.microsoft.com/office/drawing/2014/chart" uri="{C3380CC4-5D6E-409C-BE32-E72D297353CC}">
              <c16:uniqueId val="{00000000-C4A6-41F7-A747-C267BD242C7D}"/>
            </c:ext>
          </c:extLst>
        </c:ser>
        <c:ser>
          <c:idx val="1"/>
          <c:order val="1"/>
          <c:tx>
            <c:strRef>
              <c:f>工作表1!$B$1</c:f>
              <c:strCache>
                <c:ptCount val="1"/>
                <c:pt idx="0">
                  <c:v>PC-Server</c:v>
                </c:pt>
              </c:strCache>
            </c:strRef>
          </c:tx>
          <c:spPr>
            <a:ln w="19050" cap="rnd">
              <a:solidFill>
                <a:schemeClr val="accent2"/>
              </a:solidFill>
              <a:round/>
            </a:ln>
            <a:effectLst/>
          </c:spPr>
          <c:marker>
            <c:symbol val="circle"/>
            <c:size val="7"/>
            <c:spPr>
              <a:solidFill>
                <a:schemeClr val="accent2"/>
              </a:solidFill>
              <a:ln w="9525">
                <a:solidFill>
                  <a:schemeClr val="accent2"/>
                </a:solidFill>
              </a:ln>
              <a:effectLst/>
            </c:spPr>
          </c:marker>
          <c:val>
            <c:numRef>
              <c:f>工作表1!$B$2:$B$31</c:f>
              <c:numCache>
                <c:formatCode>General</c:formatCode>
                <c:ptCount val="30"/>
                <c:pt idx="0">
                  <c:v>422</c:v>
                </c:pt>
                <c:pt idx="1">
                  <c:v>450</c:v>
                </c:pt>
                <c:pt idx="2">
                  <c:v>442</c:v>
                </c:pt>
                <c:pt idx="3">
                  <c:v>427</c:v>
                </c:pt>
                <c:pt idx="4">
                  <c:v>431</c:v>
                </c:pt>
                <c:pt idx="5">
                  <c:v>433</c:v>
                </c:pt>
                <c:pt idx="6">
                  <c:v>421</c:v>
                </c:pt>
                <c:pt idx="7">
                  <c:v>425</c:v>
                </c:pt>
                <c:pt idx="8">
                  <c:v>426</c:v>
                </c:pt>
                <c:pt idx="9">
                  <c:v>441</c:v>
                </c:pt>
                <c:pt idx="10">
                  <c:v>426</c:v>
                </c:pt>
                <c:pt idx="11">
                  <c:v>424</c:v>
                </c:pt>
                <c:pt idx="12">
                  <c:v>443</c:v>
                </c:pt>
                <c:pt idx="13">
                  <c:v>438</c:v>
                </c:pt>
                <c:pt idx="14">
                  <c:v>429</c:v>
                </c:pt>
                <c:pt idx="15">
                  <c:v>435</c:v>
                </c:pt>
                <c:pt idx="16">
                  <c:v>440</c:v>
                </c:pt>
                <c:pt idx="17">
                  <c:v>430</c:v>
                </c:pt>
                <c:pt idx="18">
                  <c:v>427</c:v>
                </c:pt>
                <c:pt idx="19">
                  <c:v>440</c:v>
                </c:pt>
                <c:pt idx="20">
                  <c:v>420</c:v>
                </c:pt>
                <c:pt idx="21">
                  <c:v>448</c:v>
                </c:pt>
                <c:pt idx="22">
                  <c:v>432</c:v>
                </c:pt>
                <c:pt idx="23">
                  <c:v>448</c:v>
                </c:pt>
                <c:pt idx="24">
                  <c:v>440</c:v>
                </c:pt>
                <c:pt idx="25">
                  <c:v>434</c:v>
                </c:pt>
                <c:pt idx="26">
                  <c:v>430</c:v>
                </c:pt>
                <c:pt idx="27">
                  <c:v>449</c:v>
                </c:pt>
                <c:pt idx="28">
                  <c:v>429</c:v>
                </c:pt>
                <c:pt idx="29">
                  <c:v>437</c:v>
                </c:pt>
              </c:numCache>
            </c:numRef>
          </c:val>
          <c:smooth val="0"/>
          <c:extLst>
            <c:ext xmlns:c16="http://schemas.microsoft.com/office/drawing/2014/chart" uri="{C3380CC4-5D6E-409C-BE32-E72D297353CC}">
              <c16:uniqueId val="{00000001-C4A6-41F7-A747-C267BD242C7D}"/>
            </c:ext>
          </c:extLst>
        </c:ser>
        <c:dLbls>
          <c:showLegendKey val="0"/>
          <c:showVal val="0"/>
          <c:showCatName val="0"/>
          <c:showSerName val="0"/>
          <c:showPercent val="0"/>
          <c:showBubbleSize val="0"/>
        </c:dLbls>
        <c:marker val="1"/>
        <c:smooth val="0"/>
        <c:axId val="683207912"/>
        <c:axId val="683204776"/>
      </c:lineChart>
      <c:catAx>
        <c:axId val="683207912"/>
        <c:scaling>
          <c:orientation val="minMax"/>
        </c:scaling>
        <c:delete val="0"/>
        <c:axPos val="b"/>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solidFill>
                      <a:sysClr val="windowText" lastClr="000000"/>
                    </a:solidFill>
                    <a:latin typeface="Times New Roman" panose="02020603050405020304" pitchFamily="18" charset="0"/>
                    <a:cs typeface="Times New Roman" panose="02020603050405020304" pitchFamily="18" charset="0"/>
                  </a:rPr>
                  <a:t>Times</a:t>
                </a:r>
                <a:endParaRPr lang="zh-TW" b="1">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0.47504508117040928"/>
              <c:y val="0.90485727331530852"/>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crossAx val="683204776"/>
        <c:crosses val="autoZero"/>
        <c:auto val="1"/>
        <c:lblAlgn val="ctr"/>
        <c:lblOffset val="100"/>
        <c:noMultiLvlLbl val="0"/>
      </c:catAx>
      <c:valAx>
        <c:axId val="683204776"/>
        <c:scaling>
          <c:orientation val="minMax"/>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ysClr val="windowText" lastClr="000000"/>
                    </a:solidFill>
                    <a:latin typeface="Times New Roman" panose="02020603050405020304" pitchFamily="18" charset="0"/>
                    <a:cs typeface="Times New Roman" panose="02020603050405020304" pitchFamily="18" charset="0"/>
                  </a:rPr>
                  <a:t>Seconds</a:t>
                </a:r>
                <a:endParaRPr lang="zh-TW" b="1" dirty="0">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0"/>
              <c:y val="0.40140473743602334"/>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crossAx val="6832079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工作表2!$A$1</c:f>
              <c:strCache>
                <c:ptCount val="1"/>
                <c:pt idx="0">
                  <c:v>CAVMS</c:v>
                </c:pt>
              </c:strCache>
            </c:strRef>
          </c:tx>
          <c:spPr>
            <a:ln w="19050" cap="rnd">
              <a:solidFill>
                <a:schemeClr val="accent1"/>
              </a:solidFill>
              <a:round/>
            </a:ln>
            <a:effectLst/>
          </c:spPr>
          <c:marker>
            <c:symbol val="star"/>
            <c:size val="8"/>
            <c:spPr>
              <a:noFill/>
              <a:ln w="9525">
                <a:solidFill>
                  <a:schemeClr val="accent1"/>
                </a:solidFill>
              </a:ln>
              <a:effectLst/>
            </c:spPr>
          </c:marker>
          <c:val>
            <c:numRef>
              <c:f>工作表2!$A$2:$A$6</c:f>
              <c:numCache>
                <c:formatCode>General</c:formatCode>
                <c:ptCount val="5"/>
                <c:pt idx="0">
                  <c:v>1190</c:v>
                </c:pt>
                <c:pt idx="1">
                  <c:v>1233</c:v>
                </c:pt>
                <c:pt idx="2">
                  <c:v>1207</c:v>
                </c:pt>
                <c:pt idx="3">
                  <c:v>1040</c:v>
                </c:pt>
                <c:pt idx="4">
                  <c:v>1105</c:v>
                </c:pt>
              </c:numCache>
            </c:numRef>
          </c:val>
          <c:smooth val="0"/>
          <c:extLst>
            <c:ext xmlns:c16="http://schemas.microsoft.com/office/drawing/2014/chart" uri="{C3380CC4-5D6E-409C-BE32-E72D297353CC}">
              <c16:uniqueId val="{00000000-A8E1-43DA-8238-EC6B333C1B28}"/>
            </c:ext>
          </c:extLst>
        </c:ser>
        <c:ser>
          <c:idx val="1"/>
          <c:order val="1"/>
          <c:tx>
            <c:strRef>
              <c:f>工作表2!$B$1</c:f>
              <c:strCache>
                <c:ptCount val="1"/>
                <c:pt idx="0">
                  <c:v>PC-Server</c:v>
                </c:pt>
              </c:strCache>
            </c:strRef>
          </c:tx>
          <c:spPr>
            <a:ln w="19050" cap="rnd">
              <a:solidFill>
                <a:schemeClr val="accent2"/>
              </a:solidFill>
              <a:round/>
            </a:ln>
            <a:effectLst/>
          </c:spPr>
          <c:marker>
            <c:symbol val="circle"/>
            <c:size val="8"/>
            <c:spPr>
              <a:solidFill>
                <a:schemeClr val="accent2"/>
              </a:solidFill>
              <a:ln w="9525">
                <a:solidFill>
                  <a:schemeClr val="accent2"/>
                </a:solidFill>
              </a:ln>
              <a:effectLst/>
            </c:spPr>
          </c:marker>
          <c:val>
            <c:numRef>
              <c:f>工作表2!$B$2:$B$6</c:f>
              <c:numCache>
                <c:formatCode>General</c:formatCode>
                <c:ptCount val="5"/>
                <c:pt idx="0">
                  <c:v>1970</c:v>
                </c:pt>
                <c:pt idx="1">
                  <c:v>1852</c:v>
                </c:pt>
                <c:pt idx="2">
                  <c:v>1943</c:v>
                </c:pt>
                <c:pt idx="3">
                  <c:v>1820</c:v>
                </c:pt>
                <c:pt idx="4">
                  <c:v>1888</c:v>
                </c:pt>
              </c:numCache>
            </c:numRef>
          </c:val>
          <c:smooth val="0"/>
          <c:extLst>
            <c:ext xmlns:c16="http://schemas.microsoft.com/office/drawing/2014/chart" uri="{C3380CC4-5D6E-409C-BE32-E72D297353CC}">
              <c16:uniqueId val="{00000001-A8E1-43DA-8238-EC6B333C1B28}"/>
            </c:ext>
          </c:extLst>
        </c:ser>
        <c:dLbls>
          <c:showLegendKey val="0"/>
          <c:showVal val="0"/>
          <c:showCatName val="0"/>
          <c:showSerName val="0"/>
          <c:showPercent val="0"/>
          <c:showBubbleSize val="0"/>
        </c:dLbls>
        <c:marker val="1"/>
        <c:smooth val="0"/>
        <c:axId val="683209480"/>
        <c:axId val="683209872"/>
      </c:lineChart>
      <c:catAx>
        <c:axId val="683209480"/>
        <c:scaling>
          <c:orientation val="minMax"/>
        </c:scaling>
        <c:delete val="0"/>
        <c:axPos val="b"/>
        <c:title>
          <c:tx>
            <c:rich>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sz="1400" b="1" dirty="0">
                    <a:solidFill>
                      <a:sysClr val="windowText" lastClr="000000"/>
                    </a:solidFill>
                    <a:latin typeface="Times New Roman" panose="02020603050405020304" pitchFamily="18" charset="0"/>
                    <a:cs typeface="Times New Roman" panose="02020603050405020304" pitchFamily="18" charset="0"/>
                  </a:rPr>
                  <a:t>Time</a:t>
                </a:r>
                <a:r>
                  <a:rPr lang="en-US" b="1" dirty="0">
                    <a:solidFill>
                      <a:sysClr val="windowText" lastClr="000000"/>
                    </a:solidFill>
                    <a:latin typeface="Times New Roman" panose="02020603050405020304" pitchFamily="18" charset="0"/>
                    <a:cs typeface="Times New Roman" panose="02020603050405020304" pitchFamily="18" charset="0"/>
                  </a:rPr>
                  <a:t>s</a:t>
                </a:r>
                <a:endParaRPr lang="zh-TW" b="1" dirty="0">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0.4823510255662487"/>
              <c:y val="0.89137045551141569"/>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zh-TW"/>
          </a:p>
        </c:txPr>
        <c:crossAx val="683209872"/>
        <c:crosses val="autoZero"/>
        <c:auto val="1"/>
        <c:lblAlgn val="ctr"/>
        <c:lblOffset val="100"/>
        <c:noMultiLvlLbl val="0"/>
      </c:catAx>
      <c:valAx>
        <c:axId val="683209872"/>
        <c:scaling>
          <c:orientation val="minMax"/>
          <c:max val="2000"/>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solidFill>
                      <a:sysClr val="windowText" lastClr="000000"/>
                    </a:solidFill>
                    <a:latin typeface="Times New Roman" panose="02020603050405020304" pitchFamily="18" charset="0"/>
                    <a:cs typeface="Times New Roman" panose="02020603050405020304" pitchFamily="18" charset="0"/>
                  </a:rPr>
                  <a:t>Seconds</a:t>
                </a:r>
                <a:endParaRPr lang="zh-TW" b="1">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1.3702445089100705E-2"/>
              <c:y val="0.332801350361240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zh-TW"/>
          </a:p>
        </c:txPr>
        <c:crossAx val="683209480"/>
        <c:crosses val="autoZero"/>
        <c:crossBetween val="between"/>
        <c:majorUnit val="25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TW" altLang="en-US"/>
          </a:p>
        </p:txBody>
      </p:sp>
      <p:sp>
        <p:nvSpPr>
          <p:cNvPr id="3" name="日期版面配置區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E05D6E1-208C-4878-82E5-136DBF2CF4BA}" type="datetimeFigureOut">
              <a:rPr lang="zh-TW" altLang="en-US" smtClean="0"/>
              <a:pPr/>
              <a:t>2018/12/20</a:t>
            </a:fld>
            <a:endParaRPr lang="zh-TW" altLang="en-US"/>
          </a:p>
        </p:txBody>
      </p:sp>
      <p:sp>
        <p:nvSpPr>
          <p:cNvPr id="4" name="投影片圖像版面配置區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TW" altLang="en-US"/>
          </a:p>
        </p:txBody>
      </p:sp>
      <p:sp>
        <p:nvSpPr>
          <p:cNvPr id="5" name="備忘稿版面配置區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2ED7FA1-E5AC-4EDD-97CA-66CD53E66E18}" type="slidenum">
              <a:rPr lang="zh-TW" altLang="en-US" smtClean="0"/>
              <a:pPr/>
              <a:t>‹#›</a:t>
            </a:fld>
            <a:endParaRPr lang="zh-TW" altLang="en-US"/>
          </a:p>
        </p:txBody>
      </p:sp>
    </p:spTree>
    <p:extLst>
      <p:ext uri="{BB962C8B-B14F-4D97-AF65-F5344CB8AC3E}">
        <p14:creationId xmlns:p14="http://schemas.microsoft.com/office/powerpoint/2010/main" val="82715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kumimoji="1" sz="2600">
                <a:solidFill>
                  <a:schemeClr val="tx1"/>
                </a:solidFill>
                <a:latin typeface="Times New Roman" pitchFamily="18" charset="0"/>
                <a:ea typeface="新細明體" charset="-120"/>
              </a:defRPr>
            </a:lvl1pPr>
            <a:lvl2pPr marL="804763" indent="-309524" eaLnBrk="0" hangingPunct="0">
              <a:defRPr kumimoji="1" sz="2600">
                <a:solidFill>
                  <a:schemeClr val="tx1"/>
                </a:solidFill>
                <a:latin typeface="Times New Roman" pitchFamily="18" charset="0"/>
                <a:ea typeface="新細明體" charset="-120"/>
              </a:defRPr>
            </a:lvl2pPr>
            <a:lvl3pPr marL="1238098" indent="-247620" eaLnBrk="0" hangingPunct="0">
              <a:defRPr kumimoji="1" sz="2600">
                <a:solidFill>
                  <a:schemeClr val="tx1"/>
                </a:solidFill>
                <a:latin typeface="Times New Roman" pitchFamily="18" charset="0"/>
                <a:ea typeface="新細明體" charset="-120"/>
              </a:defRPr>
            </a:lvl3pPr>
            <a:lvl4pPr marL="1733337" indent="-247620" eaLnBrk="0" hangingPunct="0">
              <a:defRPr kumimoji="1" sz="2600">
                <a:solidFill>
                  <a:schemeClr val="tx1"/>
                </a:solidFill>
                <a:latin typeface="Times New Roman" pitchFamily="18" charset="0"/>
                <a:ea typeface="新細明體" charset="-120"/>
              </a:defRPr>
            </a:lvl4pPr>
            <a:lvl5pPr marL="2228576" indent="-247620" eaLnBrk="0" hangingPunct="0">
              <a:defRPr kumimoji="1" sz="2600">
                <a:solidFill>
                  <a:schemeClr val="tx1"/>
                </a:solidFill>
                <a:latin typeface="Times New Roman" pitchFamily="18" charset="0"/>
                <a:ea typeface="新細明體" charset="-120"/>
              </a:defRPr>
            </a:lvl5pPr>
            <a:lvl6pPr marL="2723815" indent="-247620" eaLnBrk="0" fontAlgn="base" hangingPunct="0">
              <a:spcBef>
                <a:spcPct val="0"/>
              </a:spcBef>
              <a:spcAft>
                <a:spcPct val="0"/>
              </a:spcAft>
              <a:defRPr kumimoji="1" sz="2600">
                <a:solidFill>
                  <a:schemeClr val="tx1"/>
                </a:solidFill>
                <a:latin typeface="Times New Roman" pitchFamily="18" charset="0"/>
                <a:ea typeface="新細明體" charset="-120"/>
              </a:defRPr>
            </a:lvl6pPr>
            <a:lvl7pPr marL="3219054" indent="-247620" eaLnBrk="0" fontAlgn="base" hangingPunct="0">
              <a:spcBef>
                <a:spcPct val="0"/>
              </a:spcBef>
              <a:spcAft>
                <a:spcPct val="0"/>
              </a:spcAft>
              <a:defRPr kumimoji="1" sz="2600">
                <a:solidFill>
                  <a:schemeClr val="tx1"/>
                </a:solidFill>
                <a:latin typeface="Times New Roman" pitchFamily="18" charset="0"/>
                <a:ea typeface="新細明體" charset="-120"/>
              </a:defRPr>
            </a:lvl7pPr>
            <a:lvl8pPr marL="3714293" indent="-247620" eaLnBrk="0" fontAlgn="base" hangingPunct="0">
              <a:spcBef>
                <a:spcPct val="0"/>
              </a:spcBef>
              <a:spcAft>
                <a:spcPct val="0"/>
              </a:spcAft>
              <a:defRPr kumimoji="1" sz="2600">
                <a:solidFill>
                  <a:schemeClr val="tx1"/>
                </a:solidFill>
                <a:latin typeface="Times New Roman" pitchFamily="18" charset="0"/>
                <a:ea typeface="新細明體" charset="-120"/>
              </a:defRPr>
            </a:lvl8pPr>
            <a:lvl9pPr marL="4209532" indent="-247620" eaLnBrk="0" fontAlgn="base" hangingPunct="0">
              <a:spcBef>
                <a:spcPct val="0"/>
              </a:spcBef>
              <a:spcAft>
                <a:spcPct val="0"/>
              </a:spcAft>
              <a:defRPr kumimoji="1" sz="2600">
                <a:solidFill>
                  <a:schemeClr val="tx1"/>
                </a:solidFill>
                <a:latin typeface="Times New Roman" pitchFamily="18" charset="0"/>
                <a:ea typeface="新細明體" charset="-120"/>
              </a:defRPr>
            </a:lvl9pPr>
          </a:lstStyle>
          <a:p>
            <a:pPr eaLnBrk="1" hangingPunct="1"/>
            <a:fld id="{5BF240FE-4B24-4611-AFC8-BEA0B752D9B4}" type="slidenum">
              <a:rPr lang="en-US" altLang="zh-TW" sz="1300"/>
              <a:pPr eaLnBrk="1" hangingPunct="1"/>
              <a:t>1</a:t>
            </a:fld>
            <a:endParaRPr lang="en-US" altLang="zh-TW" sz="13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55397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2ED7FA1-E5AC-4EDD-97CA-66CD53E66E18}" type="slidenum">
              <a:rPr lang="zh-TW" altLang="en-US" smtClean="0"/>
              <a:pPr/>
              <a:t>27</a:t>
            </a:fld>
            <a:endParaRPr lang="zh-TW" altLang="en-US"/>
          </a:p>
        </p:txBody>
      </p:sp>
    </p:spTree>
    <p:extLst>
      <p:ext uri="{BB962C8B-B14F-4D97-AF65-F5344CB8AC3E}">
        <p14:creationId xmlns:p14="http://schemas.microsoft.com/office/powerpoint/2010/main" val="1578386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normAutofit/>
          </a:bodyPr>
          <a:lstStyle/>
          <a:p>
            <a:pPr>
              <a:defRPr/>
            </a:pPr>
            <a:endParaRPr lang="zh-TW" altLang="en-US" dirty="0"/>
          </a:p>
        </p:txBody>
      </p:sp>
      <p:sp>
        <p:nvSpPr>
          <p:cNvPr id="4" name="投影片編號版面配置區 3"/>
          <p:cNvSpPr>
            <a:spLocks noGrp="1"/>
          </p:cNvSpPr>
          <p:nvPr>
            <p:ph type="sldNum" sz="quarter" idx="5"/>
          </p:nvPr>
        </p:nvSpPr>
        <p:spPr/>
        <p:txBody>
          <a:bodyPr/>
          <a:lstStyle/>
          <a:p>
            <a:pPr>
              <a:defRPr/>
            </a:pPr>
            <a:fld id="{7C3B3286-731C-447A-A986-7E19AE490270}" type="slidenum">
              <a:rPr lang="zh-TW" altLang="en-US" smtClean="0">
                <a:solidFill>
                  <a:prstClr val="black"/>
                </a:solidFill>
              </a:rPr>
              <a:pPr>
                <a:defRPr/>
              </a:pPr>
              <a:t>28</a:t>
            </a:fld>
            <a:endParaRPr lang="zh-TW" altLang="en-US">
              <a:solidFill>
                <a:prstClr val="black"/>
              </a:solidFill>
            </a:endParaRPr>
          </a:p>
        </p:txBody>
      </p:sp>
    </p:spTree>
    <p:extLst>
      <p:ext uri="{BB962C8B-B14F-4D97-AF65-F5344CB8AC3E}">
        <p14:creationId xmlns:p14="http://schemas.microsoft.com/office/powerpoint/2010/main" val="289388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dirty="0" smtClean="0"/>
          </a:p>
        </p:txBody>
      </p:sp>
      <p:sp>
        <p:nvSpPr>
          <p:cNvPr id="4" name="投影片編號版面配置區 3"/>
          <p:cNvSpPr>
            <a:spLocks noGrp="1"/>
          </p:cNvSpPr>
          <p:nvPr>
            <p:ph type="sldNum" sz="quarter" idx="5"/>
          </p:nvPr>
        </p:nvSpPr>
        <p:spPr/>
        <p:txBody>
          <a:bodyPr/>
          <a:lstStyle/>
          <a:p>
            <a:pPr>
              <a:defRPr/>
            </a:pPr>
            <a:fld id="{D4346B26-3297-41DC-9421-AF70857808F8}" type="slidenum">
              <a:rPr lang="zh-TW" altLang="en-US" smtClean="0">
                <a:solidFill>
                  <a:prstClr val="black"/>
                </a:solidFill>
              </a:rPr>
              <a:pPr>
                <a:defRPr/>
              </a:pPr>
              <a:t>29</a:t>
            </a:fld>
            <a:endParaRPr lang="zh-TW" altLang="en-US">
              <a:solidFill>
                <a:prstClr val="black"/>
              </a:solidFill>
            </a:endParaRPr>
          </a:p>
        </p:txBody>
      </p:sp>
    </p:spTree>
    <p:extLst>
      <p:ext uri="{BB962C8B-B14F-4D97-AF65-F5344CB8AC3E}">
        <p14:creationId xmlns:p14="http://schemas.microsoft.com/office/powerpoint/2010/main" val="3074944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0691413-8942-43F1-89BE-F28956023A81}" type="slidenum">
              <a:rPr lang="zh-TW" altLang="en-US" smtClean="0">
                <a:solidFill>
                  <a:prstClr val="black"/>
                </a:solidFill>
              </a:rPr>
              <a:pPr>
                <a:defRPr/>
              </a:pPr>
              <a:t>30</a:t>
            </a:fld>
            <a:endParaRPr lang="zh-TW" altLang="en-US">
              <a:solidFill>
                <a:prstClr val="black"/>
              </a:solidFill>
            </a:endParaRPr>
          </a:p>
        </p:txBody>
      </p:sp>
    </p:spTree>
    <p:extLst>
      <p:ext uri="{BB962C8B-B14F-4D97-AF65-F5344CB8AC3E}">
        <p14:creationId xmlns:p14="http://schemas.microsoft.com/office/powerpoint/2010/main" val="1944551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31</a:t>
            </a:fld>
            <a:endParaRPr lang="zh-TW" altLang="en-US">
              <a:solidFill>
                <a:prstClr val="black"/>
              </a:solidFill>
            </a:endParaRPr>
          </a:p>
        </p:txBody>
      </p:sp>
    </p:spTree>
    <p:extLst>
      <p:ext uri="{BB962C8B-B14F-4D97-AF65-F5344CB8AC3E}">
        <p14:creationId xmlns:p14="http://schemas.microsoft.com/office/powerpoint/2010/main" val="3118649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a:defRPr/>
            </a:pPr>
            <a:fld id="{20691413-8942-43F1-89BE-F28956023A81}" type="slidenum">
              <a:rPr lang="zh-TW" altLang="en-US" smtClean="0">
                <a:solidFill>
                  <a:prstClr val="black"/>
                </a:solidFill>
              </a:rPr>
              <a:pPr>
                <a:defRPr/>
              </a:pPr>
              <a:t>32</a:t>
            </a:fld>
            <a:endParaRPr lang="zh-TW" altLang="en-US">
              <a:solidFill>
                <a:prstClr val="black"/>
              </a:solidFill>
            </a:endParaRPr>
          </a:p>
        </p:txBody>
      </p:sp>
    </p:spTree>
    <p:extLst>
      <p:ext uri="{BB962C8B-B14F-4D97-AF65-F5344CB8AC3E}">
        <p14:creationId xmlns:p14="http://schemas.microsoft.com/office/powerpoint/2010/main" val="242847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a:defRPr/>
            </a:pPr>
            <a:fld id="{20691413-8942-43F1-89BE-F28956023A81}" type="slidenum">
              <a:rPr lang="zh-TW" altLang="en-US" smtClean="0">
                <a:solidFill>
                  <a:prstClr val="black"/>
                </a:solidFill>
              </a:rPr>
              <a:pPr>
                <a:defRPr/>
              </a:pPr>
              <a:t>33</a:t>
            </a:fld>
            <a:endParaRPr lang="zh-TW" altLang="en-US">
              <a:solidFill>
                <a:prstClr val="black"/>
              </a:solidFill>
            </a:endParaRPr>
          </a:p>
        </p:txBody>
      </p:sp>
    </p:spTree>
    <p:extLst>
      <p:ext uri="{BB962C8B-B14F-4D97-AF65-F5344CB8AC3E}">
        <p14:creationId xmlns:p14="http://schemas.microsoft.com/office/powerpoint/2010/main" val="143723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smtClean="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20691413-8942-43F1-89BE-F28956023A81}" type="slidenum">
              <a:rPr lang="zh-TW" altLang="en-US" smtClean="0">
                <a:solidFill>
                  <a:prstClr val="black"/>
                </a:solidFill>
              </a:rPr>
              <a:pPr>
                <a:defRPr/>
              </a:pPr>
              <a:t>34</a:t>
            </a:fld>
            <a:endParaRPr lang="zh-TW" altLang="en-US">
              <a:solidFill>
                <a:prstClr val="black"/>
              </a:solidFill>
            </a:endParaRPr>
          </a:p>
        </p:txBody>
      </p:sp>
    </p:spTree>
    <p:extLst>
      <p:ext uri="{BB962C8B-B14F-4D97-AF65-F5344CB8AC3E}">
        <p14:creationId xmlns:p14="http://schemas.microsoft.com/office/powerpoint/2010/main" val="3209293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dirty="0" smtClean="0"/>
          </a:p>
        </p:txBody>
      </p:sp>
      <p:sp>
        <p:nvSpPr>
          <p:cNvPr id="4" name="投影片編號版面配置區 3"/>
          <p:cNvSpPr>
            <a:spLocks noGrp="1"/>
          </p:cNvSpPr>
          <p:nvPr>
            <p:ph type="sldNum" sz="quarter" idx="5"/>
          </p:nvPr>
        </p:nvSpPr>
        <p:spPr/>
        <p:txBody>
          <a:bodyPr/>
          <a:lstStyle/>
          <a:p>
            <a:pPr>
              <a:defRPr/>
            </a:pPr>
            <a:fld id="{7DAABC8C-D9FE-4DD2-A6E4-81ABAE677CE0}" type="slidenum">
              <a:rPr lang="zh-TW" altLang="en-US" smtClean="0">
                <a:solidFill>
                  <a:prstClr val="black"/>
                </a:solidFill>
              </a:rPr>
              <a:pPr>
                <a:defRPr/>
              </a:pPr>
              <a:t>35</a:t>
            </a:fld>
            <a:endParaRPr lang="zh-TW" altLang="en-US">
              <a:solidFill>
                <a:prstClr val="black"/>
              </a:solidFill>
            </a:endParaRPr>
          </a:p>
        </p:txBody>
      </p:sp>
    </p:spTree>
    <p:extLst>
      <p:ext uri="{BB962C8B-B14F-4D97-AF65-F5344CB8AC3E}">
        <p14:creationId xmlns:p14="http://schemas.microsoft.com/office/powerpoint/2010/main" val="1632985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36</a:t>
            </a:fld>
            <a:endParaRPr lang="zh-TW" altLang="en-US">
              <a:solidFill>
                <a:prstClr val="black"/>
              </a:solidFill>
            </a:endParaRPr>
          </a:p>
        </p:txBody>
      </p:sp>
    </p:spTree>
    <p:extLst>
      <p:ext uri="{BB962C8B-B14F-4D97-AF65-F5344CB8AC3E}">
        <p14:creationId xmlns:p14="http://schemas.microsoft.com/office/powerpoint/2010/main" val="353630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kumimoji="1" sz="2600">
                <a:solidFill>
                  <a:schemeClr val="tx1"/>
                </a:solidFill>
                <a:latin typeface="Times New Roman" pitchFamily="18" charset="0"/>
                <a:ea typeface="新細明體" charset="-120"/>
              </a:defRPr>
            </a:lvl1pPr>
            <a:lvl2pPr marL="804763" indent="-309524" eaLnBrk="0" hangingPunct="0">
              <a:defRPr kumimoji="1" sz="2600">
                <a:solidFill>
                  <a:schemeClr val="tx1"/>
                </a:solidFill>
                <a:latin typeface="Times New Roman" pitchFamily="18" charset="0"/>
                <a:ea typeface="新細明體" charset="-120"/>
              </a:defRPr>
            </a:lvl2pPr>
            <a:lvl3pPr marL="1238098" indent="-247620" eaLnBrk="0" hangingPunct="0">
              <a:defRPr kumimoji="1" sz="2600">
                <a:solidFill>
                  <a:schemeClr val="tx1"/>
                </a:solidFill>
                <a:latin typeface="Times New Roman" pitchFamily="18" charset="0"/>
                <a:ea typeface="新細明體" charset="-120"/>
              </a:defRPr>
            </a:lvl3pPr>
            <a:lvl4pPr marL="1733337" indent="-247620" eaLnBrk="0" hangingPunct="0">
              <a:defRPr kumimoji="1" sz="2600">
                <a:solidFill>
                  <a:schemeClr val="tx1"/>
                </a:solidFill>
                <a:latin typeface="Times New Roman" pitchFamily="18" charset="0"/>
                <a:ea typeface="新細明體" charset="-120"/>
              </a:defRPr>
            </a:lvl4pPr>
            <a:lvl5pPr marL="2228576" indent="-247620" eaLnBrk="0" hangingPunct="0">
              <a:defRPr kumimoji="1" sz="2600">
                <a:solidFill>
                  <a:schemeClr val="tx1"/>
                </a:solidFill>
                <a:latin typeface="Times New Roman" pitchFamily="18" charset="0"/>
                <a:ea typeface="新細明體" charset="-120"/>
              </a:defRPr>
            </a:lvl5pPr>
            <a:lvl6pPr marL="2723815" indent="-247620" eaLnBrk="0" fontAlgn="base" hangingPunct="0">
              <a:spcBef>
                <a:spcPct val="0"/>
              </a:spcBef>
              <a:spcAft>
                <a:spcPct val="0"/>
              </a:spcAft>
              <a:defRPr kumimoji="1" sz="2600">
                <a:solidFill>
                  <a:schemeClr val="tx1"/>
                </a:solidFill>
                <a:latin typeface="Times New Roman" pitchFamily="18" charset="0"/>
                <a:ea typeface="新細明體" charset="-120"/>
              </a:defRPr>
            </a:lvl6pPr>
            <a:lvl7pPr marL="3219054" indent="-247620" eaLnBrk="0" fontAlgn="base" hangingPunct="0">
              <a:spcBef>
                <a:spcPct val="0"/>
              </a:spcBef>
              <a:spcAft>
                <a:spcPct val="0"/>
              </a:spcAft>
              <a:defRPr kumimoji="1" sz="2600">
                <a:solidFill>
                  <a:schemeClr val="tx1"/>
                </a:solidFill>
                <a:latin typeface="Times New Roman" pitchFamily="18" charset="0"/>
                <a:ea typeface="新細明體" charset="-120"/>
              </a:defRPr>
            </a:lvl7pPr>
            <a:lvl8pPr marL="3714293" indent="-247620" eaLnBrk="0" fontAlgn="base" hangingPunct="0">
              <a:spcBef>
                <a:spcPct val="0"/>
              </a:spcBef>
              <a:spcAft>
                <a:spcPct val="0"/>
              </a:spcAft>
              <a:defRPr kumimoji="1" sz="2600">
                <a:solidFill>
                  <a:schemeClr val="tx1"/>
                </a:solidFill>
                <a:latin typeface="Times New Roman" pitchFamily="18" charset="0"/>
                <a:ea typeface="新細明體" charset="-120"/>
              </a:defRPr>
            </a:lvl8pPr>
            <a:lvl9pPr marL="4209532" indent="-247620" eaLnBrk="0" fontAlgn="base" hangingPunct="0">
              <a:spcBef>
                <a:spcPct val="0"/>
              </a:spcBef>
              <a:spcAft>
                <a:spcPct val="0"/>
              </a:spcAft>
              <a:defRPr kumimoji="1" sz="2600">
                <a:solidFill>
                  <a:schemeClr val="tx1"/>
                </a:solidFill>
                <a:latin typeface="Times New Roman" pitchFamily="18" charset="0"/>
                <a:ea typeface="新細明體" charset="-120"/>
              </a:defRPr>
            </a:lvl9pPr>
          </a:lstStyle>
          <a:p>
            <a:pPr eaLnBrk="1" hangingPunct="1"/>
            <a:fld id="{5BF240FE-4B24-4611-AFC8-BEA0B752D9B4}" type="slidenum">
              <a:rPr lang="en-US" altLang="zh-TW" sz="1300"/>
              <a:pPr eaLnBrk="1" hangingPunct="1"/>
              <a:t>2</a:t>
            </a:fld>
            <a:endParaRPr lang="en-US" altLang="zh-TW" sz="13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20143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強調這些是為了針需求建去設計</a:t>
            </a:r>
            <a:endParaRPr lang="en-US" altLang="zh-TW" dirty="0" smtClean="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37</a:t>
            </a:fld>
            <a:endParaRPr lang="zh-TW" altLang="en-US">
              <a:solidFill>
                <a:prstClr val="black"/>
              </a:solidFill>
            </a:endParaRPr>
          </a:p>
        </p:txBody>
      </p:sp>
    </p:spTree>
    <p:extLst>
      <p:ext uri="{BB962C8B-B14F-4D97-AF65-F5344CB8AC3E}">
        <p14:creationId xmlns:p14="http://schemas.microsoft.com/office/powerpoint/2010/main" val="3461816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38</a:t>
            </a:fld>
            <a:endParaRPr lang="zh-TW" altLang="en-US">
              <a:solidFill>
                <a:prstClr val="black"/>
              </a:solidFill>
            </a:endParaRPr>
          </a:p>
        </p:txBody>
      </p:sp>
    </p:spTree>
    <p:extLst>
      <p:ext uri="{BB962C8B-B14F-4D97-AF65-F5344CB8AC3E}">
        <p14:creationId xmlns:p14="http://schemas.microsoft.com/office/powerpoint/2010/main" val="313800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smtClean="0">
              <a:solidFill>
                <a:srgbClr val="3333FF"/>
              </a:solidFill>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pPr>
              <a:defRPr/>
            </a:pPr>
            <a:fld id="{98DE36E8-6AAC-40FD-9FF3-A0248163D47E}" type="slidenum">
              <a:rPr lang="zh-TW" altLang="en-US" smtClean="0">
                <a:solidFill>
                  <a:prstClr val="black"/>
                </a:solidFill>
              </a:rPr>
              <a:pPr>
                <a:defRPr/>
              </a:pPr>
              <a:t>39</a:t>
            </a:fld>
            <a:endParaRPr lang="zh-TW" altLang="en-US">
              <a:solidFill>
                <a:prstClr val="black"/>
              </a:solidFill>
            </a:endParaRPr>
          </a:p>
        </p:txBody>
      </p:sp>
    </p:spTree>
    <p:extLst>
      <p:ext uri="{BB962C8B-B14F-4D97-AF65-F5344CB8AC3E}">
        <p14:creationId xmlns:p14="http://schemas.microsoft.com/office/powerpoint/2010/main" val="73967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名詞定義</a:t>
            </a:r>
            <a:endParaRPr lang="en-US" altLang="zh-TW" dirty="0" smtClean="0"/>
          </a:p>
          <a:p>
            <a:r>
              <a:rPr lang="en-US" altLang="zh-TW" dirty="0" smtClean="0"/>
              <a:t>Combination </a:t>
            </a:r>
            <a:r>
              <a:rPr lang="zh-TW" altLang="en-US" dirty="0" smtClean="0"/>
              <a:t>是虛擬量測的組合，以晶圓廠</a:t>
            </a:r>
            <a:r>
              <a:rPr lang="en-US" altLang="zh-TW" dirty="0" smtClean="0"/>
              <a:t>(</a:t>
            </a:r>
            <a:r>
              <a:rPr lang="zh-TW" altLang="en-US" dirty="0" smtClean="0"/>
              <a:t>半導體</a:t>
            </a:r>
            <a:r>
              <a:rPr lang="en-US" altLang="zh-TW" dirty="0" smtClean="0"/>
              <a:t>)</a:t>
            </a:r>
            <a:r>
              <a:rPr lang="zh-TW" altLang="en-US" dirty="0" smtClean="0"/>
              <a:t>為例</a:t>
            </a:r>
            <a:endParaRPr lang="en-US" altLang="zh-TW" dirty="0" smtClean="0"/>
          </a:p>
          <a:p>
            <a:r>
              <a:rPr lang="zh-TW" altLang="en-US" dirty="0" smtClean="0"/>
              <a:t>這個機台是</a:t>
            </a:r>
            <a:r>
              <a:rPr lang="en-US" altLang="zh-TW" dirty="0" smtClean="0"/>
              <a:t>ULKCVD</a:t>
            </a:r>
            <a:r>
              <a:rPr lang="zh-TW" altLang="en-US" dirty="0" smtClean="0"/>
              <a:t> </a:t>
            </a:r>
            <a:endParaRPr lang="en-US" altLang="zh-TW" dirty="0" smtClean="0"/>
          </a:p>
          <a:p>
            <a:r>
              <a:rPr lang="zh-TW" altLang="en-US" dirty="0" smtClean="0"/>
              <a:t>它上面共有</a:t>
            </a:r>
            <a:r>
              <a:rPr lang="en-US" altLang="zh-TW" dirty="0" smtClean="0"/>
              <a:t>3</a:t>
            </a:r>
            <a:r>
              <a:rPr lang="zh-TW" altLang="en-US" dirty="0" smtClean="0"/>
              <a:t>個</a:t>
            </a:r>
            <a:r>
              <a:rPr lang="en-US" altLang="zh-TW" dirty="0" smtClean="0"/>
              <a:t>chamber</a:t>
            </a:r>
            <a:r>
              <a:rPr lang="zh-TW" altLang="en-US" dirty="0" smtClean="0"/>
              <a:t>，不過其中一個是用來</a:t>
            </a:r>
            <a:r>
              <a:rPr lang="en-US" altLang="zh-TW" dirty="0" smtClean="0"/>
              <a:t>buffer</a:t>
            </a:r>
            <a:r>
              <a:rPr lang="zh-TW" altLang="en-US" dirty="0" smtClean="0"/>
              <a:t> </a:t>
            </a:r>
            <a:endParaRPr lang="en-US" altLang="zh-TW" dirty="0" smtClean="0"/>
          </a:p>
          <a:p>
            <a:r>
              <a:rPr lang="zh-TW" altLang="en-US" dirty="0" smtClean="0"/>
              <a:t>實際生產只有 </a:t>
            </a:r>
            <a:r>
              <a:rPr lang="en-US" altLang="zh-TW" dirty="0" smtClean="0"/>
              <a:t>A</a:t>
            </a:r>
            <a:r>
              <a:rPr lang="zh-TW" altLang="en-US" dirty="0" smtClean="0"/>
              <a:t>和 </a:t>
            </a:r>
            <a:r>
              <a:rPr lang="en-US" altLang="zh-TW" dirty="0" smtClean="0"/>
              <a:t>B</a:t>
            </a:r>
            <a:r>
              <a:rPr lang="zh-TW" altLang="en-US" dirty="0" smtClean="0"/>
              <a:t> </a:t>
            </a:r>
            <a:r>
              <a:rPr lang="en-US" altLang="zh-TW" dirty="0" smtClean="0"/>
              <a:t>chamber</a:t>
            </a:r>
          </a:p>
          <a:p>
            <a:r>
              <a:rPr lang="zh-TW" altLang="en-US" dirty="0" smtClean="0"/>
              <a:t>而每個</a:t>
            </a:r>
            <a:r>
              <a:rPr lang="en-US" altLang="zh-TW" dirty="0" err="1" smtClean="0"/>
              <a:t>chambe</a:t>
            </a:r>
            <a:r>
              <a:rPr lang="zh-TW" altLang="en-US" dirty="0" smtClean="0"/>
              <a:t>上都有兩個</a:t>
            </a:r>
            <a:r>
              <a:rPr lang="en-US" altLang="zh-TW" dirty="0" smtClean="0"/>
              <a:t>side</a:t>
            </a:r>
          </a:p>
          <a:p>
            <a:r>
              <a:rPr lang="zh-TW" altLang="en-US" dirty="0" smtClean="0"/>
              <a:t>分別為</a:t>
            </a:r>
            <a:r>
              <a:rPr lang="en-US" altLang="zh-TW" dirty="0" smtClean="0"/>
              <a:t>side1</a:t>
            </a:r>
            <a:r>
              <a:rPr lang="zh-TW" altLang="en-US" dirty="0" smtClean="0"/>
              <a:t> 和</a:t>
            </a:r>
            <a:r>
              <a:rPr lang="en-US" altLang="zh-TW" dirty="0" smtClean="0"/>
              <a:t>side2</a:t>
            </a:r>
          </a:p>
          <a:p>
            <a:r>
              <a:rPr lang="zh-TW" altLang="en-US" dirty="0" smtClean="0"/>
              <a:t>所以這台</a:t>
            </a:r>
            <a:r>
              <a:rPr lang="en-US" altLang="zh-TW" dirty="0" smtClean="0"/>
              <a:t>ULKCVD</a:t>
            </a:r>
            <a:r>
              <a:rPr lang="zh-TW" altLang="en-US" dirty="0" smtClean="0"/>
              <a:t>同一時間會產生</a:t>
            </a:r>
            <a:r>
              <a:rPr lang="en-US" altLang="zh-TW" dirty="0" smtClean="0"/>
              <a:t>4</a:t>
            </a:r>
            <a:r>
              <a:rPr lang="zh-TW" altLang="en-US" dirty="0" smtClean="0"/>
              <a:t>個</a:t>
            </a:r>
            <a:r>
              <a:rPr lang="en-US" altLang="zh-TW" dirty="0" smtClean="0"/>
              <a:t>wafer</a:t>
            </a:r>
            <a:r>
              <a:rPr lang="zh-TW" altLang="en-US" dirty="0" smtClean="0"/>
              <a:t> 分別由</a:t>
            </a:r>
            <a:r>
              <a:rPr lang="en-US" altLang="zh-TW" dirty="0" smtClean="0"/>
              <a:t>.A1</a:t>
            </a:r>
            <a:r>
              <a:rPr lang="zh-TW" altLang="en-US" dirty="0" smtClean="0"/>
              <a:t> </a:t>
            </a:r>
            <a:r>
              <a:rPr lang="en-US" altLang="zh-TW" dirty="0" smtClean="0"/>
              <a:t>A2</a:t>
            </a:r>
            <a:r>
              <a:rPr lang="zh-TW" altLang="en-US" dirty="0" smtClean="0"/>
              <a:t> </a:t>
            </a:r>
            <a:r>
              <a:rPr lang="en-US" altLang="zh-TW" dirty="0" smtClean="0"/>
              <a:t>B1</a:t>
            </a:r>
            <a:r>
              <a:rPr lang="zh-TW" altLang="en-US" dirty="0" smtClean="0"/>
              <a:t> </a:t>
            </a:r>
            <a:r>
              <a:rPr lang="en-US" altLang="zh-TW" dirty="0" smtClean="0"/>
              <a:t>B2</a:t>
            </a:r>
            <a:r>
              <a:rPr lang="zh-TW" altLang="en-US" dirty="0" smtClean="0"/>
              <a:t>產生</a:t>
            </a:r>
            <a:endParaRPr lang="en-US" altLang="zh-TW" dirty="0" smtClean="0"/>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40</a:t>
            </a:fld>
            <a:endParaRPr lang="zh-TW" altLang="en-US">
              <a:solidFill>
                <a:prstClr val="black"/>
              </a:solidFill>
            </a:endParaRPr>
          </a:p>
        </p:txBody>
      </p:sp>
    </p:spTree>
    <p:extLst>
      <p:ext uri="{BB962C8B-B14F-4D97-AF65-F5344CB8AC3E}">
        <p14:creationId xmlns:p14="http://schemas.microsoft.com/office/powerpoint/2010/main" val="705132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41</a:t>
            </a:fld>
            <a:endParaRPr lang="zh-TW" altLang="en-US">
              <a:solidFill>
                <a:prstClr val="black"/>
              </a:solidFill>
            </a:endParaRPr>
          </a:p>
        </p:txBody>
      </p:sp>
    </p:spTree>
    <p:extLst>
      <p:ext uri="{BB962C8B-B14F-4D97-AF65-F5344CB8AC3E}">
        <p14:creationId xmlns:p14="http://schemas.microsoft.com/office/powerpoint/2010/main" val="3669719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42</a:t>
            </a:fld>
            <a:endParaRPr lang="zh-TW" altLang="en-US">
              <a:solidFill>
                <a:prstClr val="black"/>
              </a:solidFill>
            </a:endParaRPr>
          </a:p>
        </p:txBody>
      </p:sp>
    </p:spTree>
    <p:extLst>
      <p:ext uri="{BB962C8B-B14F-4D97-AF65-F5344CB8AC3E}">
        <p14:creationId xmlns:p14="http://schemas.microsoft.com/office/powerpoint/2010/main" val="4064226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43</a:t>
            </a:fld>
            <a:endParaRPr lang="zh-TW" altLang="en-US">
              <a:solidFill>
                <a:prstClr val="black"/>
              </a:solidFill>
            </a:endParaRPr>
          </a:p>
        </p:txBody>
      </p:sp>
    </p:spTree>
    <p:extLst>
      <p:ext uri="{BB962C8B-B14F-4D97-AF65-F5344CB8AC3E}">
        <p14:creationId xmlns:p14="http://schemas.microsoft.com/office/powerpoint/2010/main" val="482879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開機一台上面有</a:t>
            </a:r>
            <a:r>
              <a:rPr lang="en-US" altLang="zh-TW" dirty="0" err="1" smtClean="0"/>
              <a:t>VMServer</a:t>
            </a:r>
            <a:r>
              <a:rPr lang="zh-TW" altLang="en-US" dirty="0" smtClean="0"/>
              <a:t>的虛擬機 </a:t>
            </a:r>
            <a:r>
              <a:rPr lang="en-US" altLang="zh-TW" dirty="0" smtClean="0"/>
              <a:t>(</a:t>
            </a:r>
            <a:r>
              <a:rPr lang="zh-TW" altLang="en-US" dirty="0" smtClean="0"/>
              <a:t>已經設定好</a:t>
            </a:r>
            <a:r>
              <a:rPr lang="en-US" altLang="zh-TW" dirty="0" smtClean="0"/>
              <a:t>combination</a:t>
            </a:r>
            <a:r>
              <a:rPr lang="zh-TW" altLang="en-US" dirty="0" smtClean="0"/>
              <a:t>等</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44</a:t>
            </a:fld>
            <a:endParaRPr lang="zh-TW" altLang="en-US">
              <a:solidFill>
                <a:prstClr val="black"/>
              </a:solidFill>
            </a:endParaRPr>
          </a:p>
        </p:txBody>
      </p:sp>
    </p:spTree>
    <p:extLst>
      <p:ext uri="{BB962C8B-B14F-4D97-AF65-F5344CB8AC3E}">
        <p14:creationId xmlns:p14="http://schemas.microsoft.com/office/powerpoint/2010/main" val="3915085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開機一台備用的虛擬機</a:t>
            </a:r>
            <a:r>
              <a:rPr lang="en-US" altLang="zh-TW" dirty="0" smtClean="0"/>
              <a:t>(</a:t>
            </a:r>
            <a:r>
              <a:rPr lang="zh-TW" altLang="en-US" dirty="0" smtClean="0"/>
              <a:t>還未設定好</a:t>
            </a:r>
            <a:r>
              <a:rPr lang="en-US" altLang="zh-TW" dirty="0" smtClean="0"/>
              <a:t>combination)</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45</a:t>
            </a:fld>
            <a:endParaRPr lang="zh-TW" altLang="en-US">
              <a:solidFill>
                <a:prstClr val="black"/>
              </a:solidFill>
            </a:endParaRPr>
          </a:p>
        </p:txBody>
      </p:sp>
    </p:spTree>
    <p:extLst>
      <p:ext uri="{BB962C8B-B14F-4D97-AF65-F5344CB8AC3E}">
        <p14:creationId xmlns:p14="http://schemas.microsoft.com/office/powerpoint/2010/main" val="2810623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關機一台虛擬機</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46</a:t>
            </a:fld>
            <a:endParaRPr lang="zh-TW" altLang="en-US">
              <a:solidFill>
                <a:prstClr val="black"/>
              </a:solidFill>
            </a:endParaRPr>
          </a:p>
        </p:txBody>
      </p:sp>
    </p:spTree>
    <p:extLst>
      <p:ext uri="{BB962C8B-B14F-4D97-AF65-F5344CB8AC3E}">
        <p14:creationId xmlns:p14="http://schemas.microsoft.com/office/powerpoint/2010/main" val="143040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2ED7FA1-E5AC-4EDD-97CA-66CD53E66E18}" type="slidenum">
              <a:rPr lang="zh-TW" altLang="en-US" smtClean="0"/>
              <a:pPr/>
              <a:t>3</a:t>
            </a:fld>
            <a:endParaRPr lang="zh-TW" altLang="en-US"/>
          </a:p>
        </p:txBody>
      </p:sp>
    </p:spTree>
    <p:extLst>
      <p:ext uri="{BB962C8B-B14F-4D97-AF65-F5344CB8AC3E}">
        <p14:creationId xmlns:p14="http://schemas.microsoft.com/office/powerpoint/2010/main" val="2987518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如何把</a:t>
            </a:r>
            <a:r>
              <a:rPr lang="en-US" altLang="zh-TW" dirty="0" smtClean="0"/>
              <a:t>spare</a:t>
            </a:r>
            <a:r>
              <a:rPr lang="zh-TW" altLang="en-US" dirty="0" smtClean="0"/>
              <a:t> 虛擬機設定成</a:t>
            </a:r>
            <a:r>
              <a:rPr lang="en-US" altLang="zh-TW" dirty="0" err="1" smtClean="0"/>
              <a:t>VMserver</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47</a:t>
            </a:fld>
            <a:endParaRPr lang="zh-TW" altLang="en-US">
              <a:solidFill>
                <a:prstClr val="black"/>
              </a:solidFill>
            </a:endParaRPr>
          </a:p>
        </p:txBody>
      </p:sp>
    </p:spTree>
    <p:extLst>
      <p:ext uri="{BB962C8B-B14F-4D97-AF65-F5344CB8AC3E}">
        <p14:creationId xmlns:p14="http://schemas.microsoft.com/office/powerpoint/2010/main" val="3519905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如何把</a:t>
            </a:r>
            <a:r>
              <a:rPr lang="en-US" altLang="zh-TW" dirty="0" smtClean="0"/>
              <a:t>spare</a:t>
            </a:r>
            <a:r>
              <a:rPr lang="zh-TW" altLang="en-US" dirty="0" smtClean="0"/>
              <a:t> 虛擬機設定成</a:t>
            </a:r>
            <a:r>
              <a:rPr lang="en-US" altLang="zh-TW" dirty="0" err="1" smtClean="0"/>
              <a:t>VMserver</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48</a:t>
            </a:fld>
            <a:endParaRPr lang="zh-TW" altLang="en-US">
              <a:solidFill>
                <a:prstClr val="black"/>
              </a:solidFill>
            </a:endParaRPr>
          </a:p>
        </p:txBody>
      </p:sp>
    </p:spTree>
    <p:extLst>
      <p:ext uri="{BB962C8B-B14F-4D97-AF65-F5344CB8AC3E}">
        <p14:creationId xmlns:p14="http://schemas.microsoft.com/office/powerpoint/2010/main" val="209382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如何把</a:t>
            </a:r>
            <a:r>
              <a:rPr lang="en-US" altLang="zh-TW" dirty="0" smtClean="0"/>
              <a:t>spare</a:t>
            </a:r>
            <a:r>
              <a:rPr lang="zh-TW" altLang="en-US" dirty="0" smtClean="0"/>
              <a:t> 虛擬機設定成</a:t>
            </a:r>
            <a:r>
              <a:rPr lang="en-US" altLang="zh-TW" dirty="0" err="1" smtClean="0"/>
              <a:t>VMserver</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49</a:t>
            </a:fld>
            <a:endParaRPr lang="zh-TW" altLang="en-US">
              <a:solidFill>
                <a:prstClr val="black"/>
              </a:solidFill>
            </a:endParaRPr>
          </a:p>
        </p:txBody>
      </p:sp>
    </p:spTree>
    <p:extLst>
      <p:ext uri="{BB962C8B-B14F-4D97-AF65-F5344CB8AC3E}">
        <p14:creationId xmlns:p14="http://schemas.microsoft.com/office/powerpoint/2010/main" val="1372202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這張是總圖</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50</a:t>
            </a:fld>
            <a:endParaRPr lang="zh-TW" altLang="en-US">
              <a:solidFill>
                <a:prstClr val="black"/>
              </a:solidFill>
            </a:endParaRPr>
          </a:p>
        </p:txBody>
      </p:sp>
    </p:spTree>
    <p:extLst>
      <p:ext uri="{BB962C8B-B14F-4D97-AF65-F5344CB8AC3E}">
        <p14:creationId xmlns:p14="http://schemas.microsoft.com/office/powerpoint/2010/main" val="1846201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p:txBody>
      </p:sp>
      <p:sp>
        <p:nvSpPr>
          <p:cNvPr id="4" name="投影片編號版面配置區 3"/>
          <p:cNvSpPr>
            <a:spLocks noGrp="1"/>
          </p:cNvSpPr>
          <p:nvPr>
            <p:ph type="sldNum" sz="quarter" idx="5"/>
          </p:nvPr>
        </p:nvSpPr>
        <p:spPr/>
        <p:txBody>
          <a:bodyPr/>
          <a:lstStyle/>
          <a:p>
            <a:pPr>
              <a:defRPr/>
            </a:pPr>
            <a:fld id="{D88C8DE5-BC96-4511-9136-3D2F81BB1160}" type="slidenum">
              <a:rPr lang="zh-TW" altLang="en-US" smtClean="0">
                <a:solidFill>
                  <a:prstClr val="black"/>
                </a:solidFill>
              </a:rPr>
              <a:pPr>
                <a:defRPr/>
              </a:pPr>
              <a:t>51</a:t>
            </a:fld>
            <a:endParaRPr lang="zh-TW" altLang="en-US">
              <a:solidFill>
                <a:prstClr val="black"/>
              </a:solidFill>
            </a:endParaRPr>
          </a:p>
        </p:txBody>
      </p:sp>
    </p:spTree>
    <p:extLst>
      <p:ext uri="{BB962C8B-B14F-4D97-AF65-F5344CB8AC3E}">
        <p14:creationId xmlns:p14="http://schemas.microsoft.com/office/powerpoint/2010/main" val="1478616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52</a:t>
            </a:fld>
            <a:endParaRPr lang="zh-TW" altLang="en-US">
              <a:solidFill>
                <a:prstClr val="black"/>
              </a:solidFill>
            </a:endParaRPr>
          </a:p>
        </p:txBody>
      </p:sp>
    </p:spTree>
    <p:extLst>
      <p:ext uri="{BB962C8B-B14F-4D97-AF65-F5344CB8AC3E}">
        <p14:creationId xmlns:p14="http://schemas.microsoft.com/office/powerpoint/2010/main" val="2396853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強調是</a:t>
            </a:r>
            <a:r>
              <a:rPr lang="en-US" altLang="zh-TW" dirty="0" smtClean="0"/>
              <a:t>80</a:t>
            </a:r>
            <a:r>
              <a:rPr lang="zh-TW" altLang="en-US" dirty="0" smtClean="0"/>
              <a:t>筆</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53</a:t>
            </a:fld>
            <a:endParaRPr lang="zh-TW" altLang="en-US">
              <a:solidFill>
                <a:prstClr val="black"/>
              </a:solidFill>
            </a:endParaRPr>
          </a:p>
        </p:txBody>
      </p:sp>
    </p:spTree>
    <p:extLst>
      <p:ext uri="{BB962C8B-B14F-4D97-AF65-F5344CB8AC3E}">
        <p14:creationId xmlns:p14="http://schemas.microsoft.com/office/powerpoint/2010/main" val="2333473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54</a:t>
            </a:fld>
            <a:endParaRPr lang="zh-TW" altLang="en-US">
              <a:solidFill>
                <a:prstClr val="black"/>
              </a:solidFill>
            </a:endParaRPr>
          </a:p>
        </p:txBody>
      </p:sp>
    </p:spTree>
    <p:extLst>
      <p:ext uri="{BB962C8B-B14F-4D97-AF65-F5344CB8AC3E}">
        <p14:creationId xmlns:p14="http://schemas.microsoft.com/office/powerpoint/2010/main" val="4082655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強調是</a:t>
            </a:r>
            <a:r>
              <a:rPr lang="en-US" altLang="zh-TW" dirty="0" smtClean="0"/>
              <a:t>80</a:t>
            </a:r>
            <a:r>
              <a:rPr lang="zh-TW" altLang="en-US" dirty="0" smtClean="0"/>
              <a:t>筆</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55</a:t>
            </a:fld>
            <a:endParaRPr lang="zh-TW" altLang="en-US">
              <a:solidFill>
                <a:prstClr val="black"/>
              </a:solidFill>
            </a:endParaRPr>
          </a:p>
        </p:txBody>
      </p:sp>
    </p:spTree>
    <p:extLst>
      <p:ext uri="{BB962C8B-B14F-4D97-AF65-F5344CB8AC3E}">
        <p14:creationId xmlns:p14="http://schemas.microsoft.com/office/powerpoint/2010/main" val="708749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實體是雲端的</a:t>
            </a:r>
            <a:r>
              <a:rPr lang="en-US" altLang="zh-TW" dirty="0" smtClean="0"/>
              <a:t>5~6</a:t>
            </a:r>
            <a:r>
              <a:rPr lang="zh-TW" altLang="en-US" dirty="0" smtClean="0"/>
              <a:t>倍</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56</a:t>
            </a:fld>
            <a:endParaRPr lang="zh-TW" altLang="en-US">
              <a:solidFill>
                <a:prstClr val="black"/>
              </a:solidFill>
            </a:endParaRPr>
          </a:p>
        </p:txBody>
      </p:sp>
    </p:spTree>
    <p:extLst>
      <p:ext uri="{BB962C8B-B14F-4D97-AF65-F5344CB8AC3E}">
        <p14:creationId xmlns:p14="http://schemas.microsoft.com/office/powerpoint/2010/main" val="319596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97" charset="0"/>
                <a:ea typeface="ＭＳ Ｐゴシック" pitchFamily="-97" charset="-128"/>
              </a:defRPr>
            </a:lvl1pPr>
            <a:lvl2pPr marL="742950" indent="-285750" eaLnBrk="0" hangingPunct="0">
              <a:defRPr sz="2400">
                <a:solidFill>
                  <a:schemeClr val="tx1"/>
                </a:solidFill>
                <a:latin typeface="Comic Sans MS" pitchFamily="-97" charset="0"/>
                <a:ea typeface="ＭＳ Ｐゴシック" pitchFamily="-97" charset="-128"/>
              </a:defRPr>
            </a:lvl2pPr>
            <a:lvl3pPr marL="1143000" indent="-228600" eaLnBrk="0" hangingPunct="0">
              <a:defRPr sz="2400">
                <a:solidFill>
                  <a:schemeClr val="tx1"/>
                </a:solidFill>
                <a:latin typeface="Comic Sans MS" pitchFamily="-97" charset="0"/>
                <a:ea typeface="ＭＳ Ｐゴシック" pitchFamily="-97" charset="-128"/>
              </a:defRPr>
            </a:lvl3pPr>
            <a:lvl4pPr marL="1600200" indent="-228600" eaLnBrk="0" hangingPunct="0">
              <a:defRPr sz="2400">
                <a:solidFill>
                  <a:schemeClr val="tx1"/>
                </a:solidFill>
                <a:latin typeface="Comic Sans MS" pitchFamily="-97" charset="0"/>
                <a:ea typeface="ＭＳ Ｐゴシック" pitchFamily="-97" charset="-128"/>
              </a:defRPr>
            </a:lvl4pPr>
            <a:lvl5pPr marL="2057400" indent="-228600" eaLnBrk="0" hangingPunct="0">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9pPr>
          </a:lstStyle>
          <a:p>
            <a:pPr eaLnBrk="1" hangingPunct="1"/>
            <a:fld id="{03723DB1-1939-400C-B2AE-53C0D3A7FE11}" type="slidenum">
              <a:rPr lang="en-US" altLang="zh-TW" sz="1200">
                <a:solidFill>
                  <a:prstClr val="black"/>
                </a:solidFill>
                <a:latin typeface="Times New Roman" pitchFamily="-97" charset="0"/>
              </a:rPr>
              <a:pPr eaLnBrk="1" hangingPunct="1"/>
              <a:t>5</a:t>
            </a:fld>
            <a:endParaRPr lang="en-US" altLang="zh-TW" sz="1200">
              <a:solidFill>
                <a:prstClr val="black"/>
              </a:solidFill>
              <a:latin typeface="Times New Roman" pitchFamily="-97" charset="0"/>
            </a:endParaRPr>
          </a:p>
        </p:txBody>
      </p:sp>
      <p:sp>
        <p:nvSpPr>
          <p:cNvPr id="50179" name="Text Box 1"/>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eaLnBrk="0" hangingPunct="0">
              <a:defRPr sz="2400">
                <a:solidFill>
                  <a:schemeClr val="tx1"/>
                </a:solidFill>
                <a:latin typeface="Comic Sans MS" pitchFamily="-97" charset="0"/>
                <a:ea typeface="ＭＳ Ｐゴシック" pitchFamily="-97" charset="-128"/>
              </a:defRPr>
            </a:lvl1pPr>
            <a:lvl2pPr marL="742950" indent="-285750" eaLnBrk="0" hangingPunct="0">
              <a:defRPr sz="2400">
                <a:solidFill>
                  <a:schemeClr val="tx1"/>
                </a:solidFill>
                <a:latin typeface="Comic Sans MS" pitchFamily="-97" charset="0"/>
                <a:ea typeface="ＭＳ Ｐゴシック" pitchFamily="-97" charset="-128"/>
              </a:defRPr>
            </a:lvl2pPr>
            <a:lvl3pPr marL="1143000" indent="-228600" eaLnBrk="0" hangingPunct="0">
              <a:defRPr sz="2400">
                <a:solidFill>
                  <a:schemeClr val="tx1"/>
                </a:solidFill>
                <a:latin typeface="Comic Sans MS" pitchFamily="-97" charset="0"/>
                <a:ea typeface="ＭＳ Ｐゴシック" pitchFamily="-97" charset="-128"/>
              </a:defRPr>
            </a:lvl3pPr>
            <a:lvl4pPr marL="1600200" indent="-228600" eaLnBrk="0" hangingPunct="0">
              <a:defRPr sz="2400">
                <a:solidFill>
                  <a:schemeClr val="tx1"/>
                </a:solidFill>
                <a:latin typeface="Comic Sans MS" pitchFamily="-97" charset="0"/>
                <a:ea typeface="ＭＳ Ｐゴシック" pitchFamily="-97" charset="-128"/>
              </a:defRPr>
            </a:lvl4pPr>
            <a:lvl5pPr marL="2057400" indent="-228600" eaLnBrk="0" hangingPunct="0">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9pPr>
          </a:lstStyle>
          <a:p>
            <a:pPr eaLnBrk="1" hangingPunct="1"/>
            <a:endParaRPr lang="zh-TW" altLang="zh-TW">
              <a:solidFill>
                <a:prstClr val="black"/>
              </a:solidFill>
            </a:endParaRPr>
          </a:p>
        </p:txBody>
      </p:sp>
      <p:sp>
        <p:nvSpPr>
          <p:cNvPr id="50180" name="Text Box 2"/>
          <p:cNvSpPr>
            <a:spLocks noGrp="1" noChangeArrowheads="1"/>
          </p:cNvSpPr>
          <p:nvPr>
            <p:ph type="body"/>
          </p:nvPr>
        </p:nvSpPr>
        <p:spPr>
          <a:xfrm>
            <a:off x="685800" y="4341813"/>
            <a:ext cx="5475288"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dirty="0" smtClean="0">
              <a:latin typeface="Times New Roman" pitchFamily="-97" charset="0"/>
              <a:ea typeface="ＭＳ Ｐゴシック" pitchFamily="-97" charset="-128"/>
            </a:endParaRPr>
          </a:p>
        </p:txBody>
      </p:sp>
    </p:spTree>
    <p:extLst>
      <p:ext uri="{BB962C8B-B14F-4D97-AF65-F5344CB8AC3E}">
        <p14:creationId xmlns:p14="http://schemas.microsoft.com/office/powerpoint/2010/main" val="2938941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強調是</a:t>
            </a:r>
            <a:r>
              <a:rPr lang="en-US" altLang="zh-TW" dirty="0" smtClean="0"/>
              <a:t>80</a:t>
            </a:r>
            <a:r>
              <a:rPr lang="zh-TW" altLang="en-US" dirty="0" smtClean="0"/>
              <a:t>筆</a:t>
            </a:r>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57</a:t>
            </a:fld>
            <a:endParaRPr lang="zh-TW" altLang="en-US">
              <a:solidFill>
                <a:prstClr val="black"/>
              </a:solidFill>
            </a:endParaRPr>
          </a:p>
        </p:txBody>
      </p:sp>
    </p:spTree>
    <p:extLst>
      <p:ext uri="{BB962C8B-B14F-4D97-AF65-F5344CB8AC3E}">
        <p14:creationId xmlns:p14="http://schemas.microsoft.com/office/powerpoint/2010/main" val="3542173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F440989-D86B-4071-A1F3-3095358DAFED}" type="slidenum">
              <a:rPr lang="zh-TW" altLang="en-US" smtClean="0">
                <a:solidFill>
                  <a:prstClr val="black"/>
                </a:solidFill>
              </a:rPr>
              <a:pPr/>
              <a:t>58</a:t>
            </a:fld>
            <a:endParaRPr lang="zh-TW" altLang="en-US">
              <a:solidFill>
                <a:prstClr val="black"/>
              </a:solidFill>
            </a:endParaRPr>
          </a:p>
        </p:txBody>
      </p:sp>
    </p:spTree>
    <p:extLst>
      <p:ext uri="{BB962C8B-B14F-4D97-AF65-F5344CB8AC3E}">
        <p14:creationId xmlns:p14="http://schemas.microsoft.com/office/powerpoint/2010/main" val="4044054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0691413-8942-43F1-89BE-F28956023A81}" type="slidenum">
              <a:rPr lang="zh-TW" altLang="en-US" smtClean="0">
                <a:solidFill>
                  <a:prstClr val="black"/>
                </a:solidFill>
              </a:rPr>
              <a:pPr>
                <a:defRPr/>
              </a:pPr>
              <a:t>59</a:t>
            </a:fld>
            <a:endParaRPr lang="zh-TW" altLang="en-US">
              <a:solidFill>
                <a:prstClr val="black"/>
              </a:solidFill>
            </a:endParaRPr>
          </a:p>
        </p:txBody>
      </p:sp>
    </p:spTree>
    <p:extLst>
      <p:ext uri="{BB962C8B-B14F-4D97-AF65-F5344CB8AC3E}">
        <p14:creationId xmlns:p14="http://schemas.microsoft.com/office/powerpoint/2010/main" val="3325282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7DAABC8C-D9FE-4DD2-A6E4-81ABAE677CE0}" type="slidenum">
              <a:rPr kumimoji="1" lang="zh-TW" altLang="en-US"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60</a:t>
            </a:fld>
            <a:endParaRPr kumimoji="1" lang="zh-TW" altLang="en-US"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195258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p:cNvSpPr>
            <a:spLocks noGrp="1" noRot="1" noChangeAspect="1" noTextEdit="1"/>
          </p:cNvSpPr>
          <p:nvPr>
            <p:ph type="sldImg"/>
          </p:nvPr>
        </p:nvSpPr>
        <p:spPr>
          <a:xfrm>
            <a:off x="1074738" y="730250"/>
            <a:ext cx="4873625" cy="3654425"/>
          </a:xfrm>
          <a:ln/>
        </p:spPr>
      </p:sp>
      <p:sp>
        <p:nvSpPr>
          <p:cNvPr id="3" name="備忘稿版面配置區 2"/>
          <p:cNvSpPr>
            <a:spLocks noGrp="1"/>
          </p:cNvSpPr>
          <p:nvPr>
            <p:ph type="body" idx="1"/>
          </p:nvPr>
        </p:nvSpPr>
        <p:spPr/>
        <p:txBody>
          <a:bodyPr/>
          <a:lstStyle/>
          <a:p>
            <a:pPr algn="l">
              <a:lnSpc>
                <a:spcPts val="1814"/>
              </a:lnSpc>
              <a:buClr>
                <a:srgbClr val="FF0000"/>
              </a:buClr>
              <a:buSzPct val="100000"/>
              <a:defRPr/>
            </a:pPr>
            <a:r>
              <a:rPr lang="en-US" altLang="zh-TW" baseline="0" dirty="0"/>
              <a:t>Yesterday, one speaker mentioned an alphabetical soup: </a:t>
            </a:r>
          </a:p>
          <a:p>
            <a:pPr algn="just">
              <a:lnSpc>
                <a:spcPts val="1814"/>
              </a:lnSpc>
              <a:buClr>
                <a:srgbClr val="FF0000"/>
              </a:buClr>
              <a:buSzPct val="100000"/>
              <a:defRPr/>
            </a:pPr>
            <a:r>
              <a:rPr lang="en-US" altLang="zh-TW" sz="1200" b="1" kern="0" dirty="0">
                <a:solidFill>
                  <a:srgbClr val="000000"/>
                </a:solidFill>
                <a:latin typeface="Times New Roman" panose="02020603050405020304" pitchFamily="18" charset="0"/>
                <a:cs typeface="Times New Roman" panose="02020603050405020304" pitchFamily="18" charset="0"/>
              </a:rPr>
              <a:t>SM=</a:t>
            </a:r>
            <a:r>
              <a:rPr lang="en-US" altLang="zh-TW" sz="1200" b="1" kern="0" dirty="0" err="1">
                <a:solidFill>
                  <a:srgbClr val="000000"/>
                </a:solidFill>
                <a:latin typeface="Times New Roman" panose="02020603050405020304" pitchFamily="18" charset="0"/>
                <a:cs typeface="Times New Roman" panose="02020603050405020304" pitchFamily="18" charset="0"/>
              </a:rPr>
              <a:t>IoT+CPS+AI</a:t>
            </a:r>
            <a:r>
              <a:rPr lang="en-US" altLang="zh-TW" sz="1200" b="1" kern="0" dirty="0">
                <a:solidFill>
                  <a:srgbClr val="000000"/>
                </a:solidFill>
                <a:latin typeface="Times New Roman" panose="02020603050405020304" pitchFamily="18" charset="0"/>
                <a:cs typeface="Times New Roman" panose="02020603050405020304" pitchFamily="18" charset="0"/>
              </a:rPr>
              <a:t> (ML) </a:t>
            </a:r>
            <a:endParaRPr lang="zh-TW" altLang="en-US" dirty="0"/>
          </a:p>
        </p:txBody>
      </p:sp>
      <p:sp>
        <p:nvSpPr>
          <p:cNvPr id="634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a:solidFill>
                  <a:schemeClr val="tx1"/>
                </a:solidFill>
                <a:latin typeface="Arial" panose="020B0604020202020204" pitchFamily="34" charset="0"/>
                <a:ea typeface="新細明體" panose="02020500000000000000" pitchFamily="18" charset="-120"/>
              </a:defRPr>
            </a:lvl1pPr>
            <a:lvl2pPr marL="748629" indent="-287934">
              <a:defRPr kumimoji="1" sz="2800">
                <a:solidFill>
                  <a:schemeClr val="tx1"/>
                </a:solidFill>
                <a:latin typeface="Arial" panose="020B0604020202020204" pitchFamily="34" charset="0"/>
                <a:ea typeface="新細明體" panose="02020500000000000000" pitchFamily="18" charset="-120"/>
              </a:defRPr>
            </a:lvl2pPr>
            <a:lvl3pPr marL="1151739" indent="-230348">
              <a:defRPr kumimoji="1" sz="2800">
                <a:solidFill>
                  <a:schemeClr val="tx1"/>
                </a:solidFill>
                <a:latin typeface="Arial" panose="020B0604020202020204" pitchFamily="34" charset="0"/>
                <a:ea typeface="新細明體" panose="02020500000000000000" pitchFamily="18" charset="-120"/>
              </a:defRPr>
            </a:lvl3pPr>
            <a:lvl4pPr marL="1612434" indent="-230348">
              <a:defRPr kumimoji="1" sz="2800">
                <a:solidFill>
                  <a:schemeClr val="tx1"/>
                </a:solidFill>
                <a:latin typeface="Arial" panose="020B0604020202020204" pitchFamily="34" charset="0"/>
                <a:ea typeface="新細明體" panose="02020500000000000000" pitchFamily="18" charset="-120"/>
              </a:defRPr>
            </a:lvl4pPr>
            <a:lvl5pPr marL="2073129" indent="-230348">
              <a:defRPr kumimoji="1" sz="2800">
                <a:solidFill>
                  <a:schemeClr val="tx1"/>
                </a:solidFill>
                <a:latin typeface="Arial" panose="020B0604020202020204" pitchFamily="34" charset="0"/>
                <a:ea typeface="新細明體" panose="02020500000000000000" pitchFamily="18" charset="-120"/>
              </a:defRPr>
            </a:lvl5pPr>
            <a:lvl6pPr marL="2533825" indent="-230348" eaLnBrk="0" fontAlgn="base" hangingPunct="0">
              <a:spcBef>
                <a:spcPct val="0"/>
              </a:spcBef>
              <a:spcAft>
                <a:spcPct val="0"/>
              </a:spcAft>
              <a:defRPr kumimoji="1" sz="2800">
                <a:solidFill>
                  <a:schemeClr val="tx1"/>
                </a:solidFill>
                <a:latin typeface="Arial" panose="020B0604020202020204" pitchFamily="34" charset="0"/>
                <a:ea typeface="新細明體" panose="02020500000000000000" pitchFamily="18" charset="-120"/>
              </a:defRPr>
            </a:lvl6pPr>
            <a:lvl7pPr marL="2994520" indent="-230348" eaLnBrk="0" fontAlgn="base" hangingPunct="0">
              <a:spcBef>
                <a:spcPct val="0"/>
              </a:spcBef>
              <a:spcAft>
                <a:spcPct val="0"/>
              </a:spcAft>
              <a:defRPr kumimoji="1" sz="2800">
                <a:solidFill>
                  <a:schemeClr val="tx1"/>
                </a:solidFill>
                <a:latin typeface="Arial" panose="020B0604020202020204" pitchFamily="34" charset="0"/>
                <a:ea typeface="新細明體" panose="02020500000000000000" pitchFamily="18" charset="-120"/>
              </a:defRPr>
            </a:lvl7pPr>
            <a:lvl8pPr marL="3455215" indent="-230348" eaLnBrk="0" fontAlgn="base" hangingPunct="0">
              <a:spcBef>
                <a:spcPct val="0"/>
              </a:spcBef>
              <a:spcAft>
                <a:spcPct val="0"/>
              </a:spcAft>
              <a:defRPr kumimoji="1" sz="2800">
                <a:solidFill>
                  <a:schemeClr val="tx1"/>
                </a:solidFill>
                <a:latin typeface="Arial" panose="020B0604020202020204" pitchFamily="34" charset="0"/>
                <a:ea typeface="新細明體" panose="02020500000000000000" pitchFamily="18" charset="-120"/>
              </a:defRPr>
            </a:lvl8pPr>
            <a:lvl9pPr marL="3915910" indent="-230348" eaLnBrk="0" fontAlgn="base" hangingPunct="0">
              <a:spcBef>
                <a:spcPct val="0"/>
              </a:spcBef>
              <a:spcAft>
                <a:spcPct val="0"/>
              </a:spcAft>
              <a:defRPr kumimoji="1" sz="2800">
                <a:solidFill>
                  <a:schemeClr val="tx1"/>
                </a:solidFill>
                <a:latin typeface="Arial" panose="020B0604020202020204" pitchFamily="34" charset="0"/>
                <a:ea typeface="新細明體" panose="02020500000000000000" pitchFamily="18" charset="-120"/>
              </a:defRPr>
            </a:lvl9pPr>
          </a:lstStyle>
          <a:p>
            <a:pPr marL="0" marR="0" lvl="0" indent="0" algn="r" defTabSz="990584" rtl="0" eaLnBrk="1" fontAlgn="base" latinLnBrk="0" hangingPunct="1">
              <a:lnSpc>
                <a:spcPct val="100000"/>
              </a:lnSpc>
              <a:spcBef>
                <a:spcPct val="0"/>
              </a:spcBef>
              <a:spcAft>
                <a:spcPct val="0"/>
              </a:spcAft>
              <a:buClrTx/>
              <a:buSzTx/>
              <a:buFontTx/>
              <a:buNone/>
              <a:tabLst/>
              <a:defRPr/>
            </a:pPr>
            <a:fld id="{C1112FFC-B936-4776-AB46-E902BDEC5F39}" type="slidenum">
              <a:rPr kumimoji="1" lang="en-US" altLang="zh-TW" sz="13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61</a:t>
            </a:fld>
            <a:endParaRPr kumimoji="1" lang="en-US" altLang="zh-TW" sz="13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4091724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62</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66515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7DAABC8C-D9FE-4DD2-A6E4-81ABAE677CE0}" type="slidenum">
              <a:rPr kumimoji="1" lang="zh-TW" altLang="en-US"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63</a:t>
            </a:fld>
            <a:endParaRPr kumimoji="1" lang="zh-TW" altLang="en-US"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542704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a:t>This page</a:t>
            </a:r>
            <a:r>
              <a:rPr lang="en-US" altLang="zh-TW" baseline="0" dirty="0"/>
              <a:t> shows a cloud manufacturing example.</a:t>
            </a:r>
          </a:p>
          <a:p>
            <a:r>
              <a:rPr lang="en-US" altLang="zh-TW" baseline="0" dirty="0"/>
              <a:t>(1) We developed a smart manufacturing platform, called  AMCoT.</a:t>
            </a:r>
          </a:p>
          <a:p>
            <a:r>
              <a:rPr lang="en-US" altLang="zh-TW" baseline="0" dirty="0"/>
              <a:t>(2) In this figure, we apply AMCoT to a semiconductor bumping process.</a:t>
            </a:r>
          </a:p>
          <a:p>
            <a:r>
              <a:rPr lang="en-US" altLang="zh-TW" baseline="0" dirty="0"/>
              <a:t>(3) On the cloud side, we develop various intelligent cloud manufacturing services to support manufacturing activities, including AVM (Automatic Virtual Metrology) service, IPM (Intelligent Predictive Maintenance) service, and IYM (Intelligent Yield Management) service.</a:t>
            </a:r>
          </a:p>
          <a:p>
            <a:endParaRPr lang="en-US" altLang="zh-TW" baseline="0" dirty="0"/>
          </a:p>
          <a:p>
            <a:r>
              <a:rPr lang="en-US" altLang="zh-TW" baseline="0" dirty="0"/>
              <a:t>45s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20691413-8942-43F1-89BE-F28956023A81}" type="slidenum">
              <a:rPr kumimoji="1" lang="zh-TW" altLang="en-US"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64</a:t>
            </a:fld>
            <a:endParaRPr kumimoji="1" lang="zh-TW" altLang="en-US"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72502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solidFill>
                  <a:schemeClr val="tx1"/>
                </a:solidFill>
                <a:effectLst/>
                <a:latin typeface="+mn-lt"/>
                <a:cs typeface="+mn-cs"/>
              </a:rPr>
              <a:t>(1) </a:t>
            </a:r>
            <a:r>
              <a:rPr lang="en-US" altLang="zh-TW" sz="1200" dirty="0">
                <a:solidFill>
                  <a:srgbClr val="FF0000"/>
                </a:solidFill>
                <a:effectLst/>
                <a:latin typeface="Times New Roman" panose="02020603050405020304" pitchFamily="18" charset="0"/>
                <a:cs typeface="Times New Roman" panose="02020603050405020304" pitchFamily="18" charset="0"/>
              </a:rPr>
              <a:t>AMCoT has been successfully applied to several manufacturing industries, including</a:t>
            </a:r>
            <a:r>
              <a:rPr lang="en-US" altLang="zh-TW" sz="1200" baseline="0" dirty="0">
                <a:solidFill>
                  <a:srgbClr val="FF0000"/>
                </a:solidFill>
                <a:effectLst/>
                <a:latin typeface="Times New Roman" panose="02020603050405020304" pitchFamily="18" charset="0"/>
                <a:cs typeface="Times New Roman" panose="02020603050405020304" pitchFamily="18" charset="0"/>
              </a:rPr>
              <a:t> Semiconductor Industry, Wheel Machining Industry, Aerospace Industry, and Stretch Blow Molding Machine Industry.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aseline="0" dirty="0">
                <a:solidFill>
                  <a:srgbClr val="FF0000"/>
                </a:solidFill>
                <a:effectLst/>
                <a:latin typeface="Times New Roman" panose="02020603050405020304" pitchFamily="18" charset="0"/>
                <a:cs typeface="Times New Roman" panose="02020603050405020304" pitchFamily="18" charset="0"/>
              </a:rPr>
              <a:t>(2) AMCoT needs to provide different cloud manufacturing services for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aseline="0" dirty="0">
                <a:solidFill>
                  <a:srgbClr val="FF0000"/>
                </a:solidFill>
                <a:effectLst/>
                <a:latin typeface="Times New Roman" panose="02020603050405020304" pitchFamily="18" charset="0"/>
                <a:cs typeface="Times New Roman" panose="02020603050405020304" pitchFamily="18" charset="0"/>
              </a:rPr>
              <a:t>(3) For example, in addition to AVM, IPM, and IYM services, we need to provide Tool Wear Prognosis service to Wheel Machining Industry and Run-to-Run Control service to Stretch Blow Molding Machine Industry.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aseline="0" dirty="0">
                <a:solidFill>
                  <a:srgbClr val="FF0000"/>
                </a:solidFill>
                <a:effectLst/>
                <a:latin typeface="Times New Roman" panose="02020603050405020304" pitchFamily="18" charset="0"/>
                <a:cs typeface="Times New Roman" panose="02020603050405020304" pitchFamily="18" charset="0"/>
              </a:rPr>
              <a:t>(4) Previously, we manually developed these cloud manufacturing services. However, manually transforming local software into </a:t>
            </a:r>
            <a:r>
              <a:rPr lang="en-US" altLang="zh-TW" sz="1200" b="0" baseline="0" dirty="0">
                <a:solidFill>
                  <a:schemeClr val="tx1"/>
                </a:solidFill>
                <a:effectLst/>
                <a:latin typeface="Times New Roman" panose="02020603050405020304" pitchFamily="18" charset="0"/>
                <a:cs typeface="Times New Roman" panose="02020603050405020304" pitchFamily="18" charset="0"/>
              </a:rPr>
              <a:t>cloud </a:t>
            </a:r>
            <a:r>
              <a:rPr lang="en-US" altLang="zh-TW" sz="1200" b="0" dirty="0">
                <a:solidFill>
                  <a:schemeClr val="tx1"/>
                </a:solidFill>
                <a:effectLst/>
                <a:latin typeface="Times New Roman" panose="02020603050405020304" pitchFamily="18" charset="0"/>
                <a:cs typeface="Times New Roman" panose="02020603050405020304" pitchFamily="18" charset="0"/>
              </a:rPr>
              <a:t>services </a:t>
            </a:r>
            <a:r>
              <a:rPr lang="en-US" altLang="zh-TW" sz="1200" dirty="0">
                <a:solidFill>
                  <a:srgbClr val="FF0000"/>
                </a:solidFill>
                <a:effectLst/>
                <a:latin typeface="Times New Roman" panose="02020603050405020304" pitchFamily="18" charset="0"/>
                <a:cs typeface="Times New Roman" panose="02020603050405020304" pitchFamily="18" charset="0"/>
              </a:rPr>
              <a:t>involves a lot of programming efforts and is complicated, error-prone, and time-consuming. </a:t>
            </a:r>
            <a:r>
              <a:rPr lang="en-US" altLang="zh-TW" sz="1200" baseline="0" dirty="0">
                <a:solidFill>
                  <a:srgbClr val="FF0000"/>
                </a:solidFill>
                <a:effectLst/>
                <a:latin typeface="Times New Roman" panose="02020603050405020304" pitchFamily="18" charset="0"/>
                <a:cs typeface="Times New Roman" panose="02020603050405020304" pitchFamily="18" charset="0"/>
              </a:rPr>
              <a:t>This motivates this study. We develop an automated way MSACS to automatically construct these services.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aseline="0" dirty="0">
                <a:solidFill>
                  <a:srgbClr val="FF0000"/>
                </a:solidFill>
                <a:effectLst/>
                <a:latin typeface="Times New Roman" panose="02020603050405020304" pitchFamily="18" charset="0"/>
                <a:cs typeface="Times New Roman" panose="02020603050405020304" pitchFamily="18" charset="0"/>
              </a:rPr>
              <a:t>40s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C3E2706D-7A35-4156-B6E2-B118086476C6}"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65</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606041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66</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0402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97" charset="0"/>
                <a:ea typeface="ＭＳ Ｐゴシック" pitchFamily="-97" charset="-128"/>
              </a:defRPr>
            </a:lvl1pPr>
            <a:lvl2pPr marL="742950" indent="-285750" eaLnBrk="0" hangingPunct="0">
              <a:defRPr sz="2400">
                <a:solidFill>
                  <a:schemeClr val="tx1"/>
                </a:solidFill>
                <a:latin typeface="Comic Sans MS" pitchFamily="-97" charset="0"/>
                <a:ea typeface="ＭＳ Ｐゴシック" pitchFamily="-97" charset="-128"/>
              </a:defRPr>
            </a:lvl2pPr>
            <a:lvl3pPr marL="1143000" indent="-228600" eaLnBrk="0" hangingPunct="0">
              <a:defRPr sz="2400">
                <a:solidFill>
                  <a:schemeClr val="tx1"/>
                </a:solidFill>
                <a:latin typeface="Comic Sans MS" pitchFamily="-97" charset="0"/>
                <a:ea typeface="ＭＳ Ｐゴシック" pitchFamily="-97" charset="-128"/>
              </a:defRPr>
            </a:lvl3pPr>
            <a:lvl4pPr marL="1600200" indent="-228600" eaLnBrk="0" hangingPunct="0">
              <a:defRPr sz="2400">
                <a:solidFill>
                  <a:schemeClr val="tx1"/>
                </a:solidFill>
                <a:latin typeface="Comic Sans MS" pitchFamily="-97" charset="0"/>
                <a:ea typeface="ＭＳ Ｐゴシック" pitchFamily="-97" charset="-128"/>
              </a:defRPr>
            </a:lvl4pPr>
            <a:lvl5pPr marL="2057400" indent="-228600" eaLnBrk="0" hangingPunct="0">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9pPr>
          </a:lstStyle>
          <a:p>
            <a:pPr eaLnBrk="1" hangingPunct="1"/>
            <a:fld id="{502DC127-BA56-42EE-829B-71065D327DCF}" type="slidenum">
              <a:rPr lang="en-GB" altLang="zh-TW" sz="1200">
                <a:solidFill>
                  <a:prstClr val="black"/>
                </a:solidFill>
                <a:latin typeface="Times New Roman" pitchFamily="-97" charset="0"/>
              </a:rPr>
              <a:pPr eaLnBrk="1" hangingPunct="1"/>
              <a:t>10</a:t>
            </a:fld>
            <a:endParaRPr lang="en-GB" altLang="zh-TW" sz="1200">
              <a:solidFill>
                <a:prstClr val="black"/>
              </a:solidFill>
              <a:latin typeface="Times New Roman" pitchFamily="-97" charset="0"/>
            </a:endParaRPr>
          </a:p>
        </p:txBody>
      </p:sp>
      <p:sp>
        <p:nvSpPr>
          <p:cNvPr id="52227" name="Text Box 1"/>
          <p:cNvSpPr>
            <a:spLocks noGrp="1" noRot="1" noChangeAspect="1" noChangeArrowheads="1" noTextEdit="1"/>
          </p:cNvSpPr>
          <p:nvPr>
            <p:ph type="sldImg"/>
          </p:nvPr>
        </p:nvSpPr>
        <p:spPr>
          <a:xfrm>
            <a:off x="1258888" y="720725"/>
            <a:ext cx="4800600" cy="3600450"/>
          </a:xfrm>
          <a:solidFill>
            <a:srgbClr val="FFFFFF"/>
          </a:solidFill>
          <a:ln/>
        </p:spPr>
      </p:sp>
      <p:sp>
        <p:nvSpPr>
          <p:cNvPr id="52228" name="Text Box 2"/>
          <p:cNvSpPr>
            <a:spLocks noGrp="1" noChangeArrowheads="1"/>
          </p:cNvSpPr>
          <p:nvPr>
            <p:ph type="body" idx="1"/>
          </p:nvPr>
        </p:nvSpPr>
        <p:spPr>
          <a:xfrm>
            <a:off x="974725" y="4560888"/>
            <a:ext cx="5365750" cy="4230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zh-TW" smtClean="0">
              <a:latin typeface="Times New Roman" pitchFamily="-97" charset="0"/>
              <a:ea typeface="ＭＳ Ｐゴシック" pitchFamily="-97" charset="-128"/>
            </a:endParaRPr>
          </a:p>
        </p:txBody>
      </p:sp>
    </p:spTree>
    <p:extLst>
      <p:ext uri="{BB962C8B-B14F-4D97-AF65-F5344CB8AC3E}">
        <p14:creationId xmlns:p14="http://schemas.microsoft.com/office/powerpoint/2010/main" val="2710117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solidFill>
                  <a:srgbClr val="7030A0"/>
                </a:solidFill>
              </a:rPr>
              <a:t>This page </a:t>
            </a:r>
            <a:r>
              <a:rPr lang="en-US" altLang="zh-TW" baseline="0" dirty="0">
                <a:solidFill>
                  <a:srgbClr val="7030A0"/>
                </a:solidFill>
              </a:rPr>
              <a:t>illustrates the process of manually developing a cloud manufacturing service: </a:t>
            </a:r>
          </a:p>
          <a:p>
            <a:r>
              <a:rPr lang="en-US" altLang="zh-TW" baseline="0" dirty="0">
                <a:solidFill>
                  <a:srgbClr val="7030A0"/>
                </a:solidFill>
              </a:rPr>
              <a:t>(1) Developer uses IDE to develop a Web Service Project (WSP) by doing programming, and then builds the WSP to generate a Web Service Package, which is then deployed to the cloud to become a cloud manufacturing service.</a:t>
            </a:r>
          </a:p>
          <a:p>
            <a:r>
              <a:rPr lang="en-US" altLang="zh-TW" baseline="0" dirty="0">
                <a:solidFill>
                  <a:srgbClr val="7030A0"/>
                </a:solidFill>
              </a:rPr>
              <a:t>(2) The most tedious part is to manually manage the software libraries, develop source codes and set URIs of Web APIs.</a:t>
            </a:r>
          </a:p>
          <a:p>
            <a:r>
              <a:rPr lang="en-US" altLang="zh-TW" baseline="0" dirty="0">
                <a:solidFill>
                  <a:srgbClr val="7030A0"/>
                </a:solidFill>
              </a:rPr>
              <a:t>(3) Here shows an example code of a Web API. If wanting to build to n Web APIs, the developer needs to repeat n times of such coding, which is tedious and time-consuming. </a:t>
            </a:r>
          </a:p>
          <a:p>
            <a:endParaRPr lang="en-US" altLang="zh-TW" baseline="0" dirty="0">
              <a:solidFill>
                <a:srgbClr val="7030A0"/>
              </a:solidFill>
            </a:endParaRPr>
          </a:p>
          <a:p>
            <a:r>
              <a:rPr lang="en-US" altLang="zh-TW" baseline="0" dirty="0">
                <a:solidFill>
                  <a:srgbClr val="7030A0"/>
                </a:solidFill>
              </a:rPr>
              <a:t>46s</a:t>
            </a:r>
          </a:p>
          <a:p>
            <a:endParaRPr lang="en-US" altLang="zh-TW" baseline="0" dirty="0">
              <a:solidFill>
                <a:srgbClr val="7030A0"/>
              </a:solidFill>
            </a:endParaRPr>
          </a:p>
          <a:p>
            <a:r>
              <a:rPr lang="en-US" altLang="zh-TW" baseline="0" dirty="0">
                <a:solidFill>
                  <a:srgbClr val="7030A0"/>
                </a:solidFill>
              </a:rPr>
              <a:t> </a:t>
            </a:r>
            <a:endParaRPr lang="zh-TW" altLang="en-US" dirty="0">
              <a:solidFill>
                <a:srgbClr val="7030A0"/>
              </a:solidFill>
            </a:endParaRPr>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67</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5307570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Thi</a:t>
            </a:r>
            <a:r>
              <a:rPr lang="en-US" altLang="zh-TW" baseline="0" dirty="0"/>
              <a:t>s page shows t</a:t>
            </a:r>
            <a:r>
              <a:rPr lang="en-US" altLang="zh-TW" dirty="0"/>
              <a:t>he workflow</a:t>
            </a:r>
            <a:r>
              <a:rPr lang="en-US" altLang="zh-TW" baseline="0" dirty="0"/>
              <a:t> design of MSACS. For comparison, the manual workflow using IDE is shown on the top, and the automated workflow of MSACS is  shown on the bottom.</a:t>
            </a:r>
          </a:p>
          <a:p>
            <a:pPr marL="228600" indent="-228600">
              <a:buAutoNum type="arabicParenBoth"/>
            </a:pPr>
            <a:r>
              <a:rPr lang="en-US" altLang="zh-TW" baseline="0" dirty="0"/>
              <a:t>In Phase 1, for managing lib packages, we design KI Extractor to automatically extract Key Information of Library and store extracted Key Information into a Lib-Info JSON file. </a:t>
            </a:r>
          </a:p>
          <a:p>
            <a:pPr marL="228600" indent="-228600">
              <a:buAutoNum type="arabicParenBoth"/>
            </a:pPr>
            <a:r>
              <a:rPr lang="en-US" altLang="zh-TW" baseline="0" dirty="0"/>
              <a:t>In Phase 2, Web GUI is designed to display the Key Information of the library and allows </a:t>
            </a:r>
            <a:r>
              <a:rPr lang="en-US" altLang="zh-TW" dirty="0"/>
              <a:t>users to select methods that they want to build as Web APIs</a:t>
            </a:r>
            <a:r>
              <a:rPr lang="en-US" altLang="zh-TW" baseline="0" dirty="0"/>
              <a:t>. Then, the key information of selected Web APIs is stored into a SI-Info JSON file. Also, WSP Generator is designed to automatically generate a Web Service Project (WSP) after reading the SI-Info File.</a:t>
            </a:r>
          </a:p>
          <a:p>
            <a:pPr marL="228600" indent="-228600">
              <a:buAutoNum type="arabicParenBoth"/>
            </a:pPr>
            <a:r>
              <a:rPr lang="en-US" altLang="zh-TW" baseline="0" dirty="0"/>
              <a:t>In Phase 3, Service Constructor is designed to automatically build the WSP to generate a Web Service Package.</a:t>
            </a:r>
          </a:p>
          <a:p>
            <a:pPr marL="228600" indent="-228600">
              <a:buAutoNum type="arabicParenBoth"/>
            </a:pPr>
            <a:r>
              <a:rPr lang="en-US" altLang="zh-TW" baseline="0" dirty="0"/>
              <a:t>In Phase 4, Service Manager is designed to deploy the Web Service Package to the cloud to become a cloud manufacturing service.       </a:t>
            </a:r>
          </a:p>
          <a:p>
            <a:pPr marL="228600" indent="-228600">
              <a:buAutoNum type="arabicParenBoth"/>
            </a:pPr>
            <a:endParaRPr lang="en-US" altLang="zh-TW" baseline="0" dirty="0"/>
          </a:p>
          <a:p>
            <a:pPr marL="0" indent="0">
              <a:buNone/>
            </a:pPr>
            <a:r>
              <a:rPr lang="en-US" altLang="zh-TW" baseline="0" dirty="0"/>
              <a:t>45s</a:t>
            </a:r>
          </a:p>
          <a:p>
            <a:pPr marL="228600" indent="-228600">
              <a:buAutoNum type="arabicParenBoth"/>
            </a:pP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68</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5477990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just">
              <a:lnSpc>
                <a:spcPct val="90000"/>
              </a:lnSpc>
              <a:spcAft>
                <a:spcPts val="0"/>
              </a:spcAft>
              <a:buClr>
                <a:srgbClr val="FF0000"/>
              </a:buClr>
              <a:buSzPct val="75000"/>
              <a:buFont typeface="Wingdings" panose="05000000000000000000" pitchFamily="2" charset="2"/>
              <a:buNone/>
            </a:pPr>
            <a:r>
              <a:rPr lang="en-US" altLang="zh-TW" sz="1200" dirty="0">
                <a:solidFill>
                  <a:srgbClr val="3333FF"/>
                </a:solidFill>
                <a:effectLst/>
                <a:latin typeface="Times New Roman" panose="02020603050405020304" pitchFamily="18" charset="0"/>
                <a:cs typeface="Times New Roman" panose="02020603050405020304" pitchFamily="18" charset="0"/>
              </a:rPr>
              <a:t>MSACS is a cloud-based system whose architecture consists of three parts.</a:t>
            </a:r>
            <a:r>
              <a:rPr lang="en-US" altLang="zh-TW" sz="1200" dirty="0">
                <a:solidFill>
                  <a:schemeClr val="tx1"/>
                </a:solidFill>
                <a:effectLst/>
                <a:latin typeface="Times New Roman" panose="02020603050405020304" pitchFamily="18" charset="0"/>
                <a:cs typeface="Times New Roman" panose="02020603050405020304" pitchFamily="18" charset="0"/>
              </a:rPr>
              <a:t> </a:t>
            </a:r>
          </a:p>
          <a:p>
            <a:pPr marL="228600" indent="-228600" algn="just">
              <a:lnSpc>
                <a:spcPct val="90000"/>
              </a:lnSpc>
              <a:spcAft>
                <a:spcPts val="0"/>
              </a:spcAft>
              <a:buClr>
                <a:srgbClr val="FF0000"/>
              </a:buClr>
              <a:buSzPct val="75000"/>
              <a:buFont typeface="Wingdings" panose="05000000000000000000" pitchFamily="2" charset="2"/>
              <a:buAutoNum type="arabicParenBoth"/>
            </a:pPr>
            <a:r>
              <a:rPr lang="en-US" altLang="zh-TW" sz="1200" dirty="0">
                <a:solidFill>
                  <a:schemeClr val="tx1"/>
                </a:solidFill>
                <a:effectLst/>
                <a:latin typeface="Times New Roman" panose="02020603050405020304" pitchFamily="18" charset="0"/>
                <a:cs typeface="Times New Roman" panose="02020603050405020304" pitchFamily="18" charset="0"/>
              </a:rPr>
              <a:t>The first part is Manufacturing</a:t>
            </a:r>
            <a:r>
              <a:rPr lang="en-US" altLang="zh-TW" sz="1200" baseline="0" dirty="0">
                <a:solidFill>
                  <a:schemeClr val="tx1"/>
                </a:solidFill>
                <a:effectLst/>
                <a:latin typeface="Times New Roman" panose="02020603050405020304" pitchFamily="18" charset="0"/>
                <a:cs typeface="Times New Roman" panose="02020603050405020304" pitchFamily="18" charset="0"/>
              </a:rPr>
              <a:t> Service Constructor consisting of Web GUI, KI Extractor, WSP Generator, Service Constructor, and Software Repository, for constructing services.  </a:t>
            </a:r>
          </a:p>
          <a:p>
            <a:pPr marL="228600" indent="-228600" algn="just">
              <a:lnSpc>
                <a:spcPct val="90000"/>
              </a:lnSpc>
              <a:spcAft>
                <a:spcPts val="0"/>
              </a:spcAft>
              <a:buClr>
                <a:srgbClr val="FF0000"/>
              </a:buClr>
              <a:buSzPct val="75000"/>
              <a:buFont typeface="Wingdings" panose="05000000000000000000" pitchFamily="2" charset="2"/>
              <a:buAutoNum type="arabicParenBoth"/>
            </a:pPr>
            <a:r>
              <a:rPr lang="en-US" altLang="zh-TW" sz="1200" baseline="0" dirty="0">
                <a:solidFill>
                  <a:schemeClr val="tx1"/>
                </a:solidFill>
                <a:effectLst/>
                <a:latin typeface="Times New Roman" panose="02020603050405020304" pitchFamily="18" charset="0"/>
                <a:cs typeface="Times New Roman" panose="02020603050405020304" pitchFamily="18" charset="0"/>
              </a:rPr>
              <a:t>The second part is Service Manager for deploying services. </a:t>
            </a:r>
          </a:p>
          <a:p>
            <a:pPr marL="228600" indent="-228600" algn="just">
              <a:lnSpc>
                <a:spcPct val="90000"/>
              </a:lnSpc>
              <a:spcAft>
                <a:spcPts val="0"/>
              </a:spcAft>
              <a:buClr>
                <a:srgbClr val="FF0000"/>
              </a:buClr>
              <a:buSzPct val="75000"/>
              <a:buFont typeface="Wingdings" panose="05000000000000000000" pitchFamily="2" charset="2"/>
              <a:buAutoNum type="arabicParenBoth"/>
            </a:pPr>
            <a:r>
              <a:rPr lang="en-US" altLang="zh-TW" sz="1200" baseline="0" dirty="0">
                <a:solidFill>
                  <a:schemeClr val="tx1"/>
                </a:solidFill>
                <a:effectLst/>
                <a:latin typeface="Times New Roman" panose="02020603050405020304" pitchFamily="18" charset="0"/>
                <a:cs typeface="Times New Roman" panose="02020603050405020304" pitchFamily="18" charset="0"/>
              </a:rPr>
              <a:t>The third part is Cloud Web Server for hosting services.</a:t>
            </a:r>
          </a:p>
          <a:p>
            <a:endParaRPr lang="en-US" altLang="zh-TW"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69</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753768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70</a:t>
            </a:fld>
            <a:endParaRPr lang="en-US" altLang="zh-TW">
              <a:solidFill>
                <a:prstClr val="black"/>
              </a:solidFill>
            </a:endParaRPr>
          </a:p>
        </p:txBody>
      </p:sp>
    </p:spTree>
    <p:extLst>
      <p:ext uri="{BB962C8B-B14F-4D97-AF65-F5344CB8AC3E}">
        <p14:creationId xmlns:p14="http://schemas.microsoft.com/office/powerpoint/2010/main" val="3647397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71</a:t>
            </a:fld>
            <a:endParaRPr lang="en-US" altLang="zh-TW">
              <a:solidFill>
                <a:prstClr val="black"/>
              </a:solidFill>
            </a:endParaRPr>
          </a:p>
        </p:txBody>
      </p:sp>
    </p:spTree>
    <p:extLst>
      <p:ext uri="{BB962C8B-B14F-4D97-AF65-F5344CB8AC3E}">
        <p14:creationId xmlns:p14="http://schemas.microsoft.com/office/powerpoint/2010/main" val="559457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72</a:t>
            </a:fld>
            <a:endParaRPr lang="en-US" altLang="zh-TW">
              <a:solidFill>
                <a:prstClr val="black"/>
              </a:solidFill>
            </a:endParaRPr>
          </a:p>
        </p:txBody>
      </p:sp>
    </p:spTree>
    <p:extLst>
      <p:ext uri="{BB962C8B-B14F-4D97-AF65-F5344CB8AC3E}">
        <p14:creationId xmlns:p14="http://schemas.microsoft.com/office/powerpoint/2010/main" val="2588714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73</a:t>
            </a:fld>
            <a:endParaRPr lang="en-US" altLang="zh-TW">
              <a:solidFill>
                <a:prstClr val="black"/>
              </a:solidFill>
            </a:endParaRPr>
          </a:p>
        </p:txBody>
      </p:sp>
    </p:spTree>
    <p:extLst>
      <p:ext uri="{BB962C8B-B14F-4D97-AF65-F5344CB8AC3E}">
        <p14:creationId xmlns:p14="http://schemas.microsoft.com/office/powerpoint/2010/main" val="3261476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74</a:t>
            </a:fld>
            <a:endParaRPr lang="en-US" altLang="zh-TW">
              <a:solidFill>
                <a:prstClr val="black"/>
              </a:solidFill>
            </a:endParaRPr>
          </a:p>
        </p:txBody>
      </p:sp>
    </p:spTree>
    <p:extLst>
      <p:ext uri="{BB962C8B-B14F-4D97-AF65-F5344CB8AC3E}">
        <p14:creationId xmlns:p14="http://schemas.microsoft.com/office/powerpoint/2010/main" val="1620550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75</a:t>
            </a:fld>
            <a:endParaRPr lang="en-US" altLang="zh-TW">
              <a:solidFill>
                <a:prstClr val="black"/>
              </a:solidFill>
            </a:endParaRPr>
          </a:p>
        </p:txBody>
      </p:sp>
    </p:spTree>
    <p:extLst>
      <p:ext uri="{BB962C8B-B14F-4D97-AF65-F5344CB8AC3E}">
        <p14:creationId xmlns:p14="http://schemas.microsoft.com/office/powerpoint/2010/main" val="6990703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76</a:t>
            </a:fld>
            <a:endParaRPr lang="en-US" altLang="zh-TW">
              <a:solidFill>
                <a:prstClr val="black"/>
              </a:solidFill>
            </a:endParaRPr>
          </a:p>
        </p:txBody>
      </p:sp>
    </p:spTree>
    <p:extLst>
      <p:ext uri="{BB962C8B-B14F-4D97-AF65-F5344CB8AC3E}">
        <p14:creationId xmlns:p14="http://schemas.microsoft.com/office/powerpoint/2010/main" val="36274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143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424D4B0-5ABA-4E61-A952-2A6316E71F6E}" type="slidenum">
              <a:rPr lang="zh-TW" altLang="en-US">
                <a:solidFill>
                  <a:prstClr val="black"/>
                </a:solidFill>
              </a:rPr>
              <a:pPr>
                <a:spcBef>
                  <a:spcPct val="0"/>
                </a:spcBef>
              </a:pPr>
              <a:t>23</a:t>
            </a:fld>
            <a:endParaRPr lang="zh-TW" altLang="en-US">
              <a:solidFill>
                <a:prstClr val="black"/>
              </a:solidFill>
            </a:endParaRPr>
          </a:p>
        </p:txBody>
      </p:sp>
    </p:spTree>
    <p:extLst>
      <p:ext uri="{BB962C8B-B14F-4D97-AF65-F5344CB8AC3E}">
        <p14:creationId xmlns:p14="http://schemas.microsoft.com/office/powerpoint/2010/main" val="41178302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77</a:t>
            </a:fld>
            <a:endParaRPr lang="en-US" altLang="zh-TW">
              <a:solidFill>
                <a:prstClr val="black"/>
              </a:solidFill>
            </a:endParaRPr>
          </a:p>
        </p:txBody>
      </p:sp>
    </p:spTree>
    <p:extLst>
      <p:ext uri="{BB962C8B-B14F-4D97-AF65-F5344CB8AC3E}">
        <p14:creationId xmlns:p14="http://schemas.microsoft.com/office/powerpoint/2010/main" val="3999308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78</a:t>
            </a:fld>
            <a:endParaRPr lang="en-US" altLang="zh-TW">
              <a:solidFill>
                <a:prstClr val="black"/>
              </a:solidFill>
            </a:endParaRPr>
          </a:p>
        </p:txBody>
      </p:sp>
    </p:spTree>
    <p:extLst>
      <p:ext uri="{BB962C8B-B14F-4D97-AF65-F5344CB8AC3E}">
        <p14:creationId xmlns:p14="http://schemas.microsoft.com/office/powerpoint/2010/main" val="27410997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79</a:t>
            </a:fld>
            <a:endParaRPr lang="en-US" altLang="zh-TW">
              <a:solidFill>
                <a:prstClr val="black"/>
              </a:solidFill>
            </a:endParaRPr>
          </a:p>
        </p:txBody>
      </p:sp>
    </p:spTree>
    <p:extLst>
      <p:ext uri="{BB962C8B-B14F-4D97-AF65-F5344CB8AC3E}">
        <p14:creationId xmlns:p14="http://schemas.microsoft.com/office/powerpoint/2010/main" val="99896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page illustrates</a:t>
            </a:r>
            <a:r>
              <a:rPr lang="en-US" altLang="zh-TW" baseline="0" dirty="0"/>
              <a:t> the operations of MSACS with GUIs.</a:t>
            </a:r>
            <a:endParaRPr lang="en-US" altLang="zh-TW" dirty="0"/>
          </a:p>
          <a:p>
            <a:pPr marL="228600" indent="-228600">
              <a:buAutoNum type="arabicParenBoth"/>
            </a:pPr>
            <a:r>
              <a:rPr lang="en-US" altLang="zh-TW" dirty="0"/>
              <a:t>First,</a:t>
            </a:r>
            <a:r>
              <a:rPr lang="en-US" altLang="zh-TW" baseline="0" dirty="0"/>
              <a:t> the developer </a:t>
            </a:r>
            <a:r>
              <a:rPr lang="en-US" altLang="zh-TW" dirty="0"/>
              <a:t>uploads the library and</a:t>
            </a:r>
            <a:r>
              <a:rPr lang="en-US" altLang="zh-TW" baseline="0" dirty="0"/>
              <a:t> clicks the [Start Parsing] button to generate Lib-Info File.</a:t>
            </a:r>
          </a:p>
          <a:p>
            <a:pPr marL="228600" indent="-228600">
              <a:buAutoNum type="arabicParenBoth"/>
            </a:pPr>
            <a:r>
              <a:rPr lang="en-US" altLang="zh-TW" baseline="0" dirty="0"/>
              <a:t>Then, the library’s all methods are displayed on the GUI.</a:t>
            </a:r>
          </a:p>
          <a:p>
            <a:pPr marL="228600" indent="-228600">
              <a:buAutoNum type="arabicParenBoth"/>
            </a:pPr>
            <a:r>
              <a:rPr lang="en-US" altLang="zh-TW" baseline="0" dirty="0"/>
              <a:t>Next, the developer selects methods that he wants to build as Web</a:t>
            </a:r>
            <a:r>
              <a:rPr lang="zh-TW" altLang="en-US" baseline="0" dirty="0"/>
              <a:t> </a:t>
            </a:r>
            <a:r>
              <a:rPr lang="en-US" altLang="zh-TW" baseline="0" dirty="0"/>
              <a:t>APIs and then clicks the [Selection Done] button to generate SI-Info File.</a:t>
            </a:r>
          </a:p>
          <a:p>
            <a:pPr marL="228600" indent="-228600">
              <a:buAutoNum type="arabicParenBoth"/>
            </a:pPr>
            <a:r>
              <a:rPr lang="en-US" altLang="zh-TW" baseline="0" dirty="0"/>
              <a:t>After that, the developer clicks the [Construct Service] button to construct a web service package.</a:t>
            </a:r>
          </a:p>
          <a:p>
            <a:pPr marL="228600" indent="-228600">
              <a:buAutoNum type="arabicParenBoth"/>
            </a:pPr>
            <a:r>
              <a:rPr lang="en-US" altLang="zh-TW" baseline="0" dirty="0"/>
              <a:t>Finally, the developer clicks the [Deploy Service] button and types in the IP address of the target Cloud Web Server to complete the construction of the CMfg service.</a:t>
            </a:r>
          </a:p>
          <a:p>
            <a:pPr marL="0" indent="0">
              <a:buNone/>
            </a:pPr>
            <a:endParaRPr lang="en-US" altLang="zh-TW" baseline="0" dirty="0"/>
          </a:p>
          <a:p>
            <a:pPr marL="0" indent="0">
              <a:buNone/>
            </a:pPr>
            <a:r>
              <a:rPr lang="en-US" altLang="zh-TW" baseline="0" dirty="0"/>
              <a:t>40s</a:t>
            </a:r>
          </a:p>
          <a:p>
            <a:pPr marL="228600" indent="-228600">
              <a:buAutoNum type="arabicParenBoth"/>
            </a:pP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4EAFD69E-A73F-4EA7-A6B1-B79D40533839}"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80</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268909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81</a:t>
            </a:fld>
            <a:endParaRPr lang="en-US" altLang="zh-TW">
              <a:solidFill>
                <a:prstClr val="black"/>
              </a:solidFill>
            </a:endParaRPr>
          </a:p>
        </p:txBody>
      </p:sp>
    </p:spTree>
    <p:extLst>
      <p:ext uri="{BB962C8B-B14F-4D97-AF65-F5344CB8AC3E}">
        <p14:creationId xmlns:p14="http://schemas.microsoft.com/office/powerpoint/2010/main" val="27223381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90584" rtl="0" eaLnBrk="1" fontAlgn="base" latinLnBrk="0" hangingPunct="1">
              <a:lnSpc>
                <a:spcPct val="100000"/>
              </a:lnSpc>
              <a:spcBef>
                <a:spcPct val="0"/>
              </a:spcBef>
              <a:spcAft>
                <a:spcPct val="0"/>
              </a:spcAft>
              <a:buClrTx/>
              <a:buSzTx/>
              <a:buFontTx/>
              <a:buNone/>
              <a:tabLst/>
              <a:defRPr/>
            </a:pPr>
            <a:fld id="{7DAABC8C-D9FE-4DD2-A6E4-81ABAE677CE0}" type="slidenum">
              <a:rPr kumimoji="1" lang="zh-TW" altLang="en-US"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90584" rtl="0" eaLnBrk="1" fontAlgn="base" latinLnBrk="0" hangingPunct="1">
                <a:lnSpc>
                  <a:spcPct val="100000"/>
                </a:lnSpc>
                <a:spcBef>
                  <a:spcPct val="0"/>
                </a:spcBef>
                <a:spcAft>
                  <a:spcPct val="0"/>
                </a:spcAft>
                <a:buClrTx/>
                <a:buSzTx/>
                <a:buFontTx/>
                <a:buNone/>
                <a:tabLst/>
                <a:defRPr/>
              </a:pPr>
              <a:t>82</a:t>
            </a:fld>
            <a:endParaRPr kumimoji="1" lang="zh-TW" altLang="en-US"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3173496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2ED7FA1-E5AC-4EDD-97CA-66CD53E66E18}" type="slidenum">
              <a:rPr lang="zh-TW" altLang="en-US" smtClean="0"/>
              <a:pPr/>
              <a:t>85</a:t>
            </a:fld>
            <a:endParaRPr lang="zh-TW" altLang="en-US"/>
          </a:p>
        </p:txBody>
      </p:sp>
    </p:spTree>
    <p:extLst>
      <p:ext uri="{BB962C8B-B14F-4D97-AF65-F5344CB8AC3E}">
        <p14:creationId xmlns:p14="http://schemas.microsoft.com/office/powerpoint/2010/main" val="1211556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86</a:t>
            </a:fld>
            <a:endParaRPr lang="en-US" altLang="zh-TW">
              <a:solidFill>
                <a:prstClr val="black"/>
              </a:solidFill>
            </a:endParaRPr>
          </a:p>
        </p:txBody>
      </p:sp>
    </p:spTree>
    <p:extLst>
      <p:ext uri="{BB962C8B-B14F-4D97-AF65-F5344CB8AC3E}">
        <p14:creationId xmlns:p14="http://schemas.microsoft.com/office/powerpoint/2010/main" val="4024303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87</a:t>
            </a:fld>
            <a:endParaRPr lang="en-US" altLang="zh-TW">
              <a:solidFill>
                <a:prstClr val="black"/>
              </a:solidFill>
            </a:endParaRPr>
          </a:p>
        </p:txBody>
      </p:sp>
    </p:spTree>
    <p:extLst>
      <p:ext uri="{BB962C8B-B14F-4D97-AF65-F5344CB8AC3E}">
        <p14:creationId xmlns:p14="http://schemas.microsoft.com/office/powerpoint/2010/main" val="923743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88</a:t>
            </a:fld>
            <a:endParaRPr lang="en-US" altLang="zh-TW">
              <a:solidFill>
                <a:prstClr val="black"/>
              </a:solidFill>
            </a:endParaRPr>
          </a:p>
        </p:txBody>
      </p:sp>
    </p:spTree>
    <p:extLst>
      <p:ext uri="{BB962C8B-B14F-4D97-AF65-F5344CB8AC3E}">
        <p14:creationId xmlns:p14="http://schemas.microsoft.com/office/powerpoint/2010/main" val="245864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143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anose="02020500000000000000" pitchFamily="18" charset="-120"/>
              </a:defRPr>
            </a:lvl1pPr>
            <a:lvl2pPr marL="742950" indent="-285750">
              <a:spcBef>
                <a:spcPct val="30000"/>
              </a:spcBef>
              <a:defRPr sz="1200">
                <a:solidFill>
                  <a:schemeClr val="tx1"/>
                </a:solidFill>
                <a:latin typeface="Calibri" panose="020F0502020204030204" pitchFamily="34" charset="0"/>
                <a:ea typeface="新細明體" panose="02020500000000000000" pitchFamily="18" charset="-120"/>
              </a:defRPr>
            </a:lvl2pPr>
            <a:lvl3pPr marL="1143000" indent="-228600">
              <a:spcBef>
                <a:spcPct val="30000"/>
              </a:spcBef>
              <a:defRPr sz="1200">
                <a:solidFill>
                  <a:schemeClr val="tx1"/>
                </a:solidFill>
                <a:latin typeface="Calibri" panose="020F0502020204030204" pitchFamily="34" charset="0"/>
                <a:ea typeface="新細明體" panose="02020500000000000000" pitchFamily="18" charset="-120"/>
              </a:defRPr>
            </a:lvl3pPr>
            <a:lvl4pPr marL="1600200" indent="-228600">
              <a:spcBef>
                <a:spcPct val="30000"/>
              </a:spcBef>
              <a:defRPr sz="1200">
                <a:solidFill>
                  <a:schemeClr val="tx1"/>
                </a:solidFill>
                <a:latin typeface="Calibri" panose="020F0502020204030204" pitchFamily="34" charset="0"/>
                <a:ea typeface="新細明體" panose="02020500000000000000" pitchFamily="18" charset="-120"/>
              </a:defRPr>
            </a:lvl4pPr>
            <a:lvl5pPr marL="2057400" indent="-228600">
              <a:spcBef>
                <a:spcPct val="30000"/>
              </a:spcBef>
              <a:defRPr sz="1200">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anose="02020500000000000000" pitchFamily="18" charset="-120"/>
              </a:defRPr>
            </a:lvl9pPr>
          </a:lstStyle>
          <a:p>
            <a:pPr>
              <a:spcBef>
                <a:spcPct val="0"/>
              </a:spcBef>
            </a:pPr>
            <a:fld id="{8424D4B0-5ABA-4E61-A952-2A6316E71F6E}" type="slidenum">
              <a:rPr lang="zh-TW" altLang="en-US">
                <a:solidFill>
                  <a:prstClr val="black"/>
                </a:solidFill>
              </a:rPr>
              <a:pPr>
                <a:spcBef>
                  <a:spcPct val="0"/>
                </a:spcBef>
              </a:pPr>
              <a:t>24</a:t>
            </a:fld>
            <a:endParaRPr lang="zh-TW" altLang="en-US">
              <a:solidFill>
                <a:prstClr val="black"/>
              </a:solidFill>
            </a:endParaRPr>
          </a:p>
        </p:txBody>
      </p:sp>
    </p:spTree>
    <p:extLst>
      <p:ext uri="{BB962C8B-B14F-4D97-AF65-F5344CB8AC3E}">
        <p14:creationId xmlns:p14="http://schemas.microsoft.com/office/powerpoint/2010/main" val="14379213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89</a:t>
            </a:fld>
            <a:endParaRPr lang="en-US" altLang="zh-TW">
              <a:solidFill>
                <a:prstClr val="black"/>
              </a:solidFill>
            </a:endParaRPr>
          </a:p>
        </p:txBody>
      </p:sp>
    </p:spTree>
    <p:extLst>
      <p:ext uri="{BB962C8B-B14F-4D97-AF65-F5344CB8AC3E}">
        <p14:creationId xmlns:p14="http://schemas.microsoft.com/office/powerpoint/2010/main" val="4111949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90</a:t>
            </a:fld>
            <a:endParaRPr lang="en-US" altLang="zh-TW">
              <a:solidFill>
                <a:prstClr val="black"/>
              </a:solidFill>
            </a:endParaRPr>
          </a:p>
        </p:txBody>
      </p:sp>
    </p:spTree>
    <p:extLst>
      <p:ext uri="{BB962C8B-B14F-4D97-AF65-F5344CB8AC3E}">
        <p14:creationId xmlns:p14="http://schemas.microsoft.com/office/powerpoint/2010/main" val="3533218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91</a:t>
            </a:fld>
            <a:endParaRPr lang="en-US" altLang="zh-TW">
              <a:solidFill>
                <a:prstClr val="black"/>
              </a:solidFill>
            </a:endParaRPr>
          </a:p>
        </p:txBody>
      </p:sp>
    </p:spTree>
    <p:extLst>
      <p:ext uri="{BB962C8B-B14F-4D97-AF65-F5344CB8AC3E}">
        <p14:creationId xmlns:p14="http://schemas.microsoft.com/office/powerpoint/2010/main" val="38825709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92</a:t>
            </a:fld>
            <a:endParaRPr lang="en-US" altLang="zh-TW">
              <a:solidFill>
                <a:prstClr val="black"/>
              </a:solidFill>
            </a:endParaRPr>
          </a:p>
        </p:txBody>
      </p:sp>
    </p:spTree>
    <p:extLst>
      <p:ext uri="{BB962C8B-B14F-4D97-AF65-F5344CB8AC3E}">
        <p14:creationId xmlns:p14="http://schemas.microsoft.com/office/powerpoint/2010/main" val="3103138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93</a:t>
            </a:fld>
            <a:endParaRPr lang="en-US" altLang="zh-TW">
              <a:solidFill>
                <a:prstClr val="black"/>
              </a:solidFill>
            </a:endParaRPr>
          </a:p>
        </p:txBody>
      </p:sp>
    </p:spTree>
    <p:extLst>
      <p:ext uri="{BB962C8B-B14F-4D97-AF65-F5344CB8AC3E}">
        <p14:creationId xmlns:p14="http://schemas.microsoft.com/office/powerpoint/2010/main" val="3317925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94</a:t>
            </a:fld>
            <a:endParaRPr lang="en-US" altLang="zh-TW">
              <a:solidFill>
                <a:prstClr val="black"/>
              </a:solidFill>
            </a:endParaRPr>
          </a:p>
        </p:txBody>
      </p:sp>
    </p:spTree>
    <p:extLst>
      <p:ext uri="{BB962C8B-B14F-4D97-AF65-F5344CB8AC3E}">
        <p14:creationId xmlns:p14="http://schemas.microsoft.com/office/powerpoint/2010/main" val="36299629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95</a:t>
            </a:fld>
            <a:endParaRPr lang="en-US" altLang="zh-TW">
              <a:solidFill>
                <a:prstClr val="black"/>
              </a:solidFill>
            </a:endParaRPr>
          </a:p>
        </p:txBody>
      </p:sp>
    </p:spTree>
    <p:extLst>
      <p:ext uri="{BB962C8B-B14F-4D97-AF65-F5344CB8AC3E}">
        <p14:creationId xmlns:p14="http://schemas.microsoft.com/office/powerpoint/2010/main" val="18497196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96</a:t>
            </a:fld>
            <a:endParaRPr lang="en-US" altLang="zh-TW">
              <a:solidFill>
                <a:prstClr val="black"/>
              </a:solidFill>
            </a:endParaRPr>
          </a:p>
        </p:txBody>
      </p:sp>
    </p:spTree>
    <p:extLst>
      <p:ext uri="{BB962C8B-B14F-4D97-AF65-F5344CB8AC3E}">
        <p14:creationId xmlns:p14="http://schemas.microsoft.com/office/powerpoint/2010/main" val="38077828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97</a:t>
            </a:fld>
            <a:endParaRPr lang="en-US" altLang="zh-TW">
              <a:solidFill>
                <a:prstClr val="black"/>
              </a:solidFill>
            </a:endParaRPr>
          </a:p>
        </p:txBody>
      </p:sp>
    </p:spTree>
    <p:extLst>
      <p:ext uri="{BB962C8B-B14F-4D97-AF65-F5344CB8AC3E}">
        <p14:creationId xmlns:p14="http://schemas.microsoft.com/office/powerpoint/2010/main" val="1960757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98</a:t>
            </a:fld>
            <a:endParaRPr lang="en-US" altLang="zh-TW">
              <a:solidFill>
                <a:prstClr val="black"/>
              </a:solidFill>
            </a:endParaRPr>
          </a:p>
        </p:txBody>
      </p:sp>
    </p:spTree>
    <p:extLst>
      <p:ext uri="{BB962C8B-B14F-4D97-AF65-F5344CB8AC3E}">
        <p14:creationId xmlns:p14="http://schemas.microsoft.com/office/powerpoint/2010/main" val="364433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4E689D9A-82F8-4439-9A92-014C09EA5FA9}" type="slidenum">
              <a:rPr lang="en-US" altLang="zh-TW" smtClean="0">
                <a:solidFill>
                  <a:srgbClr val="000000"/>
                </a:solidFill>
              </a:rPr>
              <a:pPr>
                <a:defRPr/>
              </a:pPr>
              <a:t>25</a:t>
            </a:fld>
            <a:endParaRPr lang="en-US" altLang="zh-TW">
              <a:solidFill>
                <a:srgbClr val="000000"/>
              </a:solidFill>
            </a:endParaRPr>
          </a:p>
        </p:txBody>
      </p:sp>
    </p:spTree>
    <p:extLst>
      <p:ext uri="{BB962C8B-B14F-4D97-AF65-F5344CB8AC3E}">
        <p14:creationId xmlns:p14="http://schemas.microsoft.com/office/powerpoint/2010/main" val="19506364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99</a:t>
            </a:fld>
            <a:endParaRPr lang="en-US" altLang="zh-TW">
              <a:solidFill>
                <a:prstClr val="black"/>
              </a:solidFill>
            </a:endParaRPr>
          </a:p>
        </p:txBody>
      </p:sp>
    </p:spTree>
    <p:extLst>
      <p:ext uri="{BB962C8B-B14F-4D97-AF65-F5344CB8AC3E}">
        <p14:creationId xmlns:p14="http://schemas.microsoft.com/office/powerpoint/2010/main" val="1473688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100</a:t>
            </a:fld>
            <a:endParaRPr lang="en-US" altLang="zh-TW">
              <a:solidFill>
                <a:prstClr val="black"/>
              </a:solidFill>
            </a:endParaRPr>
          </a:p>
        </p:txBody>
      </p:sp>
    </p:spTree>
    <p:extLst>
      <p:ext uri="{BB962C8B-B14F-4D97-AF65-F5344CB8AC3E}">
        <p14:creationId xmlns:p14="http://schemas.microsoft.com/office/powerpoint/2010/main" val="42875700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101</a:t>
            </a:fld>
            <a:endParaRPr lang="en-US" altLang="zh-TW">
              <a:solidFill>
                <a:prstClr val="black"/>
              </a:solidFill>
            </a:endParaRPr>
          </a:p>
        </p:txBody>
      </p:sp>
    </p:spTree>
    <p:extLst>
      <p:ext uri="{BB962C8B-B14F-4D97-AF65-F5344CB8AC3E}">
        <p14:creationId xmlns:p14="http://schemas.microsoft.com/office/powerpoint/2010/main" val="3109786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102</a:t>
            </a:fld>
            <a:endParaRPr lang="en-US" altLang="zh-TW">
              <a:solidFill>
                <a:prstClr val="black"/>
              </a:solidFill>
            </a:endParaRPr>
          </a:p>
        </p:txBody>
      </p:sp>
    </p:spTree>
    <p:extLst>
      <p:ext uri="{BB962C8B-B14F-4D97-AF65-F5344CB8AC3E}">
        <p14:creationId xmlns:p14="http://schemas.microsoft.com/office/powerpoint/2010/main" val="41319488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103</a:t>
            </a:fld>
            <a:endParaRPr lang="en-US" altLang="zh-TW">
              <a:solidFill>
                <a:prstClr val="black"/>
              </a:solidFill>
            </a:endParaRPr>
          </a:p>
        </p:txBody>
      </p:sp>
    </p:spTree>
    <p:extLst>
      <p:ext uri="{BB962C8B-B14F-4D97-AF65-F5344CB8AC3E}">
        <p14:creationId xmlns:p14="http://schemas.microsoft.com/office/powerpoint/2010/main" val="640211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104</a:t>
            </a:fld>
            <a:endParaRPr lang="en-US" altLang="zh-TW">
              <a:solidFill>
                <a:prstClr val="black"/>
              </a:solidFill>
            </a:endParaRPr>
          </a:p>
        </p:txBody>
      </p:sp>
    </p:spTree>
    <p:extLst>
      <p:ext uri="{BB962C8B-B14F-4D97-AF65-F5344CB8AC3E}">
        <p14:creationId xmlns:p14="http://schemas.microsoft.com/office/powerpoint/2010/main" val="1700579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C16522E-F2D7-410E-BA37-36B9EE228E21}" type="slidenum">
              <a:rPr lang="en-US" altLang="zh-TW" smtClean="0">
                <a:solidFill>
                  <a:prstClr val="black"/>
                </a:solidFill>
              </a:rPr>
              <a:pPr>
                <a:defRPr/>
              </a:pPr>
              <a:t>105</a:t>
            </a:fld>
            <a:endParaRPr lang="en-US" altLang="zh-TW">
              <a:solidFill>
                <a:prstClr val="black"/>
              </a:solidFill>
            </a:endParaRPr>
          </a:p>
        </p:txBody>
      </p:sp>
    </p:spTree>
    <p:extLst>
      <p:ext uri="{BB962C8B-B14F-4D97-AF65-F5344CB8AC3E}">
        <p14:creationId xmlns:p14="http://schemas.microsoft.com/office/powerpoint/2010/main" val="945664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4E689D9A-82F8-4439-9A92-014C09EA5FA9}" type="slidenum">
              <a:rPr lang="en-US" altLang="zh-TW" smtClean="0">
                <a:solidFill>
                  <a:srgbClr val="000000"/>
                </a:solidFill>
              </a:rPr>
              <a:pPr>
                <a:defRPr/>
              </a:pPr>
              <a:t>26</a:t>
            </a:fld>
            <a:endParaRPr lang="en-US" altLang="zh-TW">
              <a:solidFill>
                <a:srgbClr val="000000"/>
              </a:solidFill>
            </a:endParaRPr>
          </a:p>
        </p:txBody>
      </p:sp>
    </p:spTree>
    <p:extLst>
      <p:ext uri="{BB962C8B-B14F-4D97-AF65-F5344CB8AC3E}">
        <p14:creationId xmlns:p14="http://schemas.microsoft.com/office/powerpoint/2010/main" val="377534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3.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圓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標題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日期版面配置區 27"/>
          <p:cNvSpPr>
            <a:spLocks noGrp="1"/>
          </p:cNvSpPr>
          <p:nvPr>
            <p:ph type="dt" sz="half" idx="10"/>
          </p:nvPr>
        </p:nvSpPr>
        <p:spPr/>
        <p:txBody>
          <a:bodyPr/>
          <a:lstStyle/>
          <a:p>
            <a:fld id="{EF45C190-E446-403C-A47B-A0056DBA4E42}" type="datetime1">
              <a:rPr lang="zh-TW" altLang="en-US" smtClean="0"/>
              <a:pPr/>
              <a:t>2018/12/20</a:t>
            </a:fld>
            <a:endParaRPr lang="zh-TW" altLang="en-US"/>
          </a:p>
        </p:txBody>
      </p:sp>
      <p:sp>
        <p:nvSpPr>
          <p:cNvPr id="17" name="頁尾版面配置區 16"/>
          <p:cNvSpPr>
            <a:spLocks noGrp="1"/>
          </p:cNvSpPr>
          <p:nvPr>
            <p:ph type="ftr" sz="quarter" idx="11"/>
          </p:nvPr>
        </p:nvSpPr>
        <p:spPr/>
        <p:txBody>
          <a:bodyPr/>
          <a:lstStyle/>
          <a:p>
            <a:endParaRPr lang="zh-TW" altLang="en-US"/>
          </a:p>
        </p:txBody>
      </p:sp>
      <p:sp>
        <p:nvSpPr>
          <p:cNvPr id="29" name="投影片編號版面配置區 28"/>
          <p:cNvSpPr>
            <a:spLocks noGrp="1"/>
          </p:cNvSpPr>
          <p:nvPr>
            <p:ph type="sldNum" sz="quarter" idx="12"/>
          </p:nvPr>
        </p:nvSpPr>
        <p:spPr/>
        <p:txBody>
          <a:bodyPr lIns="0" tIns="0" rIns="0" bIns="0">
            <a:noAutofit/>
          </a:bodyPr>
          <a:lstStyle>
            <a:lvl1pPr>
              <a:defRPr sz="1400">
                <a:solidFill>
                  <a:srgbClr val="FFFFFF"/>
                </a:solidFill>
              </a:defRPr>
            </a:lvl1pPr>
          </a:lstStyle>
          <a:p>
            <a:fld id="{73DA0BB7-265A-403C-9275-D587AB510EDC}" type="slidenum">
              <a:rPr lang="zh-TW" altLang="en-US" smtClean="0"/>
              <a:pPr/>
              <a:t>‹#›</a:t>
            </a:fld>
            <a:endParaRPr lang="zh-TW"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標題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TW" altLang="en-US" smtClean="0"/>
              <a:t>按一下以編輯母片標題樣式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6FFE73C2-5FCD-4CDB-89A8-43E51524793F}" type="datetime1">
              <a:rPr lang="zh-TW" altLang="en-US" smtClean="0"/>
              <a:pPr/>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6"/>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9700" name="Rectangle 4"/>
          <p:cNvSpPr>
            <a:spLocks noGrp="1" noChangeArrowheads="1"/>
          </p:cNvSpPr>
          <p:nvPr>
            <p:ph type="ctrTitle"/>
          </p:nvPr>
        </p:nvSpPr>
        <p:spPr>
          <a:xfrm>
            <a:off x="685800" y="1773238"/>
            <a:ext cx="7772400" cy="1470025"/>
          </a:xfrm>
        </p:spPr>
        <p:txBody>
          <a:bodyPr/>
          <a:lstStyle>
            <a:lvl1pPr>
              <a:defRPr sz="4000"/>
            </a:lvl1pPr>
          </a:lstStyle>
          <a:p>
            <a:endParaRPr lang="zh-TW" altLang="zh-TW"/>
          </a:p>
        </p:txBody>
      </p:sp>
      <p:sp>
        <p:nvSpPr>
          <p:cNvPr id="29701" name="Rectangle 5"/>
          <p:cNvSpPr>
            <a:spLocks noGrp="1" noChangeArrowheads="1"/>
          </p:cNvSpPr>
          <p:nvPr>
            <p:ph type="subTitle" idx="1"/>
          </p:nvPr>
        </p:nvSpPr>
        <p:spPr>
          <a:xfrm>
            <a:off x="1371600" y="3573463"/>
            <a:ext cx="6400800" cy="1752600"/>
          </a:xfrm>
        </p:spPr>
        <p:txBody>
          <a:bodyPr/>
          <a:lstStyle>
            <a:lvl1pPr marL="0" indent="0" algn="ctr">
              <a:defRPr/>
            </a:lvl1pPr>
          </a:lstStyle>
          <a:p>
            <a:r>
              <a:rPr lang="en-US" altLang="zh-TW"/>
              <a:t>Click to edit Master subtitle style</a:t>
            </a:r>
          </a:p>
        </p:txBody>
      </p:sp>
      <p:sp>
        <p:nvSpPr>
          <p:cNvPr id="15" name="Rectangle 13"/>
          <p:cNvSpPr txBox="1">
            <a:spLocks noChangeArrowheads="1"/>
          </p:cNvSpPr>
          <p:nvPr userDrawn="1"/>
        </p:nvSpPr>
        <p:spPr>
          <a:xfrm>
            <a:off x="8708504" y="771525"/>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10" name="Picture 11" descr="ncku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461" y="6215123"/>
            <a:ext cx="659478" cy="57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4028" t="5684" r="9136" b="3077"/>
          <a:stretch/>
        </p:blipFill>
        <p:spPr>
          <a:xfrm>
            <a:off x="8239534" y="6237288"/>
            <a:ext cx="904465" cy="620712"/>
          </a:xfrm>
          <a:prstGeom prst="rect">
            <a:avLst/>
          </a:prstGeom>
        </p:spPr>
      </p:pic>
    </p:spTree>
    <p:extLst>
      <p:ext uri="{BB962C8B-B14F-4D97-AF65-F5344CB8AC3E}">
        <p14:creationId xmlns:p14="http://schemas.microsoft.com/office/powerpoint/2010/main" val="33571545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4000" b="1" u="none">
                <a:solidFill>
                  <a:srgbClr val="006600"/>
                </a:solidFill>
                <a:effectLst/>
                <a:latin typeface="+mj-lt"/>
                <a:ea typeface="+mj-ea"/>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495300" indent="-495300">
              <a:buClr>
                <a:srgbClr val="FF0000"/>
              </a:buClr>
              <a:buSzPct val="75000"/>
              <a:buFont typeface="Wingdings" panose="05000000000000000000" pitchFamily="2" charset="2"/>
              <a:buChar char="n"/>
              <a:defRPr b="1">
                <a:solidFill>
                  <a:schemeClr val="tx1"/>
                </a:solidFill>
                <a:latin typeface="+mn-lt"/>
                <a:ea typeface="+mn-ea"/>
              </a:defRPr>
            </a:lvl1pPr>
            <a:lvl2pPr marL="914400" indent="-457200">
              <a:buClr>
                <a:srgbClr val="FF0000"/>
              </a:buClr>
              <a:buSzPct val="75000"/>
              <a:buFont typeface="Wingdings" panose="05000000000000000000" pitchFamily="2" charset="2"/>
              <a:buChar char="Ø"/>
              <a:defRPr>
                <a:solidFill>
                  <a:schemeClr val="tx1"/>
                </a:solidFill>
                <a:latin typeface="+mn-lt"/>
                <a:ea typeface="+mn-ea"/>
              </a:defRPr>
            </a:lvl2pPr>
            <a:lvl3pPr marL="1295400" indent="-381000">
              <a:buClr>
                <a:srgbClr val="FF0000"/>
              </a:buClr>
              <a:buSzPct val="75000"/>
              <a:buFont typeface="Wingdings" panose="05000000000000000000" pitchFamily="2" charset="2"/>
              <a:buChar char="l"/>
              <a:defRPr>
                <a:latin typeface="+mn-lt"/>
              </a:defRPr>
            </a:lvl3pPr>
            <a:lvl4pPr marL="1676400" indent="-304800">
              <a:buClr>
                <a:srgbClr val="FF0000"/>
              </a:buClr>
              <a:buSzPct val="75000"/>
              <a:buFont typeface="Wingdings" panose="05000000000000000000" pitchFamily="2" charset="2"/>
              <a:buChar char="l"/>
              <a:defRPr/>
            </a:lvl4pPr>
            <a:lvl5pPr marL="2095500" indent="-266700">
              <a:buClr>
                <a:srgbClr val="FF0000"/>
              </a:buClr>
              <a:buSzPct val="75000"/>
              <a:buFont typeface="Wingdings" panose="05000000000000000000" pitchFamily="2" charset="2"/>
              <a:buChar char="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38845228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95865728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內容版面配置區 2"/>
          <p:cNvSpPr>
            <a:spLocks noGrp="1"/>
          </p:cNvSpPr>
          <p:nvPr>
            <p:ph sz="half" idx="1"/>
          </p:nvPr>
        </p:nvSpPr>
        <p:spPr>
          <a:xfrm>
            <a:off x="457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695077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609789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Tree>
    <p:extLst>
      <p:ext uri="{BB962C8B-B14F-4D97-AF65-F5344CB8AC3E}">
        <p14:creationId xmlns:p14="http://schemas.microsoft.com/office/powerpoint/2010/main" val="4263694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22777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7269921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3453326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65060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41"/>
            <a:ext cx="201168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914400" y="274640"/>
            <a:ext cx="55626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7DDD40B-4FF2-4179-9A4D-A57D8B87A150}" type="datetime1">
              <a:rPr lang="zh-TW" altLang="en-US" smtClean="0"/>
              <a:pPr/>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0"/>
            <a:ext cx="2286000" cy="62372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0"/>
            <a:ext cx="6705600" cy="62372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859580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299631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表格版面配置區 2"/>
          <p:cNvSpPr>
            <a:spLocks noGrp="1"/>
          </p:cNvSpPr>
          <p:nvPr>
            <p:ph type="tbl" idx="1"/>
          </p:nvPr>
        </p:nvSpPr>
        <p:spPr>
          <a:xfrm>
            <a:off x="457200" y="917575"/>
            <a:ext cx="8229600" cy="5319713"/>
          </a:xfrm>
        </p:spPr>
        <p:txBody>
          <a:bodyPr/>
          <a:lstStyle/>
          <a:p>
            <a:pPr lvl="0"/>
            <a:endParaRPr lang="zh-TW" altLang="en-US" noProof="0"/>
          </a:p>
        </p:txBody>
      </p:sp>
    </p:spTree>
    <p:extLst>
      <p:ext uri="{BB962C8B-B14F-4D97-AF65-F5344CB8AC3E}">
        <p14:creationId xmlns:p14="http://schemas.microsoft.com/office/powerpoint/2010/main" val="348085368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917575"/>
            <a:ext cx="4038600" cy="25828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652838"/>
            <a:ext cx="4038600" cy="25844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596964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6"/>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9700" name="Rectangle 4"/>
          <p:cNvSpPr>
            <a:spLocks noGrp="1" noChangeArrowheads="1"/>
          </p:cNvSpPr>
          <p:nvPr>
            <p:ph type="ctrTitle"/>
          </p:nvPr>
        </p:nvSpPr>
        <p:spPr>
          <a:xfrm>
            <a:off x="685800" y="1773238"/>
            <a:ext cx="7772400" cy="1470025"/>
          </a:xfrm>
        </p:spPr>
        <p:txBody>
          <a:bodyPr/>
          <a:lstStyle>
            <a:lvl1pPr>
              <a:defRPr sz="4000"/>
            </a:lvl1pPr>
          </a:lstStyle>
          <a:p>
            <a:endParaRPr lang="zh-TW" altLang="zh-TW"/>
          </a:p>
        </p:txBody>
      </p:sp>
      <p:sp>
        <p:nvSpPr>
          <p:cNvPr id="29701" name="Rectangle 5"/>
          <p:cNvSpPr>
            <a:spLocks noGrp="1" noChangeArrowheads="1"/>
          </p:cNvSpPr>
          <p:nvPr>
            <p:ph type="subTitle" idx="1"/>
          </p:nvPr>
        </p:nvSpPr>
        <p:spPr>
          <a:xfrm>
            <a:off x="1371600" y="3573463"/>
            <a:ext cx="6400800" cy="1752600"/>
          </a:xfrm>
        </p:spPr>
        <p:txBody>
          <a:bodyPr/>
          <a:lstStyle>
            <a:lvl1pPr marL="0" indent="0" algn="ctr">
              <a:defRPr/>
            </a:lvl1pPr>
          </a:lstStyle>
          <a:p>
            <a:r>
              <a:rPr lang="en-US" altLang="zh-TW"/>
              <a:t>Click to edit Master subtitle style</a:t>
            </a:r>
          </a:p>
        </p:txBody>
      </p:sp>
      <p:sp>
        <p:nvSpPr>
          <p:cNvPr id="15" name="Rectangle 13"/>
          <p:cNvSpPr txBox="1">
            <a:spLocks noChangeArrowheads="1"/>
          </p:cNvSpPr>
          <p:nvPr userDrawn="1"/>
        </p:nvSpPr>
        <p:spPr>
          <a:xfrm>
            <a:off x="8708504" y="771525"/>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10" name="Picture 11" descr="ncku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461" y="6215123"/>
            <a:ext cx="659478" cy="57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4028" t="5684" r="9136" b="3077"/>
          <a:stretch/>
        </p:blipFill>
        <p:spPr>
          <a:xfrm>
            <a:off x="8239534" y="6237288"/>
            <a:ext cx="904465" cy="620712"/>
          </a:xfrm>
          <a:prstGeom prst="rect">
            <a:avLst/>
          </a:prstGeom>
        </p:spPr>
      </p:pic>
    </p:spTree>
    <p:extLst>
      <p:ext uri="{BB962C8B-B14F-4D97-AF65-F5344CB8AC3E}">
        <p14:creationId xmlns:p14="http://schemas.microsoft.com/office/powerpoint/2010/main" val="5167234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4000" b="1" u="none">
                <a:solidFill>
                  <a:srgbClr val="006600"/>
                </a:solidFill>
                <a:effectLst/>
                <a:latin typeface="+mj-lt"/>
                <a:ea typeface="+mj-ea"/>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495300" indent="-495300">
              <a:buClr>
                <a:srgbClr val="FF0000"/>
              </a:buClr>
              <a:buSzPct val="75000"/>
              <a:buFont typeface="Wingdings" panose="05000000000000000000" pitchFamily="2" charset="2"/>
              <a:buChar char="n"/>
              <a:defRPr b="1">
                <a:solidFill>
                  <a:schemeClr val="tx1"/>
                </a:solidFill>
                <a:latin typeface="+mn-lt"/>
                <a:ea typeface="+mn-ea"/>
              </a:defRPr>
            </a:lvl1pPr>
            <a:lvl2pPr marL="914400" indent="-457200">
              <a:buClr>
                <a:srgbClr val="FF0000"/>
              </a:buClr>
              <a:buSzPct val="75000"/>
              <a:buFont typeface="Wingdings" panose="05000000000000000000" pitchFamily="2" charset="2"/>
              <a:buChar char="Ø"/>
              <a:defRPr>
                <a:solidFill>
                  <a:schemeClr val="tx1"/>
                </a:solidFill>
                <a:latin typeface="+mn-lt"/>
                <a:ea typeface="+mn-ea"/>
              </a:defRPr>
            </a:lvl2pPr>
            <a:lvl3pPr marL="1295400" indent="-381000">
              <a:buClr>
                <a:srgbClr val="FF0000"/>
              </a:buClr>
              <a:buSzPct val="75000"/>
              <a:buFont typeface="Wingdings" panose="05000000000000000000" pitchFamily="2" charset="2"/>
              <a:buChar char="l"/>
              <a:defRPr>
                <a:latin typeface="+mn-lt"/>
              </a:defRPr>
            </a:lvl3pPr>
            <a:lvl4pPr marL="1676400" indent="-304800">
              <a:buClr>
                <a:srgbClr val="FF0000"/>
              </a:buClr>
              <a:buSzPct val="75000"/>
              <a:buFont typeface="Wingdings" panose="05000000000000000000" pitchFamily="2" charset="2"/>
              <a:buChar char="l"/>
              <a:defRPr/>
            </a:lvl4pPr>
            <a:lvl5pPr marL="2095500" indent="-266700">
              <a:buClr>
                <a:srgbClr val="FF0000"/>
              </a:buClr>
              <a:buSzPct val="75000"/>
              <a:buFont typeface="Wingdings" panose="05000000000000000000" pitchFamily="2" charset="2"/>
              <a:buChar char="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545874015"/>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181415531"/>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內容版面配置區 2"/>
          <p:cNvSpPr>
            <a:spLocks noGrp="1"/>
          </p:cNvSpPr>
          <p:nvPr>
            <p:ph sz="half" idx="1"/>
          </p:nvPr>
        </p:nvSpPr>
        <p:spPr>
          <a:xfrm>
            <a:off x="457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578353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6043498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Tree>
    <p:extLst>
      <p:ext uri="{BB962C8B-B14F-4D97-AF65-F5344CB8AC3E}">
        <p14:creationId xmlns:p14="http://schemas.microsoft.com/office/powerpoint/2010/main" val="1717521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18988233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16400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908319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1291637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710651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0"/>
            <a:ext cx="2286000" cy="62372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0"/>
            <a:ext cx="6705600" cy="62372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6370869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67754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表格版面配置區 2"/>
          <p:cNvSpPr>
            <a:spLocks noGrp="1"/>
          </p:cNvSpPr>
          <p:nvPr>
            <p:ph type="tbl" idx="1"/>
          </p:nvPr>
        </p:nvSpPr>
        <p:spPr>
          <a:xfrm>
            <a:off x="457200" y="917575"/>
            <a:ext cx="8229600" cy="5319713"/>
          </a:xfrm>
        </p:spPr>
        <p:txBody>
          <a:bodyPr/>
          <a:lstStyle/>
          <a:p>
            <a:pPr lvl="0"/>
            <a:endParaRPr lang="zh-TW" altLang="en-US" noProof="0"/>
          </a:p>
        </p:txBody>
      </p:sp>
    </p:spTree>
    <p:extLst>
      <p:ext uri="{BB962C8B-B14F-4D97-AF65-F5344CB8AC3E}">
        <p14:creationId xmlns:p14="http://schemas.microsoft.com/office/powerpoint/2010/main" val="5670969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917575"/>
            <a:ext cx="4038600" cy="25828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652838"/>
            <a:ext cx="4038600" cy="25844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452015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6"/>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9700" name="Rectangle 4"/>
          <p:cNvSpPr>
            <a:spLocks noGrp="1" noChangeArrowheads="1"/>
          </p:cNvSpPr>
          <p:nvPr>
            <p:ph type="ctrTitle"/>
          </p:nvPr>
        </p:nvSpPr>
        <p:spPr>
          <a:xfrm>
            <a:off x="685800" y="1773238"/>
            <a:ext cx="7772400" cy="1470025"/>
          </a:xfrm>
        </p:spPr>
        <p:txBody>
          <a:bodyPr/>
          <a:lstStyle>
            <a:lvl1pPr>
              <a:defRPr sz="4000"/>
            </a:lvl1pPr>
          </a:lstStyle>
          <a:p>
            <a:endParaRPr lang="zh-TW" altLang="zh-TW"/>
          </a:p>
        </p:txBody>
      </p:sp>
      <p:sp>
        <p:nvSpPr>
          <p:cNvPr id="29701" name="Rectangle 5"/>
          <p:cNvSpPr>
            <a:spLocks noGrp="1" noChangeArrowheads="1"/>
          </p:cNvSpPr>
          <p:nvPr>
            <p:ph type="subTitle" idx="1"/>
          </p:nvPr>
        </p:nvSpPr>
        <p:spPr>
          <a:xfrm>
            <a:off x="1371600" y="3573463"/>
            <a:ext cx="6400800" cy="1752600"/>
          </a:xfrm>
        </p:spPr>
        <p:txBody>
          <a:bodyPr/>
          <a:lstStyle>
            <a:lvl1pPr marL="0" indent="0" algn="ctr">
              <a:defRPr/>
            </a:lvl1pPr>
          </a:lstStyle>
          <a:p>
            <a:r>
              <a:rPr lang="en-US" altLang="zh-TW"/>
              <a:t>Click to edit Master subtitle style</a:t>
            </a:r>
          </a:p>
        </p:txBody>
      </p:sp>
      <p:sp>
        <p:nvSpPr>
          <p:cNvPr id="15" name="Rectangle 13"/>
          <p:cNvSpPr txBox="1">
            <a:spLocks noChangeArrowheads="1"/>
          </p:cNvSpPr>
          <p:nvPr userDrawn="1"/>
        </p:nvSpPr>
        <p:spPr>
          <a:xfrm>
            <a:off x="8708504" y="771525"/>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10" name="Picture 11" descr="ncku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461" y="6215123"/>
            <a:ext cx="659478" cy="57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4028" t="5684" r="9136" b="3077"/>
          <a:stretch/>
        </p:blipFill>
        <p:spPr>
          <a:xfrm>
            <a:off x="8239534" y="6237288"/>
            <a:ext cx="904465" cy="620712"/>
          </a:xfrm>
          <a:prstGeom prst="rect">
            <a:avLst/>
          </a:prstGeom>
        </p:spPr>
      </p:pic>
    </p:spTree>
    <p:extLst>
      <p:ext uri="{BB962C8B-B14F-4D97-AF65-F5344CB8AC3E}">
        <p14:creationId xmlns:p14="http://schemas.microsoft.com/office/powerpoint/2010/main" val="9187774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4000" b="1" u="none">
                <a:solidFill>
                  <a:srgbClr val="006600"/>
                </a:solidFill>
                <a:effectLst/>
                <a:latin typeface="+mj-lt"/>
                <a:ea typeface="+mj-ea"/>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495300" indent="-495300">
              <a:buClr>
                <a:srgbClr val="FF0000"/>
              </a:buClr>
              <a:buSzPct val="75000"/>
              <a:buFont typeface="Wingdings" panose="05000000000000000000" pitchFamily="2" charset="2"/>
              <a:buChar char="n"/>
              <a:defRPr b="1">
                <a:solidFill>
                  <a:schemeClr val="tx1"/>
                </a:solidFill>
                <a:latin typeface="+mn-lt"/>
                <a:ea typeface="+mn-ea"/>
              </a:defRPr>
            </a:lvl1pPr>
            <a:lvl2pPr marL="914400" indent="-457200">
              <a:buClr>
                <a:srgbClr val="FF0000"/>
              </a:buClr>
              <a:buSzPct val="75000"/>
              <a:buFont typeface="Wingdings" panose="05000000000000000000" pitchFamily="2" charset="2"/>
              <a:buChar char="Ø"/>
              <a:defRPr>
                <a:solidFill>
                  <a:schemeClr val="tx1"/>
                </a:solidFill>
                <a:latin typeface="+mn-lt"/>
                <a:ea typeface="+mn-ea"/>
              </a:defRPr>
            </a:lvl2pPr>
            <a:lvl3pPr marL="1295400" indent="-381000">
              <a:buClr>
                <a:srgbClr val="FF0000"/>
              </a:buClr>
              <a:buSzPct val="75000"/>
              <a:buFont typeface="Wingdings" panose="05000000000000000000" pitchFamily="2" charset="2"/>
              <a:buChar char="l"/>
              <a:defRPr>
                <a:latin typeface="+mn-lt"/>
              </a:defRPr>
            </a:lvl3pPr>
            <a:lvl4pPr marL="1676400" indent="-304800">
              <a:buClr>
                <a:srgbClr val="FF0000"/>
              </a:buClr>
              <a:buSzPct val="75000"/>
              <a:buFont typeface="Wingdings" panose="05000000000000000000" pitchFamily="2" charset="2"/>
              <a:buChar char="l"/>
              <a:defRPr/>
            </a:lvl4pPr>
            <a:lvl5pPr marL="2095500" indent="-266700">
              <a:buClr>
                <a:srgbClr val="FF0000"/>
              </a:buClr>
              <a:buSzPct val="75000"/>
              <a:buFont typeface="Wingdings" panose="05000000000000000000" pitchFamily="2" charset="2"/>
              <a:buChar char="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7881700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31286080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56099012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內容版面配置區 2"/>
          <p:cNvSpPr>
            <a:spLocks noGrp="1"/>
          </p:cNvSpPr>
          <p:nvPr>
            <p:ph sz="half" idx="1"/>
          </p:nvPr>
        </p:nvSpPr>
        <p:spPr>
          <a:xfrm>
            <a:off x="457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570801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9573486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Tree>
    <p:extLst>
      <p:ext uri="{BB962C8B-B14F-4D97-AF65-F5344CB8AC3E}">
        <p14:creationId xmlns:p14="http://schemas.microsoft.com/office/powerpoint/2010/main" val="8591762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826021"/>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2440162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739281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751894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0"/>
            <a:ext cx="2286000" cy="62372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0"/>
            <a:ext cx="6705600" cy="62372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849435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3163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50945509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表格版面配置區 2"/>
          <p:cNvSpPr>
            <a:spLocks noGrp="1"/>
          </p:cNvSpPr>
          <p:nvPr>
            <p:ph type="tbl" idx="1"/>
          </p:nvPr>
        </p:nvSpPr>
        <p:spPr>
          <a:xfrm>
            <a:off x="457200" y="917575"/>
            <a:ext cx="8229600" cy="5319713"/>
          </a:xfrm>
        </p:spPr>
        <p:txBody>
          <a:bodyPr/>
          <a:lstStyle/>
          <a:p>
            <a:pPr lvl="0"/>
            <a:endParaRPr lang="zh-TW" altLang="en-US" noProof="0"/>
          </a:p>
        </p:txBody>
      </p:sp>
    </p:spTree>
    <p:extLst>
      <p:ext uri="{BB962C8B-B14F-4D97-AF65-F5344CB8AC3E}">
        <p14:creationId xmlns:p14="http://schemas.microsoft.com/office/powerpoint/2010/main" val="16831274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917575"/>
            <a:ext cx="4038600" cy="25828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652838"/>
            <a:ext cx="4038600" cy="25844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05022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74173524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48362362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0421264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420405182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732766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4" name="日期版面配置區 3"/>
          <p:cNvSpPr>
            <a:spLocks noGrp="1"/>
          </p:cNvSpPr>
          <p:nvPr>
            <p:ph type="dt" sz="half" idx="10"/>
          </p:nvPr>
        </p:nvSpPr>
        <p:spPr/>
        <p:txBody>
          <a:bodyPr/>
          <a:lstStyle/>
          <a:p>
            <a:fld id="{A5B7598E-0F66-4731-8E53-04E0C58C48B0}" type="datetime1">
              <a:rPr lang="zh-TW" altLang="en-US" smtClean="0"/>
              <a:pPr/>
              <a:t>2018/12/20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8" name="內容版面配置區 7"/>
          <p:cNvSpPr>
            <a:spLocks noGrp="1"/>
          </p:cNvSpPr>
          <p:nvPr>
            <p:ph sz="quarter" idx="1"/>
          </p:nvPr>
        </p:nvSpPr>
        <p:spPr>
          <a:xfrm>
            <a:off x="914400" y="1447800"/>
            <a:ext cx="7772400" cy="45720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431586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9279271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1809968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197027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7234613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4704609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4505455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20616433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37033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9350274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圓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A2B268AE-A5E2-4765-ADE2-BE25DE9D81FD}" type="datetime1">
              <a:rPr lang="zh-TW" altLang="en-US" smtClean="0"/>
              <a:pPr/>
              <a:t>2018/12/20</a:t>
            </a:fld>
            <a:endParaRPr lang="zh-TW" altLang="en-US"/>
          </a:p>
        </p:txBody>
      </p:sp>
      <p:sp>
        <p:nvSpPr>
          <p:cNvPr id="5" name="頁尾版面配置區 4"/>
          <p:cNvSpPr>
            <a:spLocks noGrp="1"/>
          </p:cNvSpPr>
          <p:nvPr>
            <p:ph type="ftr" sz="quarter" idx="11"/>
          </p:nvPr>
        </p:nvSpPr>
        <p:spPr>
          <a:xfrm>
            <a:off x="800100" y="6172200"/>
            <a:ext cx="4000500" cy="457200"/>
          </a:xfrm>
        </p:spPr>
        <p:txBody>
          <a:bodyPr/>
          <a:lstStyle/>
          <a:p>
            <a:endParaRPr lang="zh-TW"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投影片編號版面配置區 5"/>
          <p:cNvSpPr>
            <a:spLocks noGrp="1"/>
          </p:cNvSpPr>
          <p:nvPr>
            <p:ph type="sldNum" sz="quarter" idx="12"/>
          </p:nvPr>
        </p:nvSpPr>
        <p:spPr>
          <a:xfrm>
            <a:off x="146304" y="6208776"/>
            <a:ext cx="457200" cy="457200"/>
          </a:xfrm>
        </p:spPr>
        <p:txBody>
          <a:bodyPr/>
          <a:lstStyle/>
          <a:p>
            <a:fld id="{73DA0BB7-265A-403C-9275-D587AB510EDC}"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x">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496887"/>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917575"/>
            <a:ext cx="4038600" cy="531971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917575"/>
            <a:ext cx="4038600" cy="531971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7"/>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18959990-4799-4AAD-8C4B-D186686CB722}" type="slidenum">
              <a:rPr lang="en-US" altLang="zh-TW"/>
              <a:pPr>
                <a:defRPr/>
              </a:pPr>
              <a:t>‹#›</a:t>
            </a:fld>
            <a:endParaRPr lang="en-US" altLang="zh-TW"/>
          </a:p>
        </p:txBody>
      </p:sp>
    </p:spTree>
    <p:extLst>
      <p:ext uri="{BB962C8B-B14F-4D97-AF65-F5344CB8AC3E}">
        <p14:creationId xmlns:p14="http://schemas.microsoft.com/office/powerpoint/2010/main" val="1681213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1188" y="333375"/>
            <a:ext cx="8001000" cy="7556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539750" y="1196975"/>
            <a:ext cx="3924300" cy="2519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16450" y="1196975"/>
            <a:ext cx="3924300" cy="2519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6"/>
          <p:cNvSpPr>
            <a:spLocks noGrp="1" noChangeArrowheads="1"/>
          </p:cNvSpPr>
          <p:nvPr>
            <p:ph type="dt" sz="half" idx="10"/>
          </p:nvPr>
        </p:nvSpPr>
        <p:spPr>
          <a:xfrm>
            <a:off x="609600" y="6245225"/>
            <a:ext cx="1981200" cy="476250"/>
          </a:xfrm>
          <a:prstGeom prst="rect">
            <a:avLst/>
          </a:prstGeom>
          <a:ln/>
        </p:spPr>
        <p:txBody>
          <a:bodyPr/>
          <a:lstStyle>
            <a:lvl1pPr>
              <a:defRPr/>
            </a:lvl1pPr>
          </a:lstStyle>
          <a:p>
            <a:pPr>
              <a:defRPr/>
            </a:pPr>
            <a:endParaRPr lang="en-US" altLang="zh-TW">
              <a:solidFill>
                <a:srgbClr val="000000"/>
              </a:solidFill>
            </a:endParaRPr>
          </a:p>
        </p:txBody>
      </p:sp>
      <p:sp>
        <p:nvSpPr>
          <p:cNvPr id="6" name="Rectangle 7"/>
          <p:cNvSpPr>
            <a:spLocks noGrp="1" noChangeArrowheads="1"/>
          </p:cNvSpPr>
          <p:nvPr>
            <p:ph type="ftr" sz="quarter" idx="11"/>
          </p:nvPr>
        </p:nvSpPr>
        <p:spPr>
          <a:xfrm>
            <a:off x="8443913" y="685800"/>
            <a:ext cx="1081087" cy="331788"/>
          </a:xfrm>
          <a:prstGeom prst="rect">
            <a:avLst/>
          </a:prstGeom>
          <a:ln/>
        </p:spPr>
        <p:txBody>
          <a:bodyPr/>
          <a:lstStyle>
            <a:lvl1pPr>
              <a:defRPr/>
            </a:lvl1pPr>
          </a:lstStyle>
          <a:p>
            <a:pPr>
              <a:defRPr/>
            </a:pPr>
            <a:endParaRPr lang="en-US" altLang="zh-TW">
              <a:solidFill>
                <a:srgbClr val="000000"/>
              </a:solidFill>
            </a:endParaRPr>
          </a:p>
        </p:txBody>
      </p:sp>
      <p:sp>
        <p:nvSpPr>
          <p:cNvPr id="7" name="Rectangle 8"/>
          <p:cNvSpPr>
            <a:spLocks noGrp="1" noChangeArrowheads="1"/>
          </p:cNvSpPr>
          <p:nvPr>
            <p:ph type="sldNum" sz="quarter" idx="12"/>
          </p:nvPr>
        </p:nvSpPr>
        <p:spPr>
          <a:xfrm>
            <a:off x="6553200" y="6245225"/>
            <a:ext cx="1981200" cy="476250"/>
          </a:xfrm>
          <a:prstGeom prst="rect">
            <a:avLst/>
          </a:prstGeom>
          <a:ln/>
        </p:spPr>
        <p:txBody>
          <a:bodyPr/>
          <a:lstStyle>
            <a:lvl1pPr>
              <a:defRPr/>
            </a:lvl1pPr>
          </a:lstStyle>
          <a:p>
            <a:pPr>
              <a:defRPr/>
            </a:pPr>
            <a:fld id="{3D435418-8994-4A24-A3E3-A72FA60BADF8}"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607340566"/>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931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012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26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601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836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001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17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75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p>
            <a:fld id="{89F3131A-A338-435D-AD71-E2CF4C8DF892}" type="datetime1">
              <a:rPr lang="zh-TW" altLang="en-US" smtClean="0"/>
              <a:pPr/>
              <a:t>2018/12/20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9" name="內容版面配置區 8"/>
          <p:cNvSpPr>
            <a:spLocks noGrp="1"/>
          </p:cNvSpPr>
          <p:nvPr>
            <p:ph sz="quarter" idx="1"/>
          </p:nvPr>
        </p:nvSpPr>
        <p:spPr>
          <a:xfrm>
            <a:off x="914400" y="1447800"/>
            <a:ext cx="3749040" cy="45720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1" name="內容版面配置區 10"/>
          <p:cNvSpPr>
            <a:spLocks noGrp="1"/>
          </p:cNvSpPr>
          <p:nvPr>
            <p:ph sz="quarter" idx="2"/>
          </p:nvPr>
        </p:nvSpPr>
        <p:spPr>
          <a:xfrm>
            <a:off x="4933950" y="1447800"/>
            <a:ext cx="3749040" cy="45720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368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71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62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8"/>
            <a:ext cx="4865192"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5482011"/>
            <a:ext cx="4863589"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60333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901957"/>
            <a:ext cx="514484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19094481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5"/>
            <a:ext cx="7680340"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234350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grpSp>
      <p:sp>
        <p:nvSpPr>
          <p:cNvPr id="3" name="Subtitle 2"/>
          <p:cNvSpPr>
            <a:spLocks noGrp="1"/>
          </p:cNvSpPr>
          <p:nvPr>
            <p:ph type="subTitle" idx="1" hasCustomPrompt="1"/>
          </p:nvPr>
        </p:nvSpPr>
        <p:spPr>
          <a:xfrm>
            <a:off x="2606719" y="3116010"/>
            <a:ext cx="5213438" cy="1851276"/>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391008" y="228605"/>
            <a:ext cx="8362080"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181129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5"/>
            <a:ext cx="8363938"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20393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6680399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05069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914400" y="273050"/>
            <a:ext cx="7772400" cy="1143000"/>
          </a:xfrm>
        </p:spPr>
        <p:txBody>
          <a:bodyPr anchor="b" anchorCtr="0"/>
          <a:lstStyle>
            <a:lvl1pPr>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7" name="日期版面配置區 6"/>
          <p:cNvSpPr>
            <a:spLocks noGrp="1"/>
          </p:cNvSpPr>
          <p:nvPr>
            <p:ph type="dt" sz="half" idx="10"/>
          </p:nvPr>
        </p:nvSpPr>
        <p:spPr/>
        <p:txBody>
          <a:bodyPr/>
          <a:lstStyle/>
          <a:p>
            <a:fld id="{BECA77EC-80D5-4B17-87D1-70C7268D6F9D}" type="datetime1">
              <a:rPr lang="zh-TW" altLang="en-US" smtClean="0"/>
              <a:pPr/>
              <a:t>2018/12/20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11" name="內容版面配置區 10"/>
          <p:cNvSpPr>
            <a:spLocks noGrp="1"/>
          </p:cNvSpPr>
          <p:nvPr>
            <p:ph sz="half" idx="2"/>
          </p:nvPr>
        </p:nvSpPr>
        <p:spPr>
          <a:xfrm>
            <a:off x="914400" y="2247900"/>
            <a:ext cx="3733800" cy="38862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half" idx="4"/>
          </p:nvPr>
        </p:nvSpPr>
        <p:spPr>
          <a:xfrm>
            <a:off x="4953000" y="2247900"/>
            <a:ext cx="3733800" cy="38862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5"/>
            <a:ext cx="4047274"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5"/>
            <a:ext cx="4047274"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1431439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5"/>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59108175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5"/>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3"/>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3"/>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9365614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5"/>
            <a:ext cx="4047274"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5"/>
            <a:ext cx="4047274"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9356493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5"/>
            <a:ext cx="4047274"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5"/>
            <a:ext cx="4047274"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10945135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879776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24466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9"/>
            <a:ext cx="8366320"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30284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38860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5"/>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81"/>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404534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B2208848-9674-4DDB-AD8D-6A7C01AC1D65}" type="datetime1">
              <a:rPr lang="zh-TW" altLang="en-US" smtClean="0"/>
              <a:pPr/>
              <a:t>2018/12/20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51"/>
            <a:ext cx="897513" cy="138112"/>
          </a:xfrm>
          <a:prstGeom prst="rect">
            <a:avLst/>
          </a:prstGeom>
        </p:spPr>
      </p:pic>
      <p:sp>
        <p:nvSpPr>
          <p:cNvPr id="5" name="Rectangle 4"/>
          <p:cNvSpPr/>
          <p:nvPr userDrawn="1"/>
        </p:nvSpPr>
        <p:spPr bwMode="auto">
          <a:xfrm>
            <a:off x="0" y="5"/>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5"/>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40"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18481000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500"/>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6"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41"/>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3" y="6245095"/>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2" y="6315960"/>
            <a:ext cx="2209573" cy="615553"/>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21" y="4463045"/>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3" y="2862281"/>
            <a:ext cx="789307" cy="1205812"/>
          </a:xfrm>
          <a:prstGeom prst="rect">
            <a:avLst/>
          </a:prstGeom>
        </p:spPr>
      </p:pic>
    </p:spTree>
    <p:extLst>
      <p:ext uri="{BB962C8B-B14F-4D97-AF65-F5344CB8AC3E}">
        <p14:creationId xmlns:p14="http://schemas.microsoft.com/office/powerpoint/2010/main" val="382792155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Line 7"/>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5" name="Line 9"/>
          <p:cNvSpPr>
            <a:spLocks noChangeShapeType="1"/>
          </p:cNvSpPr>
          <p:nvPr/>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9" name="Line 6"/>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0" name="Line 7"/>
          <p:cNvSpPr>
            <a:spLocks noChangeShapeType="1"/>
          </p:cNvSpPr>
          <p:nvPr/>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4100" name="Rectangle 4"/>
          <p:cNvSpPr>
            <a:spLocks noGrp="1" noChangeArrowheads="1"/>
          </p:cNvSpPr>
          <p:nvPr>
            <p:ph type="ctrTitle"/>
          </p:nvPr>
        </p:nvSpPr>
        <p:spPr>
          <a:xfrm>
            <a:off x="685800" y="1773238"/>
            <a:ext cx="7772400" cy="1470025"/>
          </a:xfrm>
        </p:spPr>
        <p:txBody>
          <a:bodyPr/>
          <a:lstStyle>
            <a:lvl1pPr>
              <a:defRPr sz="3800" b="0">
                <a:latin typeface="Times New Roman" pitchFamily="18" charset="0"/>
              </a:defRPr>
            </a:lvl1pPr>
          </a:lstStyle>
          <a:p>
            <a:endParaRPr lang="zh-TW" altLang="zh-TW"/>
          </a:p>
        </p:txBody>
      </p:sp>
      <p:sp>
        <p:nvSpPr>
          <p:cNvPr id="4101" name="Rectangle 5"/>
          <p:cNvSpPr>
            <a:spLocks noGrp="1" noChangeArrowheads="1"/>
          </p:cNvSpPr>
          <p:nvPr>
            <p:ph type="subTitle" idx="1"/>
          </p:nvPr>
        </p:nvSpPr>
        <p:spPr bwMode="auto">
          <a:xfrm>
            <a:off x="1371600" y="3573463"/>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sz="2000">
                <a:latin typeface="Times New Roman" pitchFamily="18" charset="0"/>
              </a:defRPr>
            </a:lvl1pPr>
          </a:lstStyle>
          <a:p>
            <a:r>
              <a:rPr lang="en-US" altLang="zh-TW"/>
              <a:t>Click to edit Master subtitle style</a:t>
            </a:r>
          </a:p>
        </p:txBody>
      </p:sp>
    </p:spTree>
    <p:extLst>
      <p:ext uri="{BB962C8B-B14F-4D97-AF65-F5344CB8AC3E}">
        <p14:creationId xmlns:p14="http://schemas.microsoft.com/office/powerpoint/2010/main" val="9852444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lvl1pPr>
              <a:defRPr>
                <a:latin typeface="Times New Roman" panose="02020603050405020304" pitchFamily="18" charset="0"/>
              </a:defRPr>
            </a:lvl1pPr>
            <a:lvl2pPr>
              <a:defRPr>
                <a:latin typeface="Times New Roman" panose="02020603050405020304" pitchFamily="18" charset="0"/>
              </a:defRPr>
            </a:lvl2pPr>
            <a:lvl3pPr>
              <a:defRPr>
                <a:latin typeface="Times New Roman" panose="02020603050405020304" pitchFamily="18" charset="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6"/>
          <p:cNvSpPr>
            <a:spLocks noGrp="1" noChangeArrowheads="1"/>
          </p:cNvSpPr>
          <p:nvPr>
            <p:ph type="ftr" sz="quarter" idx="10"/>
          </p:nvPr>
        </p:nvSpPr>
        <p:spPr>
          <a:ln/>
        </p:spPr>
        <p:txBody>
          <a:bodyPr/>
          <a:lstStyle>
            <a:lvl1pPr>
              <a:defRPr/>
            </a:lvl1pPr>
          </a:lstStyle>
          <a:p>
            <a:pPr>
              <a:defRPr/>
            </a:pPr>
            <a:fld id="{A04B9864-36E1-49D0-A9E2-020CB0CF0D95}" type="slidenum">
              <a:rPr lang="en-US" altLang="zh-TW"/>
              <a:pPr>
                <a:defRPr/>
              </a:pPr>
              <a:t>‹#›</a:t>
            </a:fld>
            <a:endParaRPr lang="en-US" altLang="zh-TW" dirty="0"/>
          </a:p>
        </p:txBody>
      </p:sp>
    </p:spTree>
    <p:extLst>
      <p:ext uri="{BB962C8B-B14F-4D97-AF65-F5344CB8AC3E}">
        <p14:creationId xmlns:p14="http://schemas.microsoft.com/office/powerpoint/2010/main" val="360192625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atin typeface="Times New Roman" panose="02020603050405020304" pitchFamily="18"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dirty="0" smtClean="0"/>
              <a:t>按一下以編輯母片文字樣式</a:t>
            </a:r>
          </a:p>
        </p:txBody>
      </p:sp>
      <p:sp>
        <p:nvSpPr>
          <p:cNvPr id="4" name="Rectangle 6"/>
          <p:cNvSpPr>
            <a:spLocks noGrp="1" noChangeArrowheads="1"/>
          </p:cNvSpPr>
          <p:nvPr>
            <p:ph type="ftr" sz="quarter" idx="10"/>
          </p:nvPr>
        </p:nvSpPr>
        <p:spPr>
          <a:ln/>
        </p:spPr>
        <p:txBody>
          <a:bodyPr/>
          <a:lstStyle>
            <a:lvl1pPr>
              <a:defRPr/>
            </a:lvl1pPr>
          </a:lstStyle>
          <a:p>
            <a:pPr>
              <a:defRPr/>
            </a:pPr>
            <a:fld id="{F75BCE73-4067-4643-961B-96766D0E4EC6}" type="slidenum">
              <a:rPr lang="en-US" altLang="zh-TW"/>
              <a:pPr>
                <a:defRPr/>
              </a:pPr>
              <a:t>‹#›</a:t>
            </a:fld>
            <a:endParaRPr lang="en-US" altLang="zh-TW" dirty="0"/>
          </a:p>
        </p:txBody>
      </p:sp>
    </p:spTree>
    <p:extLst>
      <p:ext uri="{BB962C8B-B14F-4D97-AF65-F5344CB8AC3E}">
        <p14:creationId xmlns:p14="http://schemas.microsoft.com/office/powerpoint/2010/main" val="422145706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atin typeface="Times New Roman" panose="02020603050405020304" pitchFamily="18" charset="0"/>
              </a:defRPr>
            </a:lvl1pPr>
            <a:lvl2pPr>
              <a:defRPr sz="2400">
                <a:latin typeface="Times New Roman" panose="02020603050405020304" pitchFamily="18" charset="0"/>
              </a:defRPr>
            </a:lvl2pPr>
            <a:lvl3pPr>
              <a:defRPr sz="2000">
                <a:latin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atin typeface="Times New Roman" panose="02020603050405020304" pitchFamily="18" charset="0"/>
              </a:defRPr>
            </a:lvl1pPr>
            <a:lvl2pPr>
              <a:defRPr sz="2400">
                <a:latin typeface="Times New Roman" panose="02020603050405020304" pitchFamily="18" charset="0"/>
              </a:defRPr>
            </a:lvl2pPr>
            <a:lvl3pPr>
              <a:defRPr sz="2000">
                <a:latin typeface="Times New Roman" panose="02020603050405020304" pitchFamily="18" charset="0"/>
              </a:defRPr>
            </a:lvl3pPr>
            <a:lvl4pPr>
              <a:defRPr sz="1800"/>
            </a:lvl4pPr>
            <a:lvl5pPr>
              <a:defRPr sz="1800"/>
            </a:lvl5pPr>
            <a:lvl6pPr>
              <a:defRPr sz="1800"/>
            </a:lvl6pPr>
            <a:lvl7pPr>
              <a:defRPr sz="1800"/>
            </a:lvl7pPr>
            <a:lvl8pPr>
              <a:defRPr sz="1800"/>
            </a:lvl8pPr>
            <a:lvl9pPr>
              <a:defRPr sz="18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Rectangle 6"/>
          <p:cNvSpPr>
            <a:spLocks noGrp="1" noChangeArrowheads="1"/>
          </p:cNvSpPr>
          <p:nvPr>
            <p:ph type="ftr" sz="quarter" idx="10"/>
          </p:nvPr>
        </p:nvSpPr>
        <p:spPr>
          <a:ln/>
        </p:spPr>
        <p:txBody>
          <a:bodyPr/>
          <a:lstStyle>
            <a:lvl1pPr>
              <a:defRPr/>
            </a:lvl1pPr>
          </a:lstStyle>
          <a:p>
            <a:pPr>
              <a:defRPr/>
            </a:pPr>
            <a:fld id="{D7AAE355-1093-47DA-8BAD-86DCB9C037F2}" type="slidenum">
              <a:rPr lang="en-US" altLang="zh-TW"/>
              <a:pPr>
                <a:defRPr/>
              </a:pPr>
              <a:t>‹#›</a:t>
            </a:fld>
            <a:endParaRPr lang="en-US" altLang="zh-TW" dirty="0"/>
          </a:p>
        </p:txBody>
      </p:sp>
    </p:spTree>
    <p:extLst>
      <p:ext uri="{BB962C8B-B14F-4D97-AF65-F5344CB8AC3E}">
        <p14:creationId xmlns:p14="http://schemas.microsoft.com/office/powerpoint/2010/main" val="4015618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atin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atin typeface="Times New Roman" panose="02020603050405020304" pitchFamily="18" charset="0"/>
              </a:defRPr>
            </a:lvl1pPr>
            <a:lvl2pPr>
              <a:defRPr sz="2000">
                <a:latin typeface="Times New Roman" panose="02020603050405020304" pitchFamily="18" charset="0"/>
              </a:defRPr>
            </a:lvl2pPr>
            <a:lvl3pPr>
              <a:defRPr sz="1800">
                <a:latin typeface="Times New Roman" panose="02020603050405020304" pitchFamily="18" charset="0"/>
              </a:defRPr>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atin typeface="Times New Roman" panose="02020603050405020304" pitchFamily="18" charset="0"/>
              </a:defRPr>
            </a:lvl1pPr>
            <a:lvl2pPr>
              <a:defRPr sz="2000">
                <a:latin typeface="Times New Roman" panose="02020603050405020304" pitchFamily="18" charset="0"/>
              </a:defRPr>
            </a:lvl2pPr>
            <a:lvl3pPr>
              <a:defRPr sz="1800">
                <a:latin typeface="Times New Roman" panose="02020603050405020304" pitchFamily="18" charset="0"/>
              </a:defRPr>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Rectangle 6"/>
          <p:cNvSpPr>
            <a:spLocks noGrp="1" noChangeArrowheads="1"/>
          </p:cNvSpPr>
          <p:nvPr>
            <p:ph type="ftr" sz="quarter" idx="10"/>
          </p:nvPr>
        </p:nvSpPr>
        <p:spPr>
          <a:ln/>
        </p:spPr>
        <p:txBody>
          <a:bodyPr/>
          <a:lstStyle>
            <a:lvl1pPr>
              <a:defRPr/>
            </a:lvl1pPr>
          </a:lstStyle>
          <a:p>
            <a:pPr>
              <a:defRPr/>
            </a:pPr>
            <a:fld id="{0B02BB43-544D-49D7-A8E2-16781D0EDB97}" type="slidenum">
              <a:rPr lang="en-US" altLang="zh-TW"/>
              <a:pPr>
                <a:defRPr/>
              </a:pPr>
              <a:t>‹#›</a:t>
            </a:fld>
            <a:endParaRPr lang="en-US" altLang="zh-TW" dirty="0"/>
          </a:p>
        </p:txBody>
      </p:sp>
    </p:spTree>
    <p:extLst>
      <p:ext uri="{BB962C8B-B14F-4D97-AF65-F5344CB8AC3E}">
        <p14:creationId xmlns:p14="http://schemas.microsoft.com/office/powerpoint/2010/main" val="13323901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6"/>
          <p:cNvSpPr>
            <a:spLocks noGrp="1" noChangeArrowheads="1"/>
          </p:cNvSpPr>
          <p:nvPr>
            <p:ph type="ftr" sz="quarter" idx="10"/>
          </p:nvPr>
        </p:nvSpPr>
        <p:spPr>
          <a:ln/>
        </p:spPr>
        <p:txBody>
          <a:bodyPr/>
          <a:lstStyle>
            <a:lvl1pPr>
              <a:defRPr/>
            </a:lvl1pPr>
          </a:lstStyle>
          <a:p>
            <a:pPr>
              <a:defRPr/>
            </a:pPr>
            <a:fld id="{43004C49-5C3C-4E26-B418-01BFDDEAD174}" type="slidenum">
              <a:rPr lang="en-US" altLang="zh-TW"/>
              <a:pPr>
                <a:defRPr/>
              </a:pPr>
              <a:t>‹#›</a:t>
            </a:fld>
            <a:endParaRPr lang="en-US" altLang="zh-TW" dirty="0"/>
          </a:p>
        </p:txBody>
      </p:sp>
    </p:spTree>
    <p:extLst>
      <p:ext uri="{BB962C8B-B14F-4D97-AF65-F5344CB8AC3E}">
        <p14:creationId xmlns:p14="http://schemas.microsoft.com/office/powerpoint/2010/main" val="4464482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fld id="{8AF2B1EB-B463-491C-8865-3FFBAA2AA3D5}" type="slidenum">
              <a:rPr lang="en-US" altLang="zh-TW"/>
              <a:pPr>
                <a:defRPr/>
              </a:pPr>
              <a:t>‹#›</a:t>
            </a:fld>
            <a:endParaRPr lang="en-US" altLang="zh-TW" dirty="0"/>
          </a:p>
        </p:txBody>
      </p:sp>
    </p:spTree>
    <p:extLst>
      <p:ext uri="{BB962C8B-B14F-4D97-AF65-F5344CB8AC3E}">
        <p14:creationId xmlns:p14="http://schemas.microsoft.com/office/powerpoint/2010/main" val="325338394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atin typeface="Times New Roman" panose="02020603050405020304" pitchFamily="18" charset="0"/>
              </a:defRPr>
            </a:lvl1pPr>
            <a:lvl2pPr>
              <a:defRPr sz="2800">
                <a:latin typeface="Times New Roman" panose="02020603050405020304" pitchFamily="18" charset="0"/>
              </a:defRPr>
            </a:lvl2pPr>
            <a:lvl3pPr>
              <a:defRPr sz="2400">
                <a:latin typeface="Times New Roman" panose="02020603050405020304" pitchFamily="18" charset="0"/>
              </a:defRPr>
            </a:lvl3pPr>
            <a:lvl4pPr>
              <a:defRPr sz="2000"/>
            </a:lvl4pPr>
            <a:lvl5pPr>
              <a:defRPr sz="2000"/>
            </a:lvl5pPr>
            <a:lvl6pPr>
              <a:defRPr sz="2000"/>
            </a:lvl6pPr>
            <a:lvl7pPr>
              <a:defRPr sz="2000"/>
            </a:lvl7pPr>
            <a:lvl8pPr>
              <a:defRPr sz="2000"/>
            </a:lvl8pPr>
            <a:lvl9pPr>
              <a:defRPr sz="20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atin typeface="Times New Roman" panose="020206030504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smtClean="0"/>
              <a:t>按一下以編輯母片文字樣式</a:t>
            </a:r>
          </a:p>
        </p:txBody>
      </p:sp>
      <p:sp>
        <p:nvSpPr>
          <p:cNvPr id="5" name="Rectangle 6"/>
          <p:cNvSpPr>
            <a:spLocks noGrp="1" noChangeArrowheads="1"/>
          </p:cNvSpPr>
          <p:nvPr>
            <p:ph type="ftr" sz="quarter" idx="10"/>
          </p:nvPr>
        </p:nvSpPr>
        <p:spPr>
          <a:ln/>
        </p:spPr>
        <p:txBody>
          <a:bodyPr/>
          <a:lstStyle>
            <a:lvl1pPr>
              <a:defRPr/>
            </a:lvl1pPr>
          </a:lstStyle>
          <a:p>
            <a:pPr>
              <a:defRPr/>
            </a:pPr>
            <a:fld id="{D92D833A-E9BC-42BE-BC45-D3D7446C1BCD}" type="slidenum">
              <a:rPr lang="en-US" altLang="zh-TW"/>
              <a:pPr>
                <a:defRPr/>
              </a:pPr>
              <a:t>‹#›</a:t>
            </a:fld>
            <a:endParaRPr lang="en-US" altLang="zh-TW" dirty="0"/>
          </a:p>
        </p:txBody>
      </p:sp>
    </p:spTree>
    <p:extLst>
      <p:ext uri="{BB962C8B-B14F-4D97-AF65-F5344CB8AC3E}">
        <p14:creationId xmlns:p14="http://schemas.microsoft.com/office/powerpoint/2010/main" val="29876545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C89A08A-9F66-4389-9D7F-97469596EB9E}" type="datetime1">
              <a:rPr lang="zh-TW" altLang="en-US" smtClean="0"/>
              <a:pPr/>
              <a:t>2018/12/20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atin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dirty="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atin typeface="Times New Roman" panose="020206030504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smtClean="0"/>
              <a:t>按一下以編輯母片文字樣式</a:t>
            </a:r>
          </a:p>
        </p:txBody>
      </p:sp>
      <p:sp>
        <p:nvSpPr>
          <p:cNvPr id="5" name="Rectangle 6"/>
          <p:cNvSpPr>
            <a:spLocks noGrp="1" noChangeArrowheads="1"/>
          </p:cNvSpPr>
          <p:nvPr>
            <p:ph type="ftr" sz="quarter" idx="10"/>
          </p:nvPr>
        </p:nvSpPr>
        <p:spPr>
          <a:ln/>
        </p:spPr>
        <p:txBody>
          <a:bodyPr/>
          <a:lstStyle>
            <a:lvl1pPr>
              <a:defRPr/>
            </a:lvl1pPr>
          </a:lstStyle>
          <a:p>
            <a:pPr>
              <a:defRPr/>
            </a:pPr>
            <a:fld id="{396F9878-5B95-4205-A791-24C0B271B6D9}" type="slidenum">
              <a:rPr lang="en-US" altLang="zh-TW"/>
              <a:pPr>
                <a:defRPr/>
              </a:pPr>
              <a:t>‹#›</a:t>
            </a:fld>
            <a:endParaRPr lang="en-US" altLang="zh-TW" dirty="0"/>
          </a:p>
        </p:txBody>
      </p:sp>
    </p:spTree>
    <p:extLst>
      <p:ext uri="{BB962C8B-B14F-4D97-AF65-F5344CB8AC3E}">
        <p14:creationId xmlns:p14="http://schemas.microsoft.com/office/powerpoint/2010/main" val="154548963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lvl1pPr>
              <a:defRPr>
                <a:latin typeface="Times New Roman" panose="02020603050405020304" pitchFamily="18" charset="0"/>
              </a:defRPr>
            </a:lvl1pPr>
            <a:lvl2pPr>
              <a:defRPr>
                <a:latin typeface="Times New Roman" panose="02020603050405020304" pitchFamily="18" charset="0"/>
              </a:defRPr>
            </a:lvl2pPr>
            <a:lvl3pPr>
              <a:defRPr>
                <a:latin typeface="Times New Roman" panose="02020603050405020304" pitchFamily="18" charset="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6"/>
          <p:cNvSpPr>
            <a:spLocks noGrp="1" noChangeArrowheads="1"/>
          </p:cNvSpPr>
          <p:nvPr>
            <p:ph type="ftr" sz="quarter" idx="10"/>
          </p:nvPr>
        </p:nvSpPr>
        <p:spPr>
          <a:ln/>
        </p:spPr>
        <p:txBody>
          <a:bodyPr/>
          <a:lstStyle>
            <a:lvl1pPr>
              <a:defRPr/>
            </a:lvl1pPr>
          </a:lstStyle>
          <a:p>
            <a:pPr>
              <a:defRPr/>
            </a:pPr>
            <a:fld id="{95D5AE12-FBA0-435B-84AF-591CD353413E}" type="slidenum">
              <a:rPr lang="en-US" altLang="zh-TW"/>
              <a:pPr>
                <a:defRPr/>
              </a:pPr>
              <a:t>‹#›</a:t>
            </a:fld>
            <a:endParaRPr lang="en-US" altLang="zh-TW" dirty="0"/>
          </a:p>
        </p:txBody>
      </p:sp>
    </p:spTree>
    <p:extLst>
      <p:ext uri="{BB962C8B-B14F-4D97-AF65-F5344CB8AC3E}">
        <p14:creationId xmlns:p14="http://schemas.microsoft.com/office/powerpoint/2010/main" val="362341594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52400"/>
            <a:ext cx="2057400" cy="59737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52400"/>
            <a:ext cx="6019800" cy="5973763"/>
          </a:xfrm>
          <a:prstGeom prst="rect">
            <a:avLst/>
          </a:prstGeom>
        </p:spPr>
        <p:txBody>
          <a:bodyPr vert="eaVert"/>
          <a:lstStyle>
            <a:lvl1pPr>
              <a:defRPr>
                <a:latin typeface="Times New Roman" panose="02020603050405020304" pitchFamily="18" charset="0"/>
              </a:defRPr>
            </a:lvl1pPr>
            <a:lvl2pPr>
              <a:defRPr>
                <a:latin typeface="Times New Roman" panose="02020603050405020304" pitchFamily="18" charset="0"/>
              </a:defRPr>
            </a:lvl2pPr>
            <a:lvl3pPr>
              <a:defRPr>
                <a:latin typeface="Times New Roman" panose="02020603050405020304" pitchFamily="18" charset="0"/>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6"/>
          <p:cNvSpPr>
            <a:spLocks noGrp="1" noChangeArrowheads="1"/>
          </p:cNvSpPr>
          <p:nvPr>
            <p:ph type="ftr" sz="quarter" idx="10"/>
          </p:nvPr>
        </p:nvSpPr>
        <p:spPr>
          <a:ln/>
        </p:spPr>
        <p:txBody>
          <a:bodyPr/>
          <a:lstStyle>
            <a:lvl1pPr>
              <a:defRPr/>
            </a:lvl1pPr>
          </a:lstStyle>
          <a:p>
            <a:pPr>
              <a:defRPr/>
            </a:pPr>
            <a:fld id="{973762DE-5267-4E66-80D4-2817D0A704FE}" type="slidenum">
              <a:rPr lang="en-US" altLang="zh-TW"/>
              <a:pPr>
                <a:defRPr/>
              </a:pPr>
              <a:t>‹#›</a:t>
            </a:fld>
            <a:endParaRPr lang="en-US" altLang="zh-TW" dirty="0"/>
          </a:p>
        </p:txBody>
      </p:sp>
    </p:spTree>
    <p:extLst>
      <p:ext uri="{BB962C8B-B14F-4D97-AF65-F5344CB8AC3E}">
        <p14:creationId xmlns:p14="http://schemas.microsoft.com/office/powerpoint/2010/main" val="318512696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400"/>
            <a:ext cx="8229600" cy="496888"/>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917575"/>
            <a:ext cx="8229600" cy="5319713"/>
          </a:xfrm>
          <a:prstGeom prst="rect">
            <a:avLst/>
          </a:prstGeom>
        </p:spPr>
        <p:txBody>
          <a:bodyPr/>
          <a:lstStyle>
            <a:lvl1pPr>
              <a:defRPr>
                <a:latin typeface="Times New Roman" panose="02020603050405020304" pitchFamily="18" charset="0"/>
              </a:defRPr>
            </a:lvl1pPr>
          </a:lstStyle>
          <a:p>
            <a:pPr lvl="0"/>
            <a:endParaRPr lang="zh-TW" altLang="en-US" noProof="0" dirty="0" smtClean="0"/>
          </a:p>
        </p:txBody>
      </p:sp>
      <p:sp>
        <p:nvSpPr>
          <p:cNvPr id="4" name="Rectangle 6"/>
          <p:cNvSpPr>
            <a:spLocks noGrp="1" noChangeArrowheads="1"/>
          </p:cNvSpPr>
          <p:nvPr>
            <p:ph type="ftr" sz="quarter" idx="10"/>
          </p:nvPr>
        </p:nvSpPr>
        <p:spPr>
          <a:ln/>
        </p:spPr>
        <p:txBody>
          <a:bodyPr/>
          <a:lstStyle>
            <a:lvl1pPr>
              <a:defRPr/>
            </a:lvl1pPr>
          </a:lstStyle>
          <a:p>
            <a:pPr>
              <a:defRPr/>
            </a:pPr>
            <a:fld id="{C73F09DC-635D-4C07-977F-340F220845EB}" type="slidenum">
              <a:rPr lang="en-US" altLang="zh-TW"/>
              <a:pPr>
                <a:defRPr/>
              </a:pPr>
              <a:t>‹#›</a:t>
            </a:fld>
            <a:endParaRPr lang="en-US" altLang="zh-TW" dirty="0"/>
          </a:p>
        </p:txBody>
      </p:sp>
    </p:spTree>
    <p:extLst>
      <p:ext uri="{BB962C8B-B14F-4D97-AF65-F5344CB8AC3E}">
        <p14:creationId xmlns:p14="http://schemas.microsoft.com/office/powerpoint/2010/main" val="36160150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Line 7"/>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sp>
        <p:nvSpPr>
          <p:cNvPr id="5" name="Line 9"/>
          <p:cNvSpPr>
            <a:spLocks noChangeShapeType="1"/>
          </p:cNvSpPr>
          <p:nvPr/>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sp>
        <p:nvSpPr>
          <p:cNvPr id="9" name="Line 6"/>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sp>
        <p:nvSpPr>
          <p:cNvPr id="10" name="Line 7"/>
          <p:cNvSpPr>
            <a:spLocks noChangeShapeType="1"/>
          </p:cNvSpPr>
          <p:nvPr/>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sp>
        <p:nvSpPr>
          <p:cNvPr id="4100" name="Rectangle 4"/>
          <p:cNvSpPr>
            <a:spLocks noGrp="1" noChangeArrowheads="1"/>
          </p:cNvSpPr>
          <p:nvPr>
            <p:ph type="ctrTitle"/>
          </p:nvPr>
        </p:nvSpPr>
        <p:spPr>
          <a:xfrm>
            <a:off x="685800" y="1773238"/>
            <a:ext cx="7772400" cy="1470025"/>
          </a:xfrm>
        </p:spPr>
        <p:txBody>
          <a:bodyPr/>
          <a:lstStyle>
            <a:lvl1pPr>
              <a:defRPr sz="3800" b="0">
                <a:latin typeface="Times New Roman" pitchFamily="18" charset="0"/>
              </a:defRPr>
            </a:lvl1pPr>
          </a:lstStyle>
          <a:p>
            <a:endParaRPr lang="zh-TW" altLang="zh-TW"/>
          </a:p>
        </p:txBody>
      </p:sp>
      <p:sp>
        <p:nvSpPr>
          <p:cNvPr id="4101" name="Rectangle 5"/>
          <p:cNvSpPr>
            <a:spLocks noGrp="1" noChangeArrowheads="1"/>
          </p:cNvSpPr>
          <p:nvPr>
            <p:ph type="subTitle" idx="1"/>
          </p:nvPr>
        </p:nvSpPr>
        <p:spPr bwMode="auto">
          <a:xfrm>
            <a:off x="1371600" y="3573463"/>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sz="2000">
                <a:latin typeface="Times New Roman" pitchFamily="18" charset="0"/>
              </a:defRPr>
            </a:lvl1pPr>
          </a:lstStyle>
          <a:p>
            <a:r>
              <a:rPr lang="en-US" altLang="zh-TW"/>
              <a:t>Click to edit Master subtitle style</a:t>
            </a:r>
          </a:p>
        </p:txBody>
      </p:sp>
    </p:spTree>
    <p:extLst>
      <p:ext uri="{BB962C8B-B14F-4D97-AF65-F5344CB8AC3E}">
        <p14:creationId xmlns:p14="http://schemas.microsoft.com/office/powerpoint/2010/main" val="143390090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6"/>
          <p:cNvSpPr txBox="1">
            <a:spLocks noChangeArrowheads="1"/>
          </p:cNvSpPr>
          <p:nvPr userDrawn="1"/>
        </p:nvSpPr>
        <p:spPr>
          <a:xfrm>
            <a:off x="8675489" y="649288"/>
            <a:ext cx="1081087" cy="331788"/>
          </a:xfrm>
          <a:prstGeom prst="rect">
            <a:avLst/>
          </a:prstGeom>
          <a:ln/>
        </p:spPr>
        <p:txBody>
          <a:bodyPr/>
          <a:ls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a:lstStyle>
          <a:p>
            <a:pPr>
              <a:defRPr/>
            </a:pPr>
            <a:fld id="{F75BCE73-4067-4643-961B-96766D0E4EC6}" type="slidenum">
              <a:rPr lang="en-US" altLang="zh-TW" smtClean="0">
                <a:solidFill>
                  <a:srgbClr val="000000"/>
                </a:solidFill>
                <a:latin typeface="Times New Roman" panose="02020603050405020304" pitchFamily="18" charset="0"/>
                <a:cs typeface="Times New Roman" panose="02020603050405020304" pitchFamily="18" charset="0"/>
              </a:rPr>
              <a:pPr>
                <a:defRPr/>
              </a:pPr>
              <a:t>‹#›</a:t>
            </a:fld>
            <a:endParaRPr lang="en-US" altLang="zh-TW"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048222"/>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F75BCE73-4067-4643-961B-96766D0E4EC6}"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12263702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D7AAE355-1093-47DA-8BAD-86DCB9C037F2}"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7387619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0B02BB43-544D-49D7-A8E2-16781D0EDB97}"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4733621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43004C49-5C3C-4E26-B418-01BFDDEAD174}"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26142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圓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914400" y="273050"/>
            <a:ext cx="7772400" cy="1143000"/>
          </a:xfrm>
        </p:spPr>
        <p:txBody>
          <a:bodyPr anchor="b" anchorCtr="0"/>
          <a:lstStyle>
            <a:lvl1pPr algn="l">
              <a:buNone/>
              <a:defRPr sz="4000" b="0"/>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072DB81D-B394-4994-98FA-607A335AFBEA}" type="datetime1">
              <a:rPr lang="zh-TW" altLang="en-US" smtClean="0"/>
              <a:pPr/>
              <a:t>2018/12/20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
        <p:nvSpPr>
          <p:cNvPr id="11" name="內容版面配置區 10"/>
          <p:cNvSpPr>
            <a:spLocks noGrp="1"/>
          </p:cNvSpPr>
          <p:nvPr>
            <p:ph sz="quarter" idx="1"/>
          </p:nvPr>
        </p:nvSpPr>
        <p:spPr>
          <a:xfrm>
            <a:off x="2971800" y="1600200"/>
            <a:ext cx="5715000" cy="4495800"/>
          </a:xfrm>
        </p:spPr>
        <p:txBody>
          <a:bodyPr vert="horz"/>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8AF2B1EB-B463-491C-8865-3FFBAA2AA3D5}"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29948136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D92D833A-E9BC-42BE-BC45-D3D7446C1BCD}"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348608079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396F9878-5B95-4205-A791-24C0B271B6D9}"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78446477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95D5AE12-FBA0-435B-84AF-591CD353413E}"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37984421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52400"/>
            <a:ext cx="2057400" cy="59737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52400"/>
            <a:ext cx="6019800" cy="5973763"/>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973762DE-5267-4E66-80D4-2817D0A704FE}"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41779926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400"/>
            <a:ext cx="8229600" cy="496888"/>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917575"/>
            <a:ext cx="8229600" cy="5319713"/>
          </a:xfrm>
          <a:prstGeom prst="rect">
            <a:avLst/>
          </a:prstGeom>
        </p:spPr>
        <p:txBody>
          <a:bodyPr/>
          <a:lstStyle/>
          <a:p>
            <a:pPr lvl="0"/>
            <a:endParaRPr lang="zh-TW" altLang="en-US" noProof="0" smtClean="0"/>
          </a:p>
        </p:txBody>
      </p:sp>
      <p:sp>
        <p:nvSpPr>
          <p:cNvPr id="4" name="Rectangle 6"/>
          <p:cNvSpPr>
            <a:spLocks noGrp="1" noChangeArrowheads="1"/>
          </p:cNvSpPr>
          <p:nvPr>
            <p:ph type="ftr" sz="quarter" idx="10"/>
          </p:nvPr>
        </p:nvSpPr>
        <p:spPr>
          <a:xfrm>
            <a:off x="8443913" y="685800"/>
            <a:ext cx="1081087" cy="331788"/>
          </a:xfrm>
          <a:prstGeom prst="rect">
            <a:avLst/>
          </a:prstGeom>
          <a:ln/>
        </p:spPr>
        <p:txBody>
          <a:bodyPr/>
          <a:lstStyle>
            <a:lvl1pPr>
              <a:defRPr/>
            </a:lvl1pPr>
          </a:lstStyle>
          <a:p>
            <a:pPr>
              <a:defRPr/>
            </a:pPr>
            <a:fld id="{C73F09DC-635D-4C07-977F-340F220845EB}"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5323369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6"/>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9700" name="Rectangle 4"/>
          <p:cNvSpPr>
            <a:spLocks noGrp="1" noChangeArrowheads="1"/>
          </p:cNvSpPr>
          <p:nvPr>
            <p:ph type="ctrTitle"/>
          </p:nvPr>
        </p:nvSpPr>
        <p:spPr>
          <a:xfrm>
            <a:off x="685800" y="1773238"/>
            <a:ext cx="7772400" cy="1470025"/>
          </a:xfrm>
        </p:spPr>
        <p:txBody>
          <a:bodyPr/>
          <a:lstStyle>
            <a:lvl1pPr>
              <a:defRPr sz="4000"/>
            </a:lvl1pPr>
          </a:lstStyle>
          <a:p>
            <a:endParaRPr lang="zh-TW" altLang="zh-TW"/>
          </a:p>
        </p:txBody>
      </p:sp>
      <p:sp>
        <p:nvSpPr>
          <p:cNvPr id="29701" name="Rectangle 5"/>
          <p:cNvSpPr>
            <a:spLocks noGrp="1" noChangeArrowheads="1"/>
          </p:cNvSpPr>
          <p:nvPr>
            <p:ph type="subTitle" idx="1"/>
          </p:nvPr>
        </p:nvSpPr>
        <p:spPr>
          <a:xfrm>
            <a:off x="1371600" y="3573463"/>
            <a:ext cx="6400800" cy="1752600"/>
          </a:xfrm>
        </p:spPr>
        <p:txBody>
          <a:bodyPr/>
          <a:lstStyle>
            <a:lvl1pPr marL="0" indent="0" algn="ctr">
              <a:defRPr/>
            </a:lvl1pPr>
          </a:lstStyle>
          <a:p>
            <a:r>
              <a:rPr lang="en-US" altLang="zh-TW"/>
              <a:t>Click to edit Master subtitle style</a:t>
            </a:r>
          </a:p>
        </p:txBody>
      </p:sp>
      <p:sp>
        <p:nvSpPr>
          <p:cNvPr id="15" name="Rectangle 13"/>
          <p:cNvSpPr txBox="1">
            <a:spLocks noChangeArrowheads="1"/>
          </p:cNvSpPr>
          <p:nvPr userDrawn="1"/>
        </p:nvSpPr>
        <p:spPr>
          <a:xfrm>
            <a:off x="8708504" y="771525"/>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10" name="Picture 11" descr="ncku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461" y="6215123"/>
            <a:ext cx="659478" cy="57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4028" t="5684" r="9136" b="3077"/>
          <a:stretch/>
        </p:blipFill>
        <p:spPr>
          <a:xfrm>
            <a:off x="8239534" y="6237288"/>
            <a:ext cx="904465" cy="620712"/>
          </a:xfrm>
          <a:prstGeom prst="rect">
            <a:avLst/>
          </a:prstGeom>
        </p:spPr>
      </p:pic>
    </p:spTree>
    <p:extLst>
      <p:ext uri="{BB962C8B-B14F-4D97-AF65-F5344CB8AC3E}">
        <p14:creationId xmlns:p14="http://schemas.microsoft.com/office/powerpoint/2010/main" val="1056998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4000" b="1" u="none">
                <a:solidFill>
                  <a:srgbClr val="006600"/>
                </a:solidFill>
                <a:effectLst/>
                <a:latin typeface="+mj-lt"/>
                <a:ea typeface="+mj-ea"/>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495300" indent="-495300">
              <a:buClr>
                <a:srgbClr val="FF0000"/>
              </a:buClr>
              <a:buSzPct val="75000"/>
              <a:buFont typeface="Wingdings" panose="05000000000000000000" pitchFamily="2" charset="2"/>
              <a:buChar char="n"/>
              <a:defRPr b="1">
                <a:solidFill>
                  <a:schemeClr val="tx1"/>
                </a:solidFill>
                <a:latin typeface="+mn-lt"/>
                <a:ea typeface="+mn-ea"/>
              </a:defRPr>
            </a:lvl1pPr>
            <a:lvl2pPr marL="914400" indent="-457200">
              <a:buClr>
                <a:srgbClr val="FF0000"/>
              </a:buClr>
              <a:buSzPct val="75000"/>
              <a:buFont typeface="Wingdings" panose="05000000000000000000" pitchFamily="2" charset="2"/>
              <a:buChar char="Ø"/>
              <a:defRPr>
                <a:solidFill>
                  <a:schemeClr val="tx1"/>
                </a:solidFill>
                <a:latin typeface="+mn-lt"/>
                <a:ea typeface="+mn-ea"/>
              </a:defRPr>
            </a:lvl2pPr>
            <a:lvl3pPr marL="1295400" indent="-381000">
              <a:buClr>
                <a:srgbClr val="FF0000"/>
              </a:buClr>
              <a:buSzPct val="75000"/>
              <a:buFont typeface="Wingdings" panose="05000000000000000000" pitchFamily="2" charset="2"/>
              <a:buChar char="l"/>
              <a:defRPr>
                <a:latin typeface="+mn-lt"/>
              </a:defRPr>
            </a:lvl3pPr>
            <a:lvl4pPr marL="1676400" indent="-304800">
              <a:buClr>
                <a:srgbClr val="FF0000"/>
              </a:buClr>
              <a:buSzPct val="75000"/>
              <a:buFont typeface="Wingdings" panose="05000000000000000000" pitchFamily="2" charset="2"/>
              <a:buChar char="l"/>
              <a:defRPr/>
            </a:lvl4pPr>
            <a:lvl5pPr marL="2095500" indent="-266700">
              <a:buClr>
                <a:srgbClr val="FF0000"/>
              </a:buClr>
              <a:buSzPct val="75000"/>
              <a:buFont typeface="Wingdings" panose="05000000000000000000" pitchFamily="2" charset="2"/>
              <a:buChar char="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78414752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19955367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內容版面配置區 2"/>
          <p:cNvSpPr>
            <a:spLocks noGrp="1"/>
          </p:cNvSpPr>
          <p:nvPr>
            <p:ph sz="half" idx="1"/>
          </p:nvPr>
        </p:nvSpPr>
        <p:spPr>
          <a:xfrm>
            <a:off x="457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917575"/>
            <a:ext cx="4038600" cy="531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771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TW" altLang="en-US" smtClean="0"/>
              <a:t>按一下以編輯母片標題樣式</a:t>
            </a:r>
            <a:endParaRPr kumimoji="0" lang="en-US"/>
          </a:p>
        </p:txBody>
      </p:sp>
      <p:sp>
        <p:nvSpPr>
          <p:cNvPr id="4" name="文字版面配置區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60500437-E775-4622-9539-98E09F934067}" type="datetime1">
              <a:rPr lang="zh-TW" altLang="en-US" smtClean="0"/>
              <a:pPr/>
              <a:t>2018/12/20</a:t>
            </a:fld>
            <a:endParaRPr lang="zh-TW" altLang="en-US"/>
          </a:p>
        </p:txBody>
      </p:sp>
      <p:sp>
        <p:nvSpPr>
          <p:cNvPr id="6" name="頁尾版面配置區 5"/>
          <p:cNvSpPr>
            <a:spLocks noGrp="1"/>
          </p:cNvSpPr>
          <p:nvPr>
            <p:ph type="ftr" sz="quarter" idx="11"/>
          </p:nvPr>
        </p:nvSpPr>
        <p:spPr>
          <a:xfrm>
            <a:off x="914400" y="6172200"/>
            <a:ext cx="3886200" cy="457200"/>
          </a:xfrm>
        </p:spPr>
        <p:txBody>
          <a:bodyPr/>
          <a:lstStyle/>
          <a:p>
            <a:endParaRPr lang="zh-TW" altLang="en-US"/>
          </a:p>
        </p:txBody>
      </p:sp>
      <p:sp>
        <p:nvSpPr>
          <p:cNvPr id="7" name="投影片編號版面配置區 6"/>
          <p:cNvSpPr>
            <a:spLocks noGrp="1"/>
          </p:cNvSpPr>
          <p:nvPr>
            <p:ph type="sldNum" sz="quarter" idx="12"/>
          </p:nvPr>
        </p:nvSpPr>
        <p:spPr>
          <a:xfrm>
            <a:off x="146304" y="6208776"/>
            <a:ext cx="457200" cy="457200"/>
          </a:xfrm>
        </p:spPr>
        <p:txBody>
          <a:bodyPr/>
          <a:lstStyle/>
          <a:p>
            <a:fld id="{73DA0BB7-265A-403C-9275-D587AB510EDC}" type="slidenum">
              <a:rPr lang="zh-TW" altLang="en-US" smtClean="0"/>
              <a:pPr/>
              <a:t>‹#›</a:t>
            </a:fld>
            <a:endParaRPr lang="zh-TW"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圖片版面配置區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TW" altLang="en-US" smtClean="0"/>
              <a:t>按一下圖示以新增圖片</a:t>
            </a:r>
            <a:endParaRPr kumimoji="0"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35662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Tree>
    <p:extLst>
      <p:ext uri="{BB962C8B-B14F-4D97-AF65-F5344CB8AC3E}">
        <p14:creationId xmlns:p14="http://schemas.microsoft.com/office/powerpoint/2010/main" val="11738410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5683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6024292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0036648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54923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0"/>
            <a:ext cx="2286000" cy="62372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0"/>
            <a:ext cx="6705600" cy="62372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246494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699307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stStyle>
          <a:p>
            <a:r>
              <a:rPr lang="zh-TW" altLang="en-US" dirty="0"/>
              <a:t>按一下以編輯母片標題樣式</a:t>
            </a:r>
          </a:p>
        </p:txBody>
      </p:sp>
      <p:sp>
        <p:nvSpPr>
          <p:cNvPr id="3" name="表格版面配置區 2"/>
          <p:cNvSpPr>
            <a:spLocks noGrp="1"/>
          </p:cNvSpPr>
          <p:nvPr>
            <p:ph type="tbl" idx="1"/>
          </p:nvPr>
        </p:nvSpPr>
        <p:spPr>
          <a:xfrm>
            <a:off x="457200" y="917575"/>
            <a:ext cx="8229600" cy="5319713"/>
          </a:xfrm>
        </p:spPr>
        <p:txBody>
          <a:bodyPr/>
          <a:lstStyle/>
          <a:p>
            <a:pPr lvl="0"/>
            <a:endParaRPr lang="zh-TW" altLang="en-US" noProof="0"/>
          </a:p>
        </p:txBody>
      </p:sp>
    </p:spTree>
    <p:extLst>
      <p:ext uri="{BB962C8B-B14F-4D97-AF65-F5344CB8AC3E}">
        <p14:creationId xmlns:p14="http://schemas.microsoft.com/office/powerpoint/2010/main" val="3617197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715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917575"/>
            <a:ext cx="4038600" cy="53197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917575"/>
            <a:ext cx="4038600" cy="25828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652838"/>
            <a:ext cx="4038600" cy="25844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27446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38.jpe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3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image" Target="../media/image38.jpe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3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image" Target="../media/image42.jpe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41.jpeg"/><Relationship Id="rId2" Type="http://schemas.openxmlformats.org/officeDocument/2006/relationships/slideLayout" Target="../slideLayouts/slideLayout87.xml"/><Relationship Id="rId16" Type="http://schemas.openxmlformats.org/officeDocument/2006/relationships/image" Target="../media/image40.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6.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image" Target="../media/image42.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image" Target="../media/image41.jpeg"/><Relationship Id="rId2" Type="http://schemas.openxmlformats.org/officeDocument/2006/relationships/slideLayout" Target="../slideLayouts/slideLayout101.xml"/><Relationship Id="rId16" Type="http://schemas.openxmlformats.org/officeDocument/2006/relationships/image" Target="../media/image40.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7.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42.jpe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image" Target="../media/image41.jpeg"/><Relationship Id="rId2" Type="http://schemas.openxmlformats.org/officeDocument/2006/relationships/slideLayout" Target="../slideLayouts/slideLayout115.xml"/><Relationship Id="rId16" Type="http://schemas.openxmlformats.org/officeDocument/2006/relationships/image" Target="../media/image40.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theme" Target="../theme/theme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42.jpe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image" Target="../media/image41.jpeg"/><Relationship Id="rId2" Type="http://schemas.openxmlformats.org/officeDocument/2006/relationships/slideLayout" Target="../slideLayouts/slideLayout129.xml"/><Relationship Id="rId16" Type="http://schemas.openxmlformats.org/officeDocument/2006/relationships/image" Target="../media/image40.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theme" Target="../theme/theme9.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圓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標題版面配置區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TW" altLang="en-US" smtClean="0"/>
              <a:t>按一下以編輯母片標題樣式</a:t>
            </a:r>
            <a:endParaRPr kumimoji="0" lang="en-US"/>
          </a:p>
        </p:txBody>
      </p:sp>
      <p:sp>
        <p:nvSpPr>
          <p:cNvPr id="13" name="文字版面配置區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4" name="日期版面配置區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2B268AE-A5E2-4765-ADE2-BE25DE9D81FD}" type="datetime1">
              <a:rPr lang="zh-TW" altLang="en-US" smtClean="0"/>
              <a:pPr/>
              <a:t>2018/12/20</a:t>
            </a:fld>
            <a:endParaRPr lang="zh-TW" altLang="en-US"/>
          </a:p>
        </p:txBody>
      </p:sp>
      <p:sp>
        <p:nvSpPr>
          <p:cNvPr id="3" name="頁尾版面配置區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TW" altLang="en-US"/>
          </a:p>
        </p:txBody>
      </p:sp>
      <p:sp>
        <p:nvSpPr>
          <p:cNvPr id="23" name="投影片編號版面配置區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73409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751" r:id="rId19"/>
    <p:sldLayoutId id="2147483753"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5"/>
            <a:ext cx="8366320"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578262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2" r:id="rId29"/>
    <p:sldLayoutId id="214748372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bwMode="auto">
          <a:xfrm>
            <a:off x="457200" y="152400"/>
            <a:ext cx="8229600" cy="496888"/>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dirty="0" smtClean="0"/>
              <a:t>Click to edit Master title style</a:t>
            </a:r>
          </a:p>
        </p:txBody>
      </p:sp>
      <p:sp>
        <p:nvSpPr>
          <p:cNvPr id="3078" name="Rectangle 6"/>
          <p:cNvSpPr>
            <a:spLocks noGrp="1" noChangeArrowheads="1"/>
          </p:cNvSpPr>
          <p:nvPr>
            <p:ph type="ftr" sz="quarter" idx="3"/>
          </p:nvPr>
        </p:nvSpPr>
        <p:spPr bwMode="auto">
          <a:xfrm>
            <a:off x="8443913" y="685800"/>
            <a:ext cx="1081087" cy="3317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400" b="1">
                <a:solidFill>
                  <a:srgbClr val="000000"/>
                </a:solidFill>
                <a:latin typeface="Times New Roman" pitchFamily="18" charset="0"/>
                <a:ea typeface="新細明體" charset="-120"/>
              </a:defRPr>
            </a:lvl1pPr>
          </a:lstStyle>
          <a:p>
            <a:pPr fontAlgn="base">
              <a:spcBef>
                <a:spcPct val="0"/>
              </a:spcBef>
              <a:spcAft>
                <a:spcPct val="0"/>
              </a:spcAft>
              <a:defRPr/>
            </a:pPr>
            <a:fld id="{39EA04EA-DF85-40BE-BD96-AE66C5E3C618}" type="slidenum">
              <a:rPr kumimoji="1" lang="en-US" altLang="zh-TW"/>
              <a:pPr fontAlgn="base">
                <a:spcBef>
                  <a:spcPct val="0"/>
                </a:spcBef>
                <a:spcAft>
                  <a:spcPct val="0"/>
                </a:spcAft>
                <a:defRPr/>
              </a:pPr>
              <a:t>‹#›</a:t>
            </a:fld>
            <a:endParaRPr kumimoji="1" lang="en-US" altLang="zh-TW" dirty="0"/>
          </a:p>
        </p:txBody>
      </p:sp>
      <p:sp>
        <p:nvSpPr>
          <p:cNvPr id="2052" name="Line 7"/>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2053" name="Line 9"/>
          <p:cNvSpPr>
            <a:spLocks noChangeShapeType="1"/>
          </p:cNvSpPr>
          <p:nvPr userDrawn="1"/>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pic>
        <p:nvPicPr>
          <p:cNvPr id="2054" name="圖片 1" descr="描述: ncku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172450" y="6000750"/>
            <a:ext cx="8699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3"/>
          <p:cNvPicPr>
            <a:picLocks noChangeAspect="1" noChangeArrowheads="1"/>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221878" y="6027738"/>
            <a:ext cx="653206"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73770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iming>
    <p:tnLst>
      <p:par>
        <p:cTn id="1" dur="indefinite" restart="never" nodeType="tmRoot"/>
      </p:par>
    </p:tnLst>
  </p:timing>
  <p:hf sldNum="0" hdr="0" dt="0"/>
  <p:txStyles>
    <p:title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Times New Roman" panose="02020603050405020304" pitchFamily="18" charset="0"/>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p:titleStyle>
    <p:bodyStyle>
      <a:lvl1pPr marL="495300" indent="-495300" algn="l" rtl="0" eaLnBrk="0" fontAlgn="base" hangingPunct="0">
        <a:spcBef>
          <a:spcPct val="75000"/>
        </a:spcBef>
        <a:spcAft>
          <a:spcPct val="10000"/>
        </a:spcAft>
        <a:buClr>
          <a:srgbClr val="CC0000"/>
        </a:buClr>
        <a:buSzPct val="75000"/>
        <a:buFont typeface="Wingdings" pitchFamily="2" charset="2"/>
        <a:buChar char="n"/>
        <a:defRPr kumimoji="1" sz="2200" b="1">
          <a:solidFill>
            <a:schemeClr val="tx1"/>
          </a:solidFill>
          <a:latin typeface="+mn-lt"/>
          <a:ea typeface="+mn-ea"/>
          <a:cs typeface="+mn-cs"/>
        </a:defRPr>
      </a:lvl1pPr>
      <a:lvl2pPr marL="914400" indent="-457200" algn="l" rtl="0" eaLnBrk="0" fontAlgn="base" hangingPunct="0">
        <a:spcBef>
          <a:spcPct val="35000"/>
        </a:spcBef>
        <a:spcAft>
          <a:spcPct val="0"/>
        </a:spcAft>
        <a:buClr>
          <a:srgbClr val="000066"/>
        </a:buClr>
        <a:buFont typeface="Wingdings" pitchFamily="2" charset="2"/>
        <a:buChar char="Ø"/>
        <a:defRPr kumimoji="1" sz="1900" b="1">
          <a:solidFill>
            <a:srgbClr val="003399"/>
          </a:solidFill>
          <a:latin typeface="+mn-lt"/>
          <a:ea typeface="+mn-ea"/>
        </a:defRPr>
      </a:lvl2pPr>
      <a:lvl3pPr marL="1295400" indent="-381000" algn="l" rtl="0" eaLnBrk="0" fontAlgn="base" hangingPunct="0">
        <a:spcBef>
          <a:spcPct val="35000"/>
        </a:spcBef>
        <a:spcAft>
          <a:spcPct val="0"/>
        </a:spcAft>
        <a:buSzPct val="80000"/>
        <a:buFont typeface="Times New Roman" pitchFamily="18" charset="0"/>
        <a:buChar char="●"/>
        <a:defRPr kumimoji="1" b="1">
          <a:solidFill>
            <a:srgbClr val="006600"/>
          </a:solidFill>
          <a:latin typeface="+mn-lt"/>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標楷體" pitchFamily="65" charset="-120"/>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標楷體" pitchFamily="65" charset="-120"/>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bwMode="auto">
          <a:xfrm>
            <a:off x="457200" y="152400"/>
            <a:ext cx="8229600" cy="496888"/>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smtClean="0"/>
              <a:t>Click to edit Master title style</a:t>
            </a:r>
          </a:p>
        </p:txBody>
      </p:sp>
      <p:sp>
        <p:nvSpPr>
          <p:cNvPr id="2052" name="Line 7"/>
          <p:cNvSpPr>
            <a:spLocks noChangeShapeType="1"/>
          </p:cNvSpPr>
          <p:nvPr/>
        </p:nvSpPr>
        <p:spPr bwMode="auto">
          <a:xfrm>
            <a:off x="395288" y="836613"/>
            <a:ext cx="8353425"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sp>
        <p:nvSpPr>
          <p:cNvPr id="2053" name="Line 9"/>
          <p:cNvSpPr>
            <a:spLocks noChangeShapeType="1"/>
          </p:cNvSpPr>
          <p:nvPr userDrawn="1"/>
        </p:nvSpPr>
        <p:spPr bwMode="auto">
          <a:xfrm>
            <a:off x="1044575" y="6381750"/>
            <a:ext cx="7043738"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TW" altLang="en-US">
              <a:solidFill>
                <a:srgbClr val="000000"/>
              </a:solidFill>
            </a:endParaRPr>
          </a:p>
        </p:txBody>
      </p:sp>
      <p:pic>
        <p:nvPicPr>
          <p:cNvPr id="2054" name="圖片 1" descr="描述: ncku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172450" y="6000750"/>
            <a:ext cx="8699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3"/>
          <p:cNvPicPr>
            <a:picLocks noChangeAspect="1" noChangeArrowheads="1"/>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221878" y="6027738"/>
            <a:ext cx="653206"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Grp="1" noChangeArrowheads="1"/>
          </p:cNvSpPr>
          <p:nvPr>
            <p:ph type="ftr" sz="quarter" idx="3"/>
          </p:nvPr>
        </p:nvSpPr>
        <p:spPr>
          <a:xfrm>
            <a:off x="8686800" y="685800"/>
            <a:ext cx="565719" cy="331788"/>
          </a:xfrm>
          <a:prstGeom prst="rect">
            <a:avLst/>
          </a:prstGeom>
          <a:ln/>
        </p:spPr>
        <p:txBody>
          <a:bodyPr/>
          <a:lstStyle>
            <a:lvl1pPr>
              <a:defRPr/>
            </a:lvl1pPr>
          </a:lstStyle>
          <a:p>
            <a:pPr fontAlgn="base">
              <a:spcBef>
                <a:spcPct val="0"/>
              </a:spcBef>
              <a:spcAft>
                <a:spcPct val="0"/>
              </a:spcAft>
              <a:defRPr/>
            </a:pPr>
            <a:fld id="{A04B9864-36E1-49D0-A9E2-020CB0CF0D95}" type="slidenum">
              <a:rPr kumimoji="1" lang="en-US" altLang="zh-TW">
                <a:solidFill>
                  <a:srgbClr val="000000"/>
                </a:solidFill>
              </a:rPr>
              <a:pPr fontAlgn="base">
                <a:spcBef>
                  <a:spcPct val="0"/>
                </a:spcBef>
                <a:spcAft>
                  <a:spcPct val="0"/>
                </a:spcAft>
                <a:defRPr/>
              </a:pPr>
              <a:t>‹#›</a:t>
            </a:fld>
            <a:endParaRPr kumimoji="1" lang="en-US" altLang="zh-TW" dirty="0">
              <a:solidFill>
                <a:srgbClr val="000000"/>
              </a:solidFill>
            </a:endParaRPr>
          </a:p>
        </p:txBody>
      </p:sp>
    </p:spTree>
    <p:extLst>
      <p:ext uri="{BB962C8B-B14F-4D97-AF65-F5344CB8AC3E}">
        <p14:creationId xmlns:p14="http://schemas.microsoft.com/office/powerpoint/2010/main" val="7090942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iming>
    <p:tnLst>
      <p:par>
        <p:cTn id="1" dur="indefinite" restart="never" nodeType="tmRoot"/>
      </p:par>
    </p:tnLst>
  </p:timing>
  <p:hf sldNum="0" hdr="0" dt="0"/>
  <p:txStyles>
    <p:title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p:titleStyle>
    <p:bodyStyle>
      <a:lvl1pPr marL="495300" indent="-495300" algn="l" rtl="0" eaLnBrk="0" fontAlgn="base" hangingPunct="0">
        <a:spcBef>
          <a:spcPct val="75000"/>
        </a:spcBef>
        <a:spcAft>
          <a:spcPct val="10000"/>
        </a:spcAft>
        <a:buClr>
          <a:srgbClr val="CC0000"/>
        </a:buClr>
        <a:buSzPct val="75000"/>
        <a:buFont typeface="Wingdings" pitchFamily="2" charset="2"/>
        <a:buChar char="n"/>
        <a:defRPr kumimoji="1" sz="2200" b="1">
          <a:solidFill>
            <a:schemeClr val="tx1"/>
          </a:solidFill>
          <a:latin typeface="+mn-lt"/>
          <a:ea typeface="+mn-ea"/>
          <a:cs typeface="+mn-cs"/>
        </a:defRPr>
      </a:lvl1pPr>
      <a:lvl2pPr marL="914400" indent="-457200" algn="l" rtl="0" eaLnBrk="0" fontAlgn="base" hangingPunct="0">
        <a:spcBef>
          <a:spcPct val="35000"/>
        </a:spcBef>
        <a:spcAft>
          <a:spcPct val="0"/>
        </a:spcAft>
        <a:buClr>
          <a:srgbClr val="000066"/>
        </a:buClr>
        <a:buFont typeface="Wingdings" pitchFamily="2" charset="2"/>
        <a:buChar char="Ø"/>
        <a:defRPr kumimoji="1" sz="1900" b="1">
          <a:solidFill>
            <a:srgbClr val="003399"/>
          </a:solidFill>
          <a:latin typeface="+mn-lt"/>
          <a:ea typeface="+mn-ea"/>
        </a:defRPr>
      </a:lvl2pPr>
      <a:lvl3pPr marL="1295400" indent="-381000" algn="l" rtl="0" eaLnBrk="0" fontAlgn="base" hangingPunct="0">
        <a:spcBef>
          <a:spcPct val="35000"/>
        </a:spcBef>
        <a:spcAft>
          <a:spcPct val="0"/>
        </a:spcAft>
        <a:buSzPct val="80000"/>
        <a:buFont typeface="Times New Roman" pitchFamily="18" charset="0"/>
        <a:buChar char="●"/>
        <a:defRPr kumimoji="1" b="1">
          <a:solidFill>
            <a:srgbClr val="006600"/>
          </a:solidFill>
          <a:latin typeface="+mn-lt"/>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標楷體" pitchFamily="65" charset="-120"/>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標楷體" pitchFamily="65" charset="-120"/>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57200" y="917575"/>
            <a:ext cx="82296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p:txBody>
      </p:sp>
      <p:sp>
        <p:nvSpPr>
          <p:cNvPr id="28679" name="Line 7"/>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0" name="Line 8"/>
          <p:cNvSpPr>
            <a:spLocks noChangeShapeType="1"/>
          </p:cNvSpPr>
          <p:nvPr/>
        </p:nvSpPr>
        <p:spPr bwMode="auto">
          <a:xfrm>
            <a:off x="755650" y="6394450"/>
            <a:ext cx="7666038" cy="0"/>
          </a:xfrm>
          <a:prstGeom prst="line">
            <a:avLst/>
          </a:prstGeom>
          <a:noFill/>
          <a:ln w="38100">
            <a:solidFill>
              <a:srgbClr val="FF9933"/>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7" name="Rectangle 15"/>
          <p:cNvSpPr>
            <a:spLocks noGrp="1" noChangeArrowheads="1"/>
          </p:cNvSpPr>
          <p:nvPr>
            <p:ph type="title"/>
          </p:nvPr>
        </p:nvSpPr>
        <p:spPr bwMode="auto">
          <a:xfrm>
            <a:off x="0" y="0"/>
            <a:ext cx="9144000" cy="771525"/>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dirty="0"/>
              <a:t>Click to edit Master title style</a:t>
            </a:r>
          </a:p>
        </p:txBody>
      </p:sp>
      <p:pic>
        <p:nvPicPr>
          <p:cNvPr id="13" name="Picture 11" descr="ncku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479064" y="6325639"/>
            <a:ext cx="611048" cy="5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txBox="1">
            <a:spLocks noChangeArrowheads="1"/>
          </p:cNvSpPr>
          <p:nvPr userDrawn="1"/>
        </p:nvSpPr>
        <p:spPr>
          <a:xfrm>
            <a:off x="8748713" y="644930"/>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3" name="圖片 2"/>
          <p:cNvPicPr>
            <a:picLocks noChangeAspect="1"/>
          </p:cNvPicPr>
          <p:nvPr userDrawn="1"/>
        </p:nvPicPr>
        <p:blipFill rotWithShape="1">
          <a:blip r:embed="rId17" cstate="print">
            <a:extLst>
              <a:ext uri="{28A0092B-C50C-407E-A947-70E740481C1C}">
                <a14:useLocalDpi xmlns:a14="http://schemas.microsoft.com/office/drawing/2010/main" val="0"/>
              </a:ext>
            </a:extLst>
          </a:blip>
          <a:srcRect l="4028" t="5684" r="9136" b="3077"/>
          <a:stretch/>
        </p:blipFill>
        <p:spPr>
          <a:xfrm>
            <a:off x="4247815" y="6437850"/>
            <a:ext cx="612217" cy="420149"/>
          </a:xfrm>
          <a:prstGeom prst="rect">
            <a:avLst/>
          </a:prstGeom>
        </p:spPr>
      </p:pic>
      <p:pic>
        <p:nvPicPr>
          <p:cNvPr id="9" name="圖片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504" y="6325638"/>
            <a:ext cx="440046" cy="532362"/>
          </a:xfrm>
          <a:prstGeom prst="rect">
            <a:avLst/>
          </a:prstGeom>
        </p:spPr>
      </p:pic>
    </p:spTree>
    <p:extLst>
      <p:ext uri="{BB962C8B-B14F-4D97-AF65-F5344CB8AC3E}">
        <p14:creationId xmlns:p14="http://schemas.microsoft.com/office/powerpoint/2010/main" val="45792040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Lst>
  <p:timing>
    <p:tnLst>
      <p:par>
        <p:cTn id="1" dur="indefinite" restart="never" nodeType="tmRoot"/>
      </p:par>
    </p:tnLst>
  </p:timing>
  <p:hf hdr="0" dt="0"/>
  <p:txStyles>
    <p:titleStyle>
      <a:lvl1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2pPr>
      <a:lvl3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3pPr>
      <a:lvl4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4pPr>
      <a:lvl5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5pPr>
      <a:lvl6pPr marL="4572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6pPr>
      <a:lvl7pPr marL="9144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7pPr>
      <a:lvl8pPr marL="13716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8pPr>
      <a:lvl9pPr marL="18288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9pPr>
    </p:titleStyle>
    <p:bodyStyle>
      <a:lvl1pPr marL="495300" indent="-495300" algn="l" rtl="0" eaLnBrk="0" fontAlgn="base" hangingPunct="0">
        <a:spcBef>
          <a:spcPct val="75000"/>
        </a:spcBef>
        <a:spcAft>
          <a:spcPct val="10000"/>
        </a:spcAft>
        <a:buSzPct val="65000"/>
        <a:buFont typeface="Wingdings" pitchFamily="2" charset="2"/>
        <a:defRPr kumimoji="1" sz="2800">
          <a:solidFill>
            <a:srgbClr val="006600"/>
          </a:solidFill>
          <a:latin typeface="+mn-lt"/>
          <a:ea typeface="+mn-ea"/>
          <a:cs typeface="+mn-cs"/>
        </a:defRPr>
      </a:lvl1pPr>
      <a:lvl2pPr marL="914400" indent="-457200" algn="l" rtl="0" eaLnBrk="0" fontAlgn="base" hangingPunct="0">
        <a:spcBef>
          <a:spcPct val="10000"/>
        </a:spcBef>
        <a:spcAft>
          <a:spcPct val="0"/>
        </a:spcAft>
        <a:buFont typeface="Wingdings" pitchFamily="2" charset="2"/>
        <a:defRPr kumimoji="1" sz="2600">
          <a:solidFill>
            <a:srgbClr val="000066"/>
          </a:solidFill>
          <a:latin typeface="+mn-lt"/>
          <a:ea typeface="+mn-ea"/>
        </a:defRPr>
      </a:lvl2pPr>
      <a:lvl3pPr marL="1295400" indent="-381000" algn="l" rtl="0" eaLnBrk="0" fontAlgn="base" hangingPunct="0">
        <a:spcBef>
          <a:spcPct val="10000"/>
        </a:spcBef>
        <a:spcAft>
          <a:spcPct val="0"/>
        </a:spcAft>
        <a:buFont typeface="Wingdings" pitchFamily="2" charset="2"/>
        <a:buChar char="n"/>
        <a:defRPr kumimoji="1" sz="2000">
          <a:solidFill>
            <a:schemeClr val="tx1"/>
          </a:solidFill>
          <a:latin typeface="+mn-ea"/>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mn-ea"/>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57200" y="917575"/>
            <a:ext cx="82296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p:txBody>
      </p:sp>
      <p:sp>
        <p:nvSpPr>
          <p:cNvPr id="28679" name="Line 7"/>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0" name="Line 8"/>
          <p:cNvSpPr>
            <a:spLocks noChangeShapeType="1"/>
          </p:cNvSpPr>
          <p:nvPr/>
        </p:nvSpPr>
        <p:spPr bwMode="auto">
          <a:xfrm>
            <a:off x="755650" y="6394450"/>
            <a:ext cx="7666038" cy="0"/>
          </a:xfrm>
          <a:prstGeom prst="line">
            <a:avLst/>
          </a:prstGeom>
          <a:noFill/>
          <a:ln w="38100">
            <a:solidFill>
              <a:srgbClr val="FF9933"/>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7" name="Rectangle 15"/>
          <p:cNvSpPr>
            <a:spLocks noGrp="1" noChangeArrowheads="1"/>
          </p:cNvSpPr>
          <p:nvPr>
            <p:ph type="title"/>
          </p:nvPr>
        </p:nvSpPr>
        <p:spPr bwMode="auto">
          <a:xfrm>
            <a:off x="0" y="0"/>
            <a:ext cx="9144000" cy="771525"/>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dirty="0"/>
              <a:t>Click to edit Master title style</a:t>
            </a:r>
          </a:p>
        </p:txBody>
      </p:sp>
      <p:pic>
        <p:nvPicPr>
          <p:cNvPr id="13" name="Picture 11" descr="ncku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479064" y="6325639"/>
            <a:ext cx="611048" cy="5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txBox="1">
            <a:spLocks noChangeArrowheads="1"/>
          </p:cNvSpPr>
          <p:nvPr userDrawn="1"/>
        </p:nvSpPr>
        <p:spPr>
          <a:xfrm>
            <a:off x="8748713" y="644930"/>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3" name="圖片 2"/>
          <p:cNvPicPr>
            <a:picLocks noChangeAspect="1"/>
          </p:cNvPicPr>
          <p:nvPr userDrawn="1"/>
        </p:nvPicPr>
        <p:blipFill rotWithShape="1">
          <a:blip r:embed="rId17" cstate="print">
            <a:extLst>
              <a:ext uri="{28A0092B-C50C-407E-A947-70E740481C1C}">
                <a14:useLocalDpi xmlns:a14="http://schemas.microsoft.com/office/drawing/2010/main" val="0"/>
              </a:ext>
            </a:extLst>
          </a:blip>
          <a:srcRect l="4028" t="5684" r="9136" b="3077"/>
          <a:stretch/>
        </p:blipFill>
        <p:spPr>
          <a:xfrm>
            <a:off x="4247815" y="6437850"/>
            <a:ext cx="612217" cy="420149"/>
          </a:xfrm>
          <a:prstGeom prst="rect">
            <a:avLst/>
          </a:prstGeom>
        </p:spPr>
      </p:pic>
      <p:pic>
        <p:nvPicPr>
          <p:cNvPr id="9" name="圖片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504" y="6325638"/>
            <a:ext cx="440046" cy="532362"/>
          </a:xfrm>
          <a:prstGeom prst="rect">
            <a:avLst/>
          </a:prstGeom>
        </p:spPr>
      </p:pic>
    </p:spTree>
    <p:extLst>
      <p:ext uri="{BB962C8B-B14F-4D97-AF65-F5344CB8AC3E}">
        <p14:creationId xmlns:p14="http://schemas.microsoft.com/office/powerpoint/2010/main" val="227459334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Lst>
  <p:timing>
    <p:tnLst>
      <p:par>
        <p:cTn id="1" dur="indefinite" restart="never" nodeType="tmRoot"/>
      </p:par>
    </p:tnLst>
  </p:timing>
  <p:hf hdr="0" dt="0"/>
  <p:txStyles>
    <p:titleStyle>
      <a:lvl1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2pPr>
      <a:lvl3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3pPr>
      <a:lvl4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4pPr>
      <a:lvl5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5pPr>
      <a:lvl6pPr marL="4572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6pPr>
      <a:lvl7pPr marL="9144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7pPr>
      <a:lvl8pPr marL="13716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8pPr>
      <a:lvl9pPr marL="18288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9pPr>
    </p:titleStyle>
    <p:bodyStyle>
      <a:lvl1pPr marL="495300" indent="-495300" algn="l" rtl="0" eaLnBrk="0" fontAlgn="base" hangingPunct="0">
        <a:spcBef>
          <a:spcPct val="75000"/>
        </a:spcBef>
        <a:spcAft>
          <a:spcPct val="10000"/>
        </a:spcAft>
        <a:buSzPct val="65000"/>
        <a:buFont typeface="Wingdings" pitchFamily="2" charset="2"/>
        <a:defRPr kumimoji="1" sz="2800">
          <a:solidFill>
            <a:srgbClr val="006600"/>
          </a:solidFill>
          <a:latin typeface="+mn-lt"/>
          <a:ea typeface="+mn-ea"/>
          <a:cs typeface="+mn-cs"/>
        </a:defRPr>
      </a:lvl1pPr>
      <a:lvl2pPr marL="914400" indent="-457200" algn="l" rtl="0" eaLnBrk="0" fontAlgn="base" hangingPunct="0">
        <a:spcBef>
          <a:spcPct val="10000"/>
        </a:spcBef>
        <a:spcAft>
          <a:spcPct val="0"/>
        </a:spcAft>
        <a:buFont typeface="Wingdings" pitchFamily="2" charset="2"/>
        <a:defRPr kumimoji="1" sz="2600">
          <a:solidFill>
            <a:srgbClr val="000066"/>
          </a:solidFill>
          <a:latin typeface="+mn-lt"/>
          <a:ea typeface="+mn-ea"/>
        </a:defRPr>
      </a:lvl2pPr>
      <a:lvl3pPr marL="1295400" indent="-381000" algn="l" rtl="0" eaLnBrk="0" fontAlgn="base" hangingPunct="0">
        <a:spcBef>
          <a:spcPct val="10000"/>
        </a:spcBef>
        <a:spcAft>
          <a:spcPct val="0"/>
        </a:spcAft>
        <a:buFont typeface="Wingdings" pitchFamily="2" charset="2"/>
        <a:buChar char="n"/>
        <a:defRPr kumimoji="1" sz="2000">
          <a:solidFill>
            <a:schemeClr val="tx1"/>
          </a:solidFill>
          <a:latin typeface="+mn-ea"/>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mn-ea"/>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57200" y="917575"/>
            <a:ext cx="82296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p:txBody>
      </p:sp>
      <p:sp>
        <p:nvSpPr>
          <p:cNvPr id="28679" name="Line 7"/>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0" name="Line 8"/>
          <p:cNvSpPr>
            <a:spLocks noChangeShapeType="1"/>
          </p:cNvSpPr>
          <p:nvPr/>
        </p:nvSpPr>
        <p:spPr bwMode="auto">
          <a:xfrm>
            <a:off x="755650" y="6394450"/>
            <a:ext cx="7666038" cy="0"/>
          </a:xfrm>
          <a:prstGeom prst="line">
            <a:avLst/>
          </a:prstGeom>
          <a:noFill/>
          <a:ln w="38100">
            <a:solidFill>
              <a:srgbClr val="FF9933"/>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7" name="Rectangle 15"/>
          <p:cNvSpPr>
            <a:spLocks noGrp="1" noChangeArrowheads="1"/>
          </p:cNvSpPr>
          <p:nvPr>
            <p:ph type="title"/>
          </p:nvPr>
        </p:nvSpPr>
        <p:spPr bwMode="auto">
          <a:xfrm>
            <a:off x="0" y="0"/>
            <a:ext cx="9144000" cy="771525"/>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dirty="0"/>
              <a:t>Click to edit Master title style</a:t>
            </a:r>
          </a:p>
        </p:txBody>
      </p:sp>
      <p:pic>
        <p:nvPicPr>
          <p:cNvPr id="13" name="Picture 11" descr="ncku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479064" y="6325639"/>
            <a:ext cx="611048" cy="5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txBox="1">
            <a:spLocks noChangeArrowheads="1"/>
          </p:cNvSpPr>
          <p:nvPr userDrawn="1"/>
        </p:nvSpPr>
        <p:spPr>
          <a:xfrm>
            <a:off x="8748713" y="644930"/>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3" name="圖片 2"/>
          <p:cNvPicPr>
            <a:picLocks noChangeAspect="1"/>
          </p:cNvPicPr>
          <p:nvPr userDrawn="1"/>
        </p:nvPicPr>
        <p:blipFill rotWithShape="1">
          <a:blip r:embed="rId17" cstate="print">
            <a:extLst>
              <a:ext uri="{28A0092B-C50C-407E-A947-70E740481C1C}">
                <a14:useLocalDpi xmlns:a14="http://schemas.microsoft.com/office/drawing/2010/main" val="0"/>
              </a:ext>
            </a:extLst>
          </a:blip>
          <a:srcRect l="4028" t="5684" r="9136" b="3077"/>
          <a:stretch/>
        </p:blipFill>
        <p:spPr>
          <a:xfrm>
            <a:off x="4247815" y="6437850"/>
            <a:ext cx="612217" cy="420149"/>
          </a:xfrm>
          <a:prstGeom prst="rect">
            <a:avLst/>
          </a:prstGeom>
        </p:spPr>
      </p:pic>
      <p:pic>
        <p:nvPicPr>
          <p:cNvPr id="9" name="圖片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504" y="6325638"/>
            <a:ext cx="440046" cy="532362"/>
          </a:xfrm>
          <a:prstGeom prst="rect">
            <a:avLst/>
          </a:prstGeom>
        </p:spPr>
      </p:pic>
    </p:spTree>
    <p:extLst>
      <p:ext uri="{BB962C8B-B14F-4D97-AF65-F5344CB8AC3E}">
        <p14:creationId xmlns:p14="http://schemas.microsoft.com/office/powerpoint/2010/main" val="185058948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Lst>
  <p:timing>
    <p:tnLst>
      <p:par>
        <p:cTn id="1" dur="indefinite" restart="never" nodeType="tmRoot"/>
      </p:par>
    </p:tnLst>
  </p:timing>
  <p:hf hdr="0" dt="0"/>
  <p:txStyles>
    <p:titleStyle>
      <a:lvl1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2pPr>
      <a:lvl3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3pPr>
      <a:lvl4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4pPr>
      <a:lvl5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5pPr>
      <a:lvl6pPr marL="4572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6pPr>
      <a:lvl7pPr marL="9144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7pPr>
      <a:lvl8pPr marL="13716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8pPr>
      <a:lvl9pPr marL="18288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9pPr>
    </p:titleStyle>
    <p:bodyStyle>
      <a:lvl1pPr marL="495300" indent="-495300" algn="l" rtl="0" eaLnBrk="0" fontAlgn="base" hangingPunct="0">
        <a:spcBef>
          <a:spcPct val="75000"/>
        </a:spcBef>
        <a:spcAft>
          <a:spcPct val="10000"/>
        </a:spcAft>
        <a:buSzPct val="65000"/>
        <a:buFont typeface="Wingdings" pitchFamily="2" charset="2"/>
        <a:defRPr kumimoji="1" sz="2800">
          <a:solidFill>
            <a:srgbClr val="006600"/>
          </a:solidFill>
          <a:latin typeface="+mn-lt"/>
          <a:ea typeface="+mn-ea"/>
          <a:cs typeface="+mn-cs"/>
        </a:defRPr>
      </a:lvl1pPr>
      <a:lvl2pPr marL="914400" indent="-457200" algn="l" rtl="0" eaLnBrk="0" fontAlgn="base" hangingPunct="0">
        <a:spcBef>
          <a:spcPct val="10000"/>
        </a:spcBef>
        <a:spcAft>
          <a:spcPct val="0"/>
        </a:spcAft>
        <a:buFont typeface="Wingdings" pitchFamily="2" charset="2"/>
        <a:defRPr kumimoji="1" sz="2600">
          <a:solidFill>
            <a:srgbClr val="000066"/>
          </a:solidFill>
          <a:latin typeface="+mn-lt"/>
          <a:ea typeface="+mn-ea"/>
        </a:defRPr>
      </a:lvl2pPr>
      <a:lvl3pPr marL="1295400" indent="-381000" algn="l" rtl="0" eaLnBrk="0" fontAlgn="base" hangingPunct="0">
        <a:spcBef>
          <a:spcPct val="10000"/>
        </a:spcBef>
        <a:spcAft>
          <a:spcPct val="0"/>
        </a:spcAft>
        <a:buFont typeface="Wingdings" pitchFamily="2" charset="2"/>
        <a:buChar char="n"/>
        <a:defRPr kumimoji="1" sz="2000">
          <a:solidFill>
            <a:schemeClr val="tx1"/>
          </a:solidFill>
          <a:latin typeface="+mn-ea"/>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mn-ea"/>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57200" y="917575"/>
            <a:ext cx="82296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p:txBody>
      </p:sp>
      <p:sp>
        <p:nvSpPr>
          <p:cNvPr id="28679" name="Line 7"/>
          <p:cNvSpPr>
            <a:spLocks noChangeShapeType="1"/>
          </p:cNvSpPr>
          <p:nvPr/>
        </p:nvSpPr>
        <p:spPr bwMode="auto">
          <a:xfrm>
            <a:off x="395288" y="836613"/>
            <a:ext cx="8353425" cy="0"/>
          </a:xfrm>
          <a:prstGeom prst="line">
            <a:avLst/>
          </a:prstGeom>
          <a:noFill/>
          <a:ln w="57150">
            <a:solidFill>
              <a:srgbClr val="FF330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0" name="Line 8"/>
          <p:cNvSpPr>
            <a:spLocks noChangeShapeType="1"/>
          </p:cNvSpPr>
          <p:nvPr/>
        </p:nvSpPr>
        <p:spPr bwMode="auto">
          <a:xfrm>
            <a:off x="755650" y="6394450"/>
            <a:ext cx="7666038" cy="0"/>
          </a:xfrm>
          <a:prstGeom prst="line">
            <a:avLst/>
          </a:prstGeom>
          <a:noFill/>
          <a:ln w="38100">
            <a:solidFill>
              <a:srgbClr val="FF9933"/>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800" b="1" i="0" u="none" strike="noStrike" kern="1200" cap="none" spc="0" normalizeH="0" baseline="0" noProof="0">
              <a:ln>
                <a:noFill/>
              </a:ln>
              <a:solidFill>
                <a:srgbClr val="800000"/>
              </a:solidFill>
              <a:effectLst>
                <a:outerShdw blurRad="38100" dist="38100" dir="2700000" algn="tl">
                  <a:srgbClr val="000000">
                    <a:alpha val="43137"/>
                  </a:srgbClr>
                </a:outerShdw>
              </a:effectLst>
              <a:uLnTx/>
              <a:uFillTx/>
              <a:latin typeface="Times New Roman" pitchFamily="18" charset="0"/>
              <a:ea typeface="標楷體" pitchFamily="65" charset="-120"/>
              <a:cs typeface="+mn-cs"/>
            </a:endParaRPr>
          </a:p>
        </p:txBody>
      </p:sp>
      <p:sp>
        <p:nvSpPr>
          <p:cNvPr id="28687" name="Rectangle 15"/>
          <p:cNvSpPr>
            <a:spLocks noGrp="1" noChangeArrowheads="1"/>
          </p:cNvSpPr>
          <p:nvPr>
            <p:ph type="title"/>
          </p:nvPr>
        </p:nvSpPr>
        <p:spPr bwMode="auto">
          <a:xfrm>
            <a:off x="0" y="0"/>
            <a:ext cx="9144000" cy="771525"/>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p>
            <a:pPr lvl="0"/>
            <a:r>
              <a:rPr lang="en-US" altLang="zh-TW" dirty="0"/>
              <a:t>Click to edit Master title style</a:t>
            </a:r>
          </a:p>
        </p:txBody>
      </p:sp>
      <p:pic>
        <p:nvPicPr>
          <p:cNvPr id="13" name="Picture 11" descr="ncku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479064" y="6325639"/>
            <a:ext cx="611048" cy="5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txBox="1">
            <a:spLocks noChangeArrowheads="1"/>
          </p:cNvSpPr>
          <p:nvPr userDrawn="1"/>
        </p:nvSpPr>
        <p:spPr>
          <a:xfrm>
            <a:off x="8748713" y="644930"/>
            <a:ext cx="576064" cy="288032"/>
          </a:xfrm>
          <a:prstGeom prst="rect">
            <a:avLst/>
          </a:prstGeom>
          <a:ln/>
        </p:spPr>
        <p:txBody>
          <a:bodyPr/>
          <a:lstStyle>
            <a:defPPr>
              <a:defRPr lang="zh-TW"/>
            </a:defPPr>
            <a:lvl1pPr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1pPr>
            <a:lvl2pPr marL="4572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2pPr>
            <a:lvl3pPr marL="9144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3pPr>
            <a:lvl4pPr marL="13716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4pPr>
            <a:lvl5pPr marL="1828800" algn="l" rtl="0" fontAlgn="base">
              <a:spcBef>
                <a:spcPct val="0"/>
              </a:spcBef>
              <a:spcAft>
                <a:spcPct val="0"/>
              </a:spcAft>
              <a:defRPr kumimoji="1" sz="1600" b="1" kern="1200">
                <a:solidFill>
                  <a:srgbClr val="800000"/>
                </a:solidFill>
                <a:latin typeface="Times New Roman" pitchFamily="18" charset="0"/>
                <a:ea typeface="標楷體" pitchFamily="65" charset="-120"/>
                <a:cs typeface="+mn-cs"/>
              </a:defRPr>
            </a:lvl5pPr>
            <a:lvl6pPr marL="2286000" algn="l" defTabSz="914400" rtl="0" eaLnBrk="1" latinLnBrk="0" hangingPunct="1">
              <a:defRPr kumimoji="1" sz="1600" b="1" kern="1200">
                <a:solidFill>
                  <a:srgbClr val="800000"/>
                </a:solidFill>
                <a:latin typeface="Times New Roman" pitchFamily="18" charset="0"/>
                <a:ea typeface="標楷體" pitchFamily="65" charset="-120"/>
                <a:cs typeface="+mn-cs"/>
              </a:defRPr>
            </a:lvl6pPr>
            <a:lvl7pPr marL="2743200" algn="l" defTabSz="914400" rtl="0" eaLnBrk="1" latinLnBrk="0" hangingPunct="1">
              <a:defRPr kumimoji="1" sz="1600" b="1" kern="1200">
                <a:solidFill>
                  <a:srgbClr val="800000"/>
                </a:solidFill>
                <a:latin typeface="Times New Roman" pitchFamily="18" charset="0"/>
                <a:ea typeface="標楷體" pitchFamily="65" charset="-120"/>
                <a:cs typeface="+mn-cs"/>
              </a:defRPr>
            </a:lvl7pPr>
            <a:lvl8pPr marL="3200400" algn="l" defTabSz="914400" rtl="0" eaLnBrk="1" latinLnBrk="0" hangingPunct="1">
              <a:defRPr kumimoji="1" sz="1600" b="1" kern="1200">
                <a:solidFill>
                  <a:srgbClr val="800000"/>
                </a:solidFill>
                <a:latin typeface="Times New Roman" pitchFamily="18" charset="0"/>
                <a:ea typeface="標楷體" pitchFamily="65" charset="-120"/>
                <a:cs typeface="+mn-cs"/>
              </a:defRPr>
            </a:lvl8pPr>
            <a:lvl9pPr marL="3657600" algn="l" defTabSz="914400" rtl="0" eaLnBrk="1" latinLnBrk="0" hangingPunct="1">
              <a:defRPr kumimoji="1" sz="1600" b="1" kern="1200">
                <a:solidFill>
                  <a:srgbClr val="800000"/>
                </a:solidFill>
                <a:latin typeface="Times New Roman" pitchFamily="18" charset="0"/>
                <a:ea typeface="標楷體" pitchFamily="65" charset="-120"/>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A0F7DB2-5C43-4C07-B5CC-A93E153E8B2C}" type="slidenum">
              <a:rPr kumimoji="1" lang="zh-TW" altLang="en-US" sz="1600" b="1" i="0" u="none" strike="noStrike" kern="1200" cap="none" spc="0" normalizeH="0" baseline="0" noProof="0" smtClean="0">
                <a:ln>
                  <a:noFill/>
                </a:ln>
                <a:solidFill>
                  <a:srgbClr val="000000"/>
                </a:solidFill>
                <a:effectLst/>
                <a:uLnTx/>
                <a:uFillTx/>
                <a:latin typeface="Times New Roman"/>
                <a:ea typeface="標楷體" pitchFamily="65" charset="-120"/>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zh-TW" sz="1600" b="1" i="0" u="none" strike="noStrike" kern="1200" cap="none" spc="0" normalizeH="0" baseline="0" noProof="0" dirty="0">
              <a:ln>
                <a:noFill/>
              </a:ln>
              <a:solidFill>
                <a:srgbClr val="000000"/>
              </a:solidFill>
              <a:effectLst/>
              <a:uLnTx/>
              <a:uFillTx/>
              <a:latin typeface="Times New Roman"/>
              <a:ea typeface="標楷體" pitchFamily="65" charset="-120"/>
              <a:cs typeface="+mn-cs"/>
            </a:endParaRPr>
          </a:p>
        </p:txBody>
      </p:sp>
      <p:pic>
        <p:nvPicPr>
          <p:cNvPr id="3" name="圖片 2"/>
          <p:cNvPicPr>
            <a:picLocks noChangeAspect="1"/>
          </p:cNvPicPr>
          <p:nvPr userDrawn="1"/>
        </p:nvPicPr>
        <p:blipFill rotWithShape="1">
          <a:blip r:embed="rId17" cstate="print">
            <a:extLst>
              <a:ext uri="{28A0092B-C50C-407E-A947-70E740481C1C}">
                <a14:useLocalDpi xmlns:a14="http://schemas.microsoft.com/office/drawing/2010/main" val="0"/>
              </a:ext>
            </a:extLst>
          </a:blip>
          <a:srcRect l="4028" t="5684" r="9136" b="3077"/>
          <a:stretch/>
        </p:blipFill>
        <p:spPr>
          <a:xfrm>
            <a:off x="4247815" y="6437850"/>
            <a:ext cx="612217" cy="420149"/>
          </a:xfrm>
          <a:prstGeom prst="rect">
            <a:avLst/>
          </a:prstGeom>
        </p:spPr>
      </p:pic>
      <p:pic>
        <p:nvPicPr>
          <p:cNvPr id="9" name="圖片 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504" y="6325638"/>
            <a:ext cx="440046" cy="532362"/>
          </a:xfrm>
          <a:prstGeom prst="rect">
            <a:avLst/>
          </a:prstGeom>
        </p:spPr>
      </p:pic>
    </p:spTree>
    <p:extLst>
      <p:ext uri="{BB962C8B-B14F-4D97-AF65-F5344CB8AC3E}">
        <p14:creationId xmlns:p14="http://schemas.microsoft.com/office/powerpoint/2010/main" val="129543958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Lst>
  <p:timing>
    <p:tnLst>
      <p:par>
        <p:cTn id="1" dur="indefinite" restart="never" nodeType="tmRoot"/>
      </p:par>
    </p:tnLst>
  </p:timing>
  <p:hf hdr="0" dt="0"/>
  <p:txStyles>
    <p:titleStyle>
      <a:lvl1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2pPr>
      <a:lvl3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3pPr>
      <a:lvl4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4pPr>
      <a:lvl5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5pPr>
      <a:lvl6pPr marL="4572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6pPr>
      <a:lvl7pPr marL="9144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7pPr>
      <a:lvl8pPr marL="13716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8pPr>
      <a:lvl9pPr marL="18288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9pPr>
    </p:titleStyle>
    <p:bodyStyle>
      <a:lvl1pPr marL="495300" indent="-495300" algn="l" rtl="0" eaLnBrk="0" fontAlgn="base" hangingPunct="0">
        <a:spcBef>
          <a:spcPct val="75000"/>
        </a:spcBef>
        <a:spcAft>
          <a:spcPct val="10000"/>
        </a:spcAft>
        <a:buSzPct val="65000"/>
        <a:buFont typeface="Wingdings" pitchFamily="2" charset="2"/>
        <a:defRPr kumimoji="1" sz="2800">
          <a:solidFill>
            <a:srgbClr val="006600"/>
          </a:solidFill>
          <a:latin typeface="+mn-lt"/>
          <a:ea typeface="+mn-ea"/>
          <a:cs typeface="+mn-cs"/>
        </a:defRPr>
      </a:lvl1pPr>
      <a:lvl2pPr marL="914400" indent="-457200" algn="l" rtl="0" eaLnBrk="0" fontAlgn="base" hangingPunct="0">
        <a:spcBef>
          <a:spcPct val="10000"/>
        </a:spcBef>
        <a:spcAft>
          <a:spcPct val="0"/>
        </a:spcAft>
        <a:buFont typeface="Wingdings" pitchFamily="2" charset="2"/>
        <a:defRPr kumimoji="1" sz="2600">
          <a:solidFill>
            <a:srgbClr val="000066"/>
          </a:solidFill>
          <a:latin typeface="+mn-lt"/>
          <a:ea typeface="+mn-ea"/>
        </a:defRPr>
      </a:lvl2pPr>
      <a:lvl3pPr marL="1295400" indent="-381000" algn="l" rtl="0" eaLnBrk="0" fontAlgn="base" hangingPunct="0">
        <a:spcBef>
          <a:spcPct val="10000"/>
        </a:spcBef>
        <a:spcAft>
          <a:spcPct val="0"/>
        </a:spcAft>
        <a:buFont typeface="Wingdings" pitchFamily="2" charset="2"/>
        <a:buChar char="n"/>
        <a:defRPr kumimoji="1" sz="2000">
          <a:solidFill>
            <a:schemeClr val="tx1"/>
          </a:solidFill>
          <a:latin typeface="+mn-ea"/>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mn-ea"/>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7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86.xml"/><Relationship Id="rId1" Type="http://schemas.openxmlformats.org/officeDocument/2006/relationships/slideLayout" Target="../slideLayouts/slideLayout75.xml"/><Relationship Id="rId6" Type="http://schemas.openxmlformats.org/officeDocument/2006/relationships/hyperlink" Target="https://www.opencontainers.org/" TargetMode="External"/><Relationship Id="rId5" Type="http://schemas.openxmlformats.org/officeDocument/2006/relationships/hyperlink" Target="https://www.mirantis.com/blog/multi-container-pods-and-container-communication-in-kubernetes/" TargetMode="External"/><Relationship Id="rId4" Type="http://schemas.openxmlformats.org/officeDocument/2006/relationships/hyperlink" Target="https://github.com/philipz/docker_pract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7.png"/><Relationship Id="rId5" Type="http://schemas.microsoft.com/office/2007/relationships/hdphoto" Target="../media/hdphoto7.wdp"/><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vmlDrawing" Target="../drawings/vmlDrawing1.vml"/><Relationship Id="rId5" Type="http://schemas.openxmlformats.org/officeDocument/2006/relationships/image" Target="../media/image59.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3.xml"/><Relationship Id="rId1" Type="http://schemas.openxmlformats.org/officeDocument/2006/relationships/vmlDrawing" Target="../drawings/vmlDrawing2.vml"/><Relationship Id="rId5" Type="http://schemas.openxmlformats.org/officeDocument/2006/relationships/image" Target="../media/image61.emf"/><Relationship Id="rId4" Type="http://schemas.openxmlformats.org/officeDocument/2006/relationships/package" Target="../embeddings/Microsoft_Visio___.vsdx"/></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3.xml"/><Relationship Id="rId1" Type="http://schemas.openxmlformats.org/officeDocument/2006/relationships/vmlDrawing" Target="../drawings/vmlDrawing3.vml"/><Relationship Id="rId5" Type="http://schemas.openxmlformats.org/officeDocument/2006/relationships/image" Target="../media/image62.emf"/><Relationship Id="rId4" Type="http://schemas.openxmlformats.org/officeDocument/2006/relationships/package" Target="../embeddings/Microsoft_Visio___1.vsd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3.xml"/><Relationship Id="rId1" Type="http://schemas.openxmlformats.org/officeDocument/2006/relationships/vmlDrawing" Target="../drawings/vmlDrawing4.vml"/><Relationship Id="rId5" Type="http://schemas.openxmlformats.org/officeDocument/2006/relationships/image" Target="../media/image63.emf"/><Relationship Id="rId4" Type="http://schemas.openxmlformats.org/officeDocument/2006/relationships/package" Target="../embeddings/Microsoft_Visio___2.vsdx"/></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3.xml"/><Relationship Id="rId1" Type="http://schemas.openxmlformats.org/officeDocument/2006/relationships/vmlDrawing" Target="../drawings/vmlDrawing5.vml"/><Relationship Id="rId5" Type="http://schemas.openxmlformats.org/officeDocument/2006/relationships/image" Target="../media/image64.emf"/><Relationship Id="rId4" Type="http://schemas.openxmlformats.org/officeDocument/2006/relationships/package" Target="../embeddings/Microsoft_Visio___3.vsdx"/></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3.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3.xml"/><Relationship Id="rId1" Type="http://schemas.openxmlformats.org/officeDocument/2006/relationships/vmlDrawing" Target="../drawings/vmlDrawing6.vml"/><Relationship Id="rId5" Type="http://schemas.openxmlformats.org/officeDocument/2006/relationships/image" Target="../media/image70.emf"/><Relationship Id="rId4" Type="http://schemas.openxmlformats.org/officeDocument/2006/relationships/package" Target="../embeddings/Microsoft_Visio___4.vsdx"/></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3.xml"/><Relationship Id="rId1" Type="http://schemas.openxmlformats.org/officeDocument/2006/relationships/vmlDrawing" Target="../drawings/vmlDrawing7.vml"/><Relationship Id="rId5" Type="http://schemas.openxmlformats.org/officeDocument/2006/relationships/image" Target="../media/image71.emf"/><Relationship Id="rId4" Type="http://schemas.openxmlformats.org/officeDocument/2006/relationships/package" Target="../embeddings/Microsoft_Visio___5.vsdx"/></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3.xml"/><Relationship Id="rId1" Type="http://schemas.openxmlformats.org/officeDocument/2006/relationships/vmlDrawing" Target="../drawings/vmlDrawing8.vml"/><Relationship Id="rId5" Type="http://schemas.openxmlformats.org/officeDocument/2006/relationships/image" Target="../media/image72.emf"/><Relationship Id="rId4" Type="http://schemas.openxmlformats.org/officeDocument/2006/relationships/package" Target="../embeddings/Microsoft_Visio___6.vsdx"/></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3.xml"/><Relationship Id="rId1" Type="http://schemas.openxmlformats.org/officeDocument/2006/relationships/vmlDrawing" Target="../drawings/vmlDrawing9.vml"/><Relationship Id="rId5" Type="http://schemas.openxmlformats.org/officeDocument/2006/relationships/image" Target="../media/image73.emf"/><Relationship Id="rId4" Type="http://schemas.openxmlformats.org/officeDocument/2006/relationships/package" Target="../embeddings/Microsoft_Visio___7.vsdx"/></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3.xml"/><Relationship Id="rId1" Type="http://schemas.openxmlformats.org/officeDocument/2006/relationships/vmlDrawing" Target="../drawings/vmlDrawing10.vml"/><Relationship Id="rId5" Type="http://schemas.openxmlformats.org/officeDocument/2006/relationships/image" Target="../media/image74.emf"/><Relationship Id="rId4" Type="http://schemas.openxmlformats.org/officeDocument/2006/relationships/package" Target="../embeddings/Microsoft_Visio___8.vsd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3.xml"/><Relationship Id="rId1" Type="http://schemas.openxmlformats.org/officeDocument/2006/relationships/vmlDrawing" Target="../drawings/vmlDrawing11.vml"/><Relationship Id="rId5" Type="http://schemas.openxmlformats.org/officeDocument/2006/relationships/image" Target="../media/image75.emf"/><Relationship Id="rId4" Type="http://schemas.openxmlformats.org/officeDocument/2006/relationships/package" Target="../embeddings/Microsoft_Visio___9.vsd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3.xml"/><Relationship Id="rId1" Type="http://schemas.openxmlformats.org/officeDocument/2006/relationships/vmlDrawing" Target="../drawings/vmlDrawing12.vml"/><Relationship Id="rId5" Type="http://schemas.openxmlformats.org/officeDocument/2006/relationships/image" Target="../media/image76.emf"/><Relationship Id="rId4" Type="http://schemas.openxmlformats.org/officeDocument/2006/relationships/package" Target="../embeddings/Microsoft_Visio___10.vsd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3.xml"/><Relationship Id="rId1" Type="http://schemas.openxmlformats.org/officeDocument/2006/relationships/vmlDrawing" Target="../drawings/vmlDrawing13.vml"/><Relationship Id="rId5" Type="http://schemas.openxmlformats.org/officeDocument/2006/relationships/image" Target="../media/image77.emf"/><Relationship Id="rId4" Type="http://schemas.openxmlformats.org/officeDocument/2006/relationships/package" Target="../embeddings/Microsoft_Visio___11.vsd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3.xml"/><Relationship Id="rId1" Type="http://schemas.openxmlformats.org/officeDocument/2006/relationships/vmlDrawing" Target="../drawings/vmlDrawing14.vml"/><Relationship Id="rId5" Type="http://schemas.openxmlformats.org/officeDocument/2006/relationships/image" Target="../media/image78.emf"/><Relationship Id="rId4" Type="http://schemas.openxmlformats.org/officeDocument/2006/relationships/package" Target="../embeddings/Microsoft_Visio___12.vsdx"/></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1.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slideLayout" Target="../slideLayouts/slideLayout101.xml"/><Relationship Id="rId7" Type="http://schemas.openxmlformats.org/officeDocument/2006/relationships/package" Target="../embeddings/Microsoft_Visio___14.vsdx"/><Relationship Id="rId2" Type="http://schemas.openxmlformats.org/officeDocument/2006/relationships/tags" Target="../tags/tag2.xml"/><Relationship Id="rId1" Type="http://schemas.openxmlformats.org/officeDocument/2006/relationships/vmlDrawing" Target="../drawings/vmlDrawing15.vml"/><Relationship Id="rId6" Type="http://schemas.openxmlformats.org/officeDocument/2006/relationships/image" Target="../media/image79.emf"/><Relationship Id="rId5" Type="http://schemas.openxmlformats.org/officeDocument/2006/relationships/package" Target="../embeddings/Microsoft_Visio___13.vsdx"/><Relationship Id="rId10" Type="http://schemas.openxmlformats.org/officeDocument/2006/relationships/image" Target="../media/image81.emf"/><Relationship Id="rId4" Type="http://schemas.openxmlformats.org/officeDocument/2006/relationships/notesSlide" Target="../notesSlides/notesSlide47.xml"/><Relationship Id="rId9" Type="http://schemas.openxmlformats.org/officeDocument/2006/relationships/package" Target="../embeddings/Microsoft_Visio___15.vsdx"/></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85.jpeg"/><Relationship Id="rId2" Type="http://schemas.openxmlformats.org/officeDocument/2006/relationships/slideLayout" Target="../slideLayouts/slideLayout101.xml"/><Relationship Id="rId1" Type="http://schemas.openxmlformats.org/officeDocument/2006/relationships/tags" Target="../tags/tag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1.xml"/></Relationships>
</file>

<file path=ppt/slides/_rels/slide6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notesSlide" Target="../notesSlides/notesSlide50.xml"/><Relationship Id="rId1" Type="http://schemas.openxmlformats.org/officeDocument/2006/relationships/slideLayout" Target="../slideLayouts/slideLayout115.xml"/><Relationship Id="rId6" Type="http://schemas.openxmlformats.org/officeDocument/2006/relationships/image" Target="../media/image89.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68.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0.emf"/><Relationship Id="rId12"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15.xml"/><Relationship Id="rId6" Type="http://schemas.openxmlformats.org/officeDocument/2006/relationships/image" Target="../media/image89.emf"/><Relationship Id="rId11" Type="http://schemas.openxmlformats.org/officeDocument/2006/relationships/image" Target="../media/image95.png"/><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5.xml"/><Relationship Id="rId1" Type="http://schemas.openxmlformats.org/officeDocument/2006/relationships/vmlDrawing" Target="../drawings/vmlDrawing16.vml"/><Relationship Id="rId5" Type="http://schemas.openxmlformats.org/officeDocument/2006/relationships/image" Target="../media/image101.emf"/><Relationship Id="rId4" Type="http://schemas.openxmlformats.org/officeDocument/2006/relationships/package" Target="../embeddings/Microsoft_Visio___16.vsdx"/></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5.xml"/><Relationship Id="rId1" Type="http://schemas.openxmlformats.org/officeDocument/2006/relationships/vmlDrawing" Target="../drawings/vmlDrawing17.vml"/><Relationship Id="rId5" Type="http://schemas.openxmlformats.org/officeDocument/2006/relationships/image" Target="../media/image102.emf"/><Relationship Id="rId4" Type="http://schemas.openxmlformats.org/officeDocument/2006/relationships/package" Target="../embeddings/Microsoft_Visio___17.vsdx"/></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5.xml"/><Relationship Id="rId1" Type="http://schemas.openxmlformats.org/officeDocument/2006/relationships/vmlDrawing" Target="../drawings/vmlDrawing18.vml"/><Relationship Id="rId5" Type="http://schemas.openxmlformats.org/officeDocument/2006/relationships/image" Target="../media/image103.emf"/><Relationship Id="rId4" Type="http://schemas.openxmlformats.org/officeDocument/2006/relationships/package" Target="../embeddings/Microsoft_Visio___18.vsdx"/></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5.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5.xml"/><Relationship Id="rId1" Type="http://schemas.openxmlformats.org/officeDocument/2006/relationships/vmlDrawing" Target="../drawings/vmlDrawing19.vml"/><Relationship Id="rId5" Type="http://schemas.openxmlformats.org/officeDocument/2006/relationships/image" Target="../media/image107.emf"/><Relationship Id="rId4" Type="http://schemas.openxmlformats.org/officeDocument/2006/relationships/package" Target="../embeddings/Microsoft_Visio___19.vsdx"/></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5.xml"/><Relationship Id="rId1" Type="http://schemas.openxmlformats.org/officeDocument/2006/relationships/vmlDrawing" Target="../drawings/vmlDrawing20.vml"/><Relationship Id="rId5" Type="http://schemas.openxmlformats.org/officeDocument/2006/relationships/image" Target="../media/image108.emf"/><Relationship Id="rId4" Type="http://schemas.openxmlformats.org/officeDocument/2006/relationships/package" Target="../embeddings/Microsoft_Visio___20.vsdx"/></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12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5.xml"/><Relationship Id="rId1" Type="http://schemas.openxmlformats.org/officeDocument/2006/relationships/slideLayout" Target="../slideLayouts/slideLayout129.xml"/></Relationships>
</file>

<file path=ppt/slides/_rels/slide8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jpeg"/><Relationship Id="rId1" Type="http://schemas.openxmlformats.org/officeDocument/2006/relationships/slideLayout" Target="../slideLayouts/slideLayout133.xml"/><Relationship Id="rId5" Type="http://schemas.openxmlformats.org/officeDocument/2006/relationships/image" Target="../media/image119.emf"/><Relationship Id="rId4" Type="http://schemas.openxmlformats.org/officeDocument/2006/relationships/image" Target="../media/image118.emf"/></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5.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5.xml"/><Relationship Id="rId1" Type="http://schemas.openxmlformats.org/officeDocument/2006/relationships/vmlDrawing" Target="../drawings/vmlDrawing21.vml"/><Relationship Id="rId5" Type="http://schemas.openxmlformats.org/officeDocument/2006/relationships/image" Target="../media/image121.emf"/><Relationship Id="rId4" Type="http://schemas.openxmlformats.org/officeDocument/2006/relationships/package" Target="../embeddings/Microsoft_Visio___21.vsdx"/></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75.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75.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5.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normAutofit/>
          </a:bodyPr>
          <a:lstStyle/>
          <a:p>
            <a:pPr>
              <a:defRPr/>
            </a:pPr>
            <a:fld id="{415BC821-5908-4ADB-94E3-9FEB36199659}" type="slidenum">
              <a:rPr lang="en-US" altLang="zh-TW"/>
              <a:pPr>
                <a:defRPr/>
              </a:pPr>
              <a:t>1</a:t>
            </a:fld>
            <a:endParaRPr lang="en-US" altLang="zh-TW"/>
          </a:p>
        </p:txBody>
      </p:sp>
      <p:sp>
        <p:nvSpPr>
          <p:cNvPr id="39940" name="Rectangle 3"/>
          <p:cNvSpPr>
            <a:spLocks noGrp="1" noChangeArrowheads="1"/>
          </p:cNvSpPr>
          <p:nvPr>
            <p:ph sz="quarter" idx="1"/>
          </p:nvPr>
        </p:nvSpPr>
        <p:spPr>
          <a:xfrm>
            <a:off x="603504" y="1219200"/>
            <a:ext cx="7992888" cy="4874096"/>
          </a:xfrm>
        </p:spPr>
        <p:txBody>
          <a:bodyPr>
            <a:normAutofit/>
          </a:bodyPr>
          <a:lstStyle/>
          <a:p>
            <a:pPr marL="263525" indent="-263525">
              <a:spcBef>
                <a:spcPts val="0"/>
              </a:spcBef>
              <a:spcAft>
                <a:spcPts val="1800"/>
              </a:spcAft>
              <a:buAutoNum type="romanUcPeriod"/>
            </a:pPr>
            <a:endParaRPr lang="en-US" altLang="zh-TW" sz="5100" b="1" dirty="0" smtClean="0">
              <a:latin typeface="Times New Roman" panose="02020603050405020304" pitchFamily="18" charset="0"/>
              <a:cs typeface="Times New Roman" panose="02020603050405020304" pitchFamily="18" charset="0"/>
            </a:endParaRPr>
          </a:p>
          <a:p>
            <a:pPr marL="857250" indent="-857250">
              <a:spcBef>
                <a:spcPts val="0"/>
              </a:spcBef>
              <a:spcAft>
                <a:spcPts val="1800"/>
              </a:spcAft>
              <a:buAutoNum type="romanUcPeriod"/>
            </a:pPr>
            <a:endParaRPr lang="en-US" altLang="zh-TW" sz="3600" b="1" dirty="0" smtClean="0"/>
          </a:p>
          <a:p>
            <a:pPr marL="0" indent="0">
              <a:spcBef>
                <a:spcPts val="0"/>
              </a:spcBef>
              <a:spcAft>
                <a:spcPts val="1800"/>
              </a:spcAft>
              <a:buNone/>
            </a:pPr>
            <a:endParaRPr lang="en-US" altLang="zh-TW" sz="3200" b="1" dirty="0" smtClean="0"/>
          </a:p>
        </p:txBody>
      </p:sp>
      <p:sp>
        <p:nvSpPr>
          <p:cNvPr id="2" name="文字方塊 1"/>
          <p:cNvSpPr txBox="1"/>
          <p:nvPr/>
        </p:nvSpPr>
        <p:spPr>
          <a:xfrm>
            <a:off x="395536" y="836712"/>
            <a:ext cx="8568952" cy="5447645"/>
          </a:xfrm>
          <a:prstGeom prst="rect">
            <a:avLst/>
          </a:prstGeom>
          <a:noFill/>
        </p:spPr>
        <p:txBody>
          <a:bodyPr wrap="square" rtlCol="0">
            <a:spAutoFit/>
          </a:bodyPr>
          <a:lstStyle/>
          <a:p>
            <a:pPr algn="ctr">
              <a:lnSpc>
                <a:spcPct val="150000"/>
              </a:lnSpc>
            </a:pPr>
            <a:r>
              <a:rPr lang="en-US" altLang="zh-TW" sz="3600" b="1" dirty="0" smtClean="0">
                <a:solidFill>
                  <a:srgbClr val="FF0000"/>
                </a:solidFill>
                <a:latin typeface="Times New Roman" panose="02020603050405020304" pitchFamily="18" charset="0"/>
                <a:cs typeface="Times New Roman" panose="02020603050405020304" pitchFamily="18" charset="0"/>
              </a:rPr>
              <a:t>Introduction to Cloud Computing, Manufacturing </a:t>
            </a:r>
            <a:r>
              <a:rPr lang="en-US" altLang="zh-TW" sz="3600" b="1" dirty="0">
                <a:solidFill>
                  <a:srgbClr val="FF0000"/>
                </a:solidFill>
                <a:latin typeface="Times New Roman" panose="02020603050405020304" pitchFamily="18" charset="0"/>
                <a:cs typeface="Times New Roman" panose="02020603050405020304" pitchFamily="18" charset="0"/>
              </a:rPr>
              <a:t>Services Automated Construction </a:t>
            </a:r>
            <a:r>
              <a:rPr lang="en-US" altLang="zh-TW" sz="3600" b="1" dirty="0" smtClean="0">
                <a:solidFill>
                  <a:srgbClr val="FF0000"/>
                </a:solidFill>
                <a:latin typeface="Times New Roman" panose="02020603050405020304" pitchFamily="18" charset="0"/>
                <a:cs typeface="Times New Roman" panose="02020603050405020304" pitchFamily="18" charset="0"/>
              </a:rPr>
              <a:t>Scheme</a:t>
            </a:r>
            <a:r>
              <a:rPr lang="zh-TW" altLang="en-US" sz="3600" b="1" dirty="0" smtClean="0">
                <a:solidFill>
                  <a:srgbClr val="FF0000"/>
                </a:solidFill>
                <a:latin typeface="Times New Roman" panose="02020603050405020304" pitchFamily="18" charset="0"/>
                <a:cs typeface="Times New Roman" panose="02020603050405020304" pitchFamily="18" charset="0"/>
              </a:rPr>
              <a:t> </a:t>
            </a:r>
            <a:r>
              <a:rPr lang="en-US" altLang="zh-TW" sz="3600" b="1" dirty="0" smtClean="0">
                <a:solidFill>
                  <a:srgbClr val="FF0000"/>
                </a:solidFill>
                <a:latin typeface="Times New Roman" panose="02020603050405020304" pitchFamily="18" charset="0"/>
                <a:cs typeface="Times New Roman" panose="02020603050405020304" pitchFamily="18" charset="0"/>
              </a:rPr>
              <a:t>(MSACS), and </a:t>
            </a:r>
            <a:endParaRPr lang="en-US" altLang="zh-TW" sz="3600" b="1" dirty="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altLang="zh-TW" sz="3600" b="1" dirty="0">
                <a:solidFill>
                  <a:srgbClr val="FF0000"/>
                </a:solidFill>
                <a:latin typeface="Times New Roman" panose="02020603050405020304" pitchFamily="18" charset="0"/>
                <a:cs typeface="Times New Roman" panose="02020603050405020304" pitchFamily="18" charset="0"/>
              </a:rPr>
              <a:t> </a:t>
            </a:r>
            <a:r>
              <a:rPr lang="en-US" altLang="zh-TW" sz="3600" b="1" dirty="0" smtClean="0">
                <a:solidFill>
                  <a:srgbClr val="FF0000"/>
                </a:solidFill>
                <a:latin typeface="Times New Roman" panose="02020603050405020304" pitchFamily="18" charset="0"/>
                <a:cs typeface="Times New Roman" panose="02020603050405020304" pitchFamily="18" charset="0"/>
              </a:rPr>
              <a:t>Docker</a:t>
            </a:r>
            <a:r>
              <a:rPr lang="zh-TW" altLang="en-US" sz="3600" b="1" dirty="0" smtClean="0">
                <a:solidFill>
                  <a:srgbClr val="FF0000"/>
                </a:solidFill>
                <a:latin typeface="Times New Roman" panose="02020603050405020304" pitchFamily="18" charset="0"/>
                <a:cs typeface="Times New Roman" panose="02020603050405020304" pitchFamily="18" charset="0"/>
              </a:rPr>
              <a:t> </a:t>
            </a:r>
            <a:r>
              <a:rPr lang="en-US" altLang="zh-TW" sz="3600" b="1" dirty="0" smtClean="0">
                <a:solidFill>
                  <a:srgbClr val="FF0000"/>
                </a:solidFill>
                <a:latin typeface="Times New Roman" panose="02020603050405020304" pitchFamily="18" charset="0"/>
                <a:cs typeface="Times New Roman" panose="02020603050405020304" pitchFamily="18" charset="0"/>
              </a:rPr>
              <a:t>&amp;</a:t>
            </a:r>
            <a:r>
              <a:rPr lang="zh-TW" altLang="en-US" sz="3600" b="1" dirty="0" smtClean="0">
                <a:solidFill>
                  <a:srgbClr val="FF0000"/>
                </a:solidFill>
                <a:latin typeface="Times New Roman" panose="02020603050405020304" pitchFamily="18" charset="0"/>
                <a:cs typeface="Times New Roman" panose="02020603050405020304" pitchFamily="18" charset="0"/>
              </a:rPr>
              <a:t> </a:t>
            </a:r>
            <a:r>
              <a:rPr lang="en-US" altLang="zh-TW" sz="3600" b="1" smtClean="0">
                <a:solidFill>
                  <a:srgbClr val="FF0000"/>
                </a:solidFill>
                <a:latin typeface="Times New Roman" panose="02020603050405020304" pitchFamily="18" charset="0"/>
                <a:cs typeface="Times New Roman" panose="02020603050405020304" pitchFamily="18" charset="0"/>
              </a:rPr>
              <a:t>Kubernetes</a:t>
            </a:r>
          </a:p>
          <a:p>
            <a:pPr algn="ctr">
              <a:lnSpc>
                <a:spcPct val="150000"/>
              </a:lnSpc>
            </a:pPr>
            <a:endParaRPr lang="en-US" altLang="zh-TW" sz="3600" b="1" dirty="0"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altLang="zh-TW" sz="3200" b="1" dirty="0" smtClean="0">
                <a:solidFill>
                  <a:srgbClr val="0000FF"/>
                </a:solidFill>
                <a:latin typeface="Times New Roman" panose="02020603050405020304" pitchFamily="18" charset="0"/>
                <a:cs typeface="Times New Roman" panose="02020603050405020304" pitchFamily="18" charset="0"/>
              </a:rPr>
              <a:t>Prof. Min-Hsiung Hung</a:t>
            </a:r>
          </a:p>
          <a:p>
            <a:pPr algn="ctr">
              <a:lnSpc>
                <a:spcPct val="150000"/>
              </a:lnSpc>
            </a:pPr>
            <a:r>
              <a:rPr lang="en-US" altLang="zh-TW" sz="2000" b="1" dirty="0" smtClean="0">
                <a:solidFill>
                  <a:srgbClr val="0000FF"/>
                </a:solidFill>
                <a:latin typeface="Times New Roman" panose="02020603050405020304" pitchFamily="18" charset="0"/>
                <a:cs typeface="Times New Roman" panose="02020603050405020304" pitchFamily="18" charset="0"/>
              </a:rPr>
              <a:t>2018/12/20</a:t>
            </a:r>
            <a:endParaRPr lang="en-US" altLang="zh-TW" sz="20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6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914400" y="274638"/>
            <a:ext cx="7772400" cy="706090"/>
          </a:xfrm>
        </p:spPr>
        <p:txBody>
          <a:bodyPr>
            <a:noAutofit/>
          </a:bodyPr>
          <a:lstStyle/>
          <a:p>
            <a:pPr algn="ctr"/>
            <a:r>
              <a:rPr lang="en-GB" altLang="zh-TW" b="1" dirty="0" smtClean="0">
                <a:solidFill>
                  <a:srgbClr val="FF0000"/>
                </a:solidFill>
                <a:ea typeface="ＭＳ Ｐゴシック" pitchFamily="-97" charset="-128"/>
              </a:rPr>
              <a:t>Virtual Machines</a:t>
            </a:r>
          </a:p>
        </p:txBody>
      </p:sp>
      <p:sp>
        <p:nvSpPr>
          <p:cNvPr id="16387" name="Rectangle 2"/>
          <p:cNvSpPr>
            <a:spLocks noGrp="1" noChangeArrowheads="1"/>
          </p:cNvSpPr>
          <p:nvPr>
            <p:ph type="body" idx="1"/>
          </p:nvPr>
        </p:nvSpPr>
        <p:spPr/>
        <p:txBody>
          <a:bodyPr/>
          <a:lstStyle/>
          <a:p>
            <a:pPr marL="449263" indent="-449263">
              <a:buFont typeface="Wingdings" pitchFamily="2" charset="2"/>
              <a:buChar char="n"/>
            </a:pPr>
            <a:r>
              <a:rPr lang="en-GB" altLang="zh-TW" dirty="0" smtClean="0">
                <a:ea typeface="ＭＳ Ｐゴシック" pitchFamily="-97" charset="-128"/>
              </a:rPr>
              <a:t>VM technology allows multiple virtual machines to run on a single physical machine.</a:t>
            </a:r>
          </a:p>
        </p:txBody>
      </p:sp>
      <p:sp>
        <p:nvSpPr>
          <p:cNvPr id="16388" name="Rectangle 3"/>
          <p:cNvSpPr>
            <a:spLocks noChangeArrowheads="1"/>
          </p:cNvSpPr>
          <p:nvPr/>
        </p:nvSpPr>
        <p:spPr bwMode="auto">
          <a:xfrm>
            <a:off x="828675" y="4419600"/>
            <a:ext cx="5029200" cy="381000"/>
          </a:xfrm>
          <a:prstGeom prst="rect">
            <a:avLst/>
          </a:prstGeom>
          <a:solidFill>
            <a:srgbClr val="00CCFF"/>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600">
                <a:solidFill>
                  <a:srgbClr val="000000"/>
                </a:solidFill>
                <a:cs typeface="Arial" charset="0"/>
              </a:rPr>
              <a:t>Hardware</a:t>
            </a:r>
          </a:p>
        </p:txBody>
      </p:sp>
      <p:sp>
        <p:nvSpPr>
          <p:cNvPr id="16389" name="Rectangle 4"/>
          <p:cNvSpPr>
            <a:spLocks noChangeArrowheads="1"/>
          </p:cNvSpPr>
          <p:nvPr/>
        </p:nvSpPr>
        <p:spPr bwMode="auto">
          <a:xfrm>
            <a:off x="828675" y="3810000"/>
            <a:ext cx="5029200" cy="457200"/>
          </a:xfrm>
          <a:prstGeom prst="rect">
            <a:avLst/>
          </a:prstGeom>
          <a:solidFill>
            <a:srgbClr val="FFFF00"/>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600">
                <a:solidFill>
                  <a:srgbClr val="000000"/>
                </a:solidFill>
                <a:cs typeface="Arial" charset="0"/>
              </a:rPr>
              <a:t>Virtual Machine Monitor (VMM) / Hypervisor</a:t>
            </a:r>
          </a:p>
        </p:txBody>
      </p:sp>
      <p:sp>
        <p:nvSpPr>
          <p:cNvPr id="16390" name="Rectangle 5"/>
          <p:cNvSpPr>
            <a:spLocks noChangeArrowheads="1"/>
          </p:cNvSpPr>
          <p:nvPr/>
        </p:nvSpPr>
        <p:spPr bwMode="auto">
          <a:xfrm>
            <a:off x="981075" y="2743200"/>
            <a:ext cx="1295400" cy="609600"/>
          </a:xfrm>
          <a:prstGeom prst="rect">
            <a:avLst/>
          </a:prstGeom>
          <a:solidFill>
            <a:srgbClr val="00FF00"/>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Guest OS</a:t>
            </a:r>
          </a:p>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(Linux)</a:t>
            </a:r>
          </a:p>
        </p:txBody>
      </p:sp>
      <p:sp>
        <p:nvSpPr>
          <p:cNvPr id="16391" name="Rectangle 6"/>
          <p:cNvSpPr>
            <a:spLocks noChangeArrowheads="1"/>
          </p:cNvSpPr>
          <p:nvPr/>
        </p:nvSpPr>
        <p:spPr bwMode="auto">
          <a:xfrm>
            <a:off x="2657475" y="2743200"/>
            <a:ext cx="1295400" cy="609600"/>
          </a:xfrm>
          <a:prstGeom prst="rect">
            <a:avLst/>
          </a:prstGeom>
          <a:solidFill>
            <a:srgbClr val="FF00FF"/>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Guest OS</a:t>
            </a:r>
          </a:p>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(NetBSD)</a:t>
            </a:r>
          </a:p>
        </p:txBody>
      </p:sp>
      <p:sp>
        <p:nvSpPr>
          <p:cNvPr id="16392" name="Rectangle 7"/>
          <p:cNvSpPr>
            <a:spLocks noChangeArrowheads="1"/>
          </p:cNvSpPr>
          <p:nvPr/>
        </p:nvSpPr>
        <p:spPr bwMode="auto">
          <a:xfrm>
            <a:off x="4410075" y="2743200"/>
            <a:ext cx="1295400" cy="609600"/>
          </a:xfrm>
          <a:prstGeom prst="rect">
            <a:avLst/>
          </a:prstGeom>
          <a:solidFill>
            <a:srgbClr val="C0C0C0"/>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Guest OS</a:t>
            </a:r>
          </a:p>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400">
                <a:solidFill>
                  <a:srgbClr val="000000"/>
                </a:solidFill>
                <a:cs typeface="Arial" charset="0"/>
              </a:rPr>
              <a:t>(Windows)</a:t>
            </a:r>
          </a:p>
        </p:txBody>
      </p:sp>
      <p:grpSp>
        <p:nvGrpSpPr>
          <p:cNvPr id="16393" name="Group 8"/>
          <p:cNvGrpSpPr>
            <a:grpSpLocks/>
          </p:cNvGrpSpPr>
          <p:nvPr/>
        </p:nvGrpSpPr>
        <p:grpSpPr bwMode="auto">
          <a:xfrm>
            <a:off x="904875" y="2362200"/>
            <a:ext cx="1446213" cy="1293813"/>
            <a:chOff x="570" y="1779"/>
            <a:chExt cx="911" cy="815"/>
          </a:xfrm>
        </p:grpSpPr>
        <p:sp>
          <p:nvSpPr>
            <p:cNvPr id="53286" name="Line 9"/>
            <p:cNvSpPr>
              <a:spLocks noChangeShapeType="1"/>
            </p:cNvSpPr>
            <p:nvPr/>
          </p:nvSpPr>
          <p:spPr bwMode="auto">
            <a:xfrm>
              <a:off x="570"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87" name="Line 10"/>
            <p:cNvSpPr>
              <a:spLocks noChangeShapeType="1"/>
            </p:cNvSpPr>
            <p:nvPr/>
          </p:nvSpPr>
          <p:spPr bwMode="auto">
            <a:xfrm>
              <a:off x="1482"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88" name="Line 11"/>
            <p:cNvSpPr>
              <a:spLocks noChangeShapeType="1"/>
            </p:cNvSpPr>
            <p:nvPr/>
          </p:nvSpPr>
          <p:spPr bwMode="auto">
            <a:xfrm>
              <a:off x="570" y="2595"/>
              <a:ext cx="912" cy="1"/>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16425" name="Rectangle 12"/>
            <p:cNvSpPr>
              <a:spLocks noChangeArrowheads="1"/>
            </p:cNvSpPr>
            <p:nvPr/>
          </p:nvSpPr>
          <p:spPr bwMode="auto">
            <a:xfrm>
              <a:off x="57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600">
                  <a:solidFill>
                    <a:srgbClr val="000000"/>
                  </a:solidFill>
                  <a:cs typeface="Arial" charset="0"/>
                </a:rPr>
                <a:t>VM</a:t>
              </a:r>
            </a:p>
          </p:txBody>
        </p:sp>
      </p:grpSp>
      <p:grpSp>
        <p:nvGrpSpPr>
          <p:cNvPr id="16394" name="Group 13"/>
          <p:cNvGrpSpPr>
            <a:grpSpLocks/>
          </p:cNvGrpSpPr>
          <p:nvPr/>
        </p:nvGrpSpPr>
        <p:grpSpPr bwMode="auto">
          <a:xfrm>
            <a:off x="2581275" y="2362200"/>
            <a:ext cx="1446213" cy="1293813"/>
            <a:chOff x="1626" y="1779"/>
            <a:chExt cx="911" cy="815"/>
          </a:xfrm>
        </p:grpSpPr>
        <p:sp>
          <p:nvSpPr>
            <p:cNvPr id="53282" name="Line 14"/>
            <p:cNvSpPr>
              <a:spLocks noChangeShapeType="1"/>
            </p:cNvSpPr>
            <p:nvPr/>
          </p:nvSpPr>
          <p:spPr bwMode="auto">
            <a:xfrm>
              <a:off x="1626"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83" name="Line 15"/>
            <p:cNvSpPr>
              <a:spLocks noChangeShapeType="1"/>
            </p:cNvSpPr>
            <p:nvPr/>
          </p:nvSpPr>
          <p:spPr bwMode="auto">
            <a:xfrm>
              <a:off x="2538"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84" name="Line 16"/>
            <p:cNvSpPr>
              <a:spLocks noChangeShapeType="1"/>
            </p:cNvSpPr>
            <p:nvPr/>
          </p:nvSpPr>
          <p:spPr bwMode="auto">
            <a:xfrm>
              <a:off x="1626" y="2595"/>
              <a:ext cx="912" cy="1"/>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16421" name="Rectangle 17"/>
            <p:cNvSpPr>
              <a:spLocks noChangeArrowheads="1"/>
            </p:cNvSpPr>
            <p:nvPr/>
          </p:nvSpPr>
          <p:spPr bwMode="auto">
            <a:xfrm>
              <a:off x="1626"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600">
                  <a:solidFill>
                    <a:srgbClr val="000000"/>
                  </a:solidFill>
                  <a:cs typeface="Arial" charset="0"/>
                </a:rPr>
                <a:t>VM</a:t>
              </a:r>
            </a:p>
          </p:txBody>
        </p:sp>
      </p:grpSp>
      <p:grpSp>
        <p:nvGrpSpPr>
          <p:cNvPr id="16395" name="Group 18"/>
          <p:cNvGrpSpPr>
            <a:grpSpLocks/>
          </p:cNvGrpSpPr>
          <p:nvPr/>
        </p:nvGrpSpPr>
        <p:grpSpPr bwMode="auto">
          <a:xfrm>
            <a:off x="4333875" y="2362200"/>
            <a:ext cx="1446213" cy="1293813"/>
            <a:chOff x="2730" y="1779"/>
            <a:chExt cx="911" cy="815"/>
          </a:xfrm>
        </p:grpSpPr>
        <p:sp>
          <p:nvSpPr>
            <p:cNvPr id="53278" name="Line 19"/>
            <p:cNvSpPr>
              <a:spLocks noChangeShapeType="1"/>
            </p:cNvSpPr>
            <p:nvPr/>
          </p:nvSpPr>
          <p:spPr bwMode="auto">
            <a:xfrm>
              <a:off x="2730"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79" name="Line 20"/>
            <p:cNvSpPr>
              <a:spLocks noChangeShapeType="1"/>
            </p:cNvSpPr>
            <p:nvPr/>
          </p:nvSpPr>
          <p:spPr bwMode="auto">
            <a:xfrm>
              <a:off x="3642" y="1779"/>
              <a:ext cx="1" cy="816"/>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53280" name="Line 21"/>
            <p:cNvSpPr>
              <a:spLocks noChangeShapeType="1"/>
            </p:cNvSpPr>
            <p:nvPr/>
          </p:nvSpPr>
          <p:spPr bwMode="auto">
            <a:xfrm>
              <a:off x="2730" y="2595"/>
              <a:ext cx="912" cy="1"/>
            </a:xfrm>
            <a:prstGeom prst="line">
              <a:avLst/>
            </a:prstGeom>
            <a:noFill/>
            <a:ln w="12600">
              <a:solidFill>
                <a:srgbClr val="000000"/>
              </a:solidFill>
              <a:miter lim="800000"/>
              <a:headEnd/>
              <a:tailEnd/>
            </a:ln>
          </p:spPr>
          <p:txBody>
            <a:bodyPr/>
            <a:lstStyle/>
            <a:p>
              <a:pPr>
                <a:defRPr/>
              </a:pPr>
              <a:endParaRPr lang="en-GB">
                <a:solidFill>
                  <a:prstClr val="black"/>
                </a:solidFill>
                <a:cs typeface="ＭＳ Ｐゴシック" pitchFamily="-97" charset="-128"/>
              </a:endParaRPr>
            </a:p>
          </p:txBody>
        </p:sp>
        <p:sp>
          <p:nvSpPr>
            <p:cNvPr id="16417" name="Rectangle 22"/>
            <p:cNvSpPr>
              <a:spLocks noChangeArrowheads="1"/>
            </p:cNvSpPr>
            <p:nvPr/>
          </p:nvSpPr>
          <p:spPr bwMode="auto">
            <a:xfrm>
              <a:off x="273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sz="1600">
                  <a:solidFill>
                    <a:srgbClr val="000000"/>
                  </a:solidFill>
                  <a:cs typeface="Arial" charset="0"/>
                </a:rPr>
                <a:t>VM</a:t>
              </a:r>
            </a:p>
          </p:txBody>
        </p:sp>
      </p:grpSp>
      <p:sp>
        <p:nvSpPr>
          <p:cNvPr id="16396" name="Text Box 23"/>
          <p:cNvSpPr txBox="1">
            <a:spLocks noChangeArrowheads="1"/>
          </p:cNvSpPr>
          <p:nvPr/>
        </p:nvSpPr>
        <p:spPr bwMode="auto">
          <a:xfrm>
            <a:off x="4410075" y="2286000"/>
            <a:ext cx="550863" cy="344488"/>
          </a:xfrm>
          <a:prstGeom prst="rect">
            <a:avLst/>
          </a:prstGeom>
          <a:solidFill>
            <a:srgbClr val="99CC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102000"/>
              </a:lnSpc>
            </a:pPr>
            <a:r>
              <a:rPr lang="en-GB" altLang="zh-TW" sz="1600">
                <a:solidFill>
                  <a:srgbClr val="000000"/>
                </a:solidFill>
                <a:cs typeface="Arial" charset="0"/>
              </a:rPr>
              <a:t>App</a:t>
            </a:r>
          </a:p>
        </p:txBody>
      </p:sp>
      <p:sp>
        <p:nvSpPr>
          <p:cNvPr id="16397" name="Text Box 24"/>
          <p:cNvSpPr txBox="1">
            <a:spLocks noChangeArrowheads="1"/>
          </p:cNvSpPr>
          <p:nvPr/>
        </p:nvSpPr>
        <p:spPr bwMode="auto">
          <a:xfrm>
            <a:off x="1666875" y="2286000"/>
            <a:ext cx="550863" cy="344488"/>
          </a:xfrm>
          <a:prstGeom prst="rect">
            <a:avLst/>
          </a:prstGeom>
          <a:solidFill>
            <a:srgbClr val="FFFF99"/>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102000"/>
              </a:lnSpc>
            </a:pPr>
            <a:r>
              <a:rPr lang="en-GB" altLang="zh-TW" sz="1600">
                <a:solidFill>
                  <a:srgbClr val="000000"/>
                </a:solidFill>
                <a:cs typeface="Arial" charset="0"/>
              </a:rPr>
              <a:t>App</a:t>
            </a:r>
          </a:p>
        </p:txBody>
      </p:sp>
      <p:sp>
        <p:nvSpPr>
          <p:cNvPr id="16398" name="Text Box 25"/>
          <p:cNvSpPr txBox="1">
            <a:spLocks noChangeArrowheads="1"/>
          </p:cNvSpPr>
          <p:nvPr/>
        </p:nvSpPr>
        <p:spPr bwMode="auto">
          <a:xfrm>
            <a:off x="5095875" y="2286000"/>
            <a:ext cx="550863" cy="344488"/>
          </a:xfrm>
          <a:prstGeom prst="rect">
            <a:avLst/>
          </a:prstGeom>
          <a:solidFill>
            <a:srgbClr val="FF99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102000"/>
              </a:lnSpc>
            </a:pPr>
            <a:r>
              <a:rPr lang="en-GB" altLang="zh-TW" sz="1600">
                <a:solidFill>
                  <a:srgbClr val="000000"/>
                </a:solidFill>
                <a:cs typeface="Arial" charset="0"/>
              </a:rPr>
              <a:t>App</a:t>
            </a:r>
          </a:p>
        </p:txBody>
      </p:sp>
      <p:sp>
        <p:nvSpPr>
          <p:cNvPr id="16399" name="Text Box 26"/>
          <p:cNvSpPr txBox="1">
            <a:spLocks noChangeArrowheads="1"/>
          </p:cNvSpPr>
          <p:nvPr/>
        </p:nvSpPr>
        <p:spPr bwMode="auto">
          <a:xfrm>
            <a:off x="2657475" y="2286000"/>
            <a:ext cx="550863" cy="344488"/>
          </a:xfrm>
          <a:prstGeom prst="rect">
            <a:avLst/>
          </a:prstGeom>
          <a:solidFill>
            <a:srgbClr val="CC99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102000"/>
              </a:lnSpc>
            </a:pPr>
            <a:r>
              <a:rPr lang="en-GB" altLang="zh-TW" sz="1600">
                <a:solidFill>
                  <a:srgbClr val="000000"/>
                </a:solidFill>
                <a:cs typeface="Arial" charset="0"/>
              </a:rPr>
              <a:t>App</a:t>
            </a:r>
          </a:p>
        </p:txBody>
      </p:sp>
      <p:sp>
        <p:nvSpPr>
          <p:cNvPr id="16400" name="Text Box 27"/>
          <p:cNvSpPr txBox="1">
            <a:spLocks noChangeArrowheads="1"/>
          </p:cNvSpPr>
          <p:nvPr/>
        </p:nvSpPr>
        <p:spPr bwMode="auto">
          <a:xfrm>
            <a:off x="981075" y="2286000"/>
            <a:ext cx="550863" cy="344488"/>
          </a:xfrm>
          <a:prstGeom prst="rect">
            <a:avLst/>
          </a:prstGeom>
          <a:solidFill>
            <a:srgbClr val="CCFF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102000"/>
              </a:lnSpc>
            </a:pPr>
            <a:r>
              <a:rPr lang="en-GB" altLang="zh-TW" sz="1600">
                <a:solidFill>
                  <a:srgbClr val="000000"/>
                </a:solidFill>
                <a:cs typeface="Arial" charset="0"/>
              </a:rPr>
              <a:t>App</a:t>
            </a:r>
          </a:p>
        </p:txBody>
      </p:sp>
      <p:sp>
        <p:nvSpPr>
          <p:cNvPr id="16401" name="Text Box 28"/>
          <p:cNvSpPr txBox="1">
            <a:spLocks noChangeArrowheads="1"/>
          </p:cNvSpPr>
          <p:nvPr/>
        </p:nvSpPr>
        <p:spPr bwMode="auto">
          <a:xfrm>
            <a:off x="6689725" y="2503488"/>
            <a:ext cx="75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a:solidFill>
                  <a:srgbClr val="000000"/>
                </a:solidFill>
                <a:ea typeface="MS Gothic" charset="-128"/>
              </a:rPr>
              <a:t>Xen</a:t>
            </a:r>
          </a:p>
        </p:txBody>
      </p:sp>
      <p:sp>
        <p:nvSpPr>
          <p:cNvPr id="16402" name="Text Box 29"/>
          <p:cNvSpPr txBox="1">
            <a:spLocks noChangeArrowheads="1"/>
          </p:cNvSpPr>
          <p:nvPr/>
        </p:nvSpPr>
        <p:spPr bwMode="auto">
          <a:xfrm>
            <a:off x="6691313" y="3103563"/>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a:solidFill>
                  <a:srgbClr val="000000"/>
                </a:solidFill>
                <a:ea typeface="MS Gothic" charset="-128"/>
              </a:rPr>
              <a:t>VMWare</a:t>
            </a:r>
          </a:p>
        </p:txBody>
      </p:sp>
      <p:sp>
        <p:nvSpPr>
          <p:cNvPr id="16403" name="Text Box 30"/>
          <p:cNvSpPr txBox="1">
            <a:spLocks noChangeArrowheads="1"/>
          </p:cNvSpPr>
          <p:nvPr/>
        </p:nvSpPr>
        <p:spPr bwMode="auto">
          <a:xfrm>
            <a:off x="6691313" y="3702050"/>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a:solidFill>
                  <a:srgbClr val="000000"/>
                </a:solidFill>
                <a:ea typeface="MS Gothic" charset="-128"/>
              </a:rPr>
              <a:t>UML</a:t>
            </a:r>
          </a:p>
        </p:txBody>
      </p:sp>
      <p:sp>
        <p:nvSpPr>
          <p:cNvPr id="16404" name="Text Box 31"/>
          <p:cNvSpPr txBox="1">
            <a:spLocks noChangeArrowheads="1"/>
          </p:cNvSpPr>
          <p:nvPr/>
        </p:nvSpPr>
        <p:spPr bwMode="auto">
          <a:xfrm>
            <a:off x="6692900" y="4278313"/>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a:solidFill>
                  <a:srgbClr val="000000"/>
                </a:solidFill>
                <a:ea typeface="MS Gothic" charset="-128"/>
              </a:rPr>
              <a:t>Denali</a:t>
            </a:r>
          </a:p>
        </p:txBody>
      </p:sp>
      <p:sp>
        <p:nvSpPr>
          <p:cNvPr id="16405" name="Text Box 32"/>
          <p:cNvSpPr txBox="1">
            <a:spLocks noChangeArrowheads="1"/>
          </p:cNvSpPr>
          <p:nvPr/>
        </p:nvSpPr>
        <p:spPr bwMode="auto">
          <a:xfrm>
            <a:off x="6692900" y="4783138"/>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a:solidFill>
                  <a:srgbClr val="000000"/>
                </a:solidFill>
                <a:ea typeface="MS Gothic" charset="-128"/>
              </a:rPr>
              <a:t>etc.</a:t>
            </a:r>
          </a:p>
        </p:txBody>
      </p:sp>
      <p:cxnSp>
        <p:nvCxnSpPr>
          <p:cNvPr id="16406" name="AutoShape 33"/>
          <p:cNvCxnSpPr>
            <a:cxnSpLocks noChangeShapeType="1"/>
            <a:stCxn id="16389" idx="3"/>
            <a:endCxn id="16401" idx="1"/>
          </p:cNvCxnSpPr>
          <p:nvPr/>
        </p:nvCxnSpPr>
        <p:spPr bwMode="auto">
          <a:xfrm flipV="1">
            <a:off x="5857875" y="2733675"/>
            <a:ext cx="831850" cy="1304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407" name="AutoShape 34"/>
          <p:cNvCxnSpPr>
            <a:cxnSpLocks noChangeShapeType="1"/>
            <a:stCxn id="16389" idx="3"/>
          </p:cNvCxnSpPr>
          <p:nvPr/>
        </p:nvCxnSpPr>
        <p:spPr bwMode="auto">
          <a:xfrm flipV="1">
            <a:off x="5857875" y="3355975"/>
            <a:ext cx="833438" cy="682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408" name="AutoShape 35"/>
          <p:cNvCxnSpPr>
            <a:cxnSpLocks noChangeShapeType="1"/>
            <a:stCxn id="16389" idx="3"/>
            <a:endCxn id="16403" idx="1"/>
          </p:cNvCxnSpPr>
          <p:nvPr/>
        </p:nvCxnSpPr>
        <p:spPr bwMode="auto">
          <a:xfrm flipV="1">
            <a:off x="5857875" y="3932238"/>
            <a:ext cx="833438" cy="10636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409" name="AutoShape 36"/>
          <p:cNvCxnSpPr>
            <a:cxnSpLocks noChangeShapeType="1"/>
            <a:stCxn id="16389" idx="3"/>
            <a:endCxn id="16404" idx="1"/>
          </p:cNvCxnSpPr>
          <p:nvPr/>
        </p:nvCxnSpPr>
        <p:spPr bwMode="auto">
          <a:xfrm>
            <a:off x="5857875" y="4038600"/>
            <a:ext cx="835025" cy="4699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410" name="AutoShape 37"/>
          <p:cNvCxnSpPr>
            <a:cxnSpLocks noChangeShapeType="1"/>
            <a:stCxn id="16389" idx="3"/>
            <a:endCxn id="16405" idx="1"/>
          </p:cNvCxnSpPr>
          <p:nvPr/>
        </p:nvCxnSpPr>
        <p:spPr bwMode="auto">
          <a:xfrm>
            <a:off x="5857875" y="4038600"/>
            <a:ext cx="835025" cy="9747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411" name="Text Box 38"/>
          <p:cNvSpPr txBox="1">
            <a:spLocks noChangeArrowheads="1"/>
          </p:cNvSpPr>
          <p:nvPr/>
        </p:nvSpPr>
        <p:spPr bwMode="auto">
          <a:xfrm>
            <a:off x="304800" y="5334000"/>
            <a:ext cx="88392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itchFamily="-97" charset="0"/>
                <a:ea typeface="ＭＳ Ｐゴシック" pitchFamily="-97" charset="-128"/>
              </a:defRPr>
            </a:lvl9pPr>
          </a:lstStyle>
          <a:p>
            <a:pPr eaLnBrk="1" hangingPunct="1">
              <a:lnSpc>
                <a:spcPct val="90000"/>
              </a:lnSpc>
            </a:pPr>
            <a:r>
              <a:rPr lang="en-GB" altLang="zh-TW" sz="1800" i="1" dirty="0">
                <a:solidFill>
                  <a:srgbClr val="000000"/>
                </a:solidFill>
                <a:ea typeface="MS Gothic" charset="-128"/>
              </a:rPr>
              <a:t>Performance</a:t>
            </a:r>
            <a:r>
              <a:rPr lang="en-GB" altLang="zh-TW" sz="1800" dirty="0">
                <a:solidFill>
                  <a:srgbClr val="000000"/>
                </a:solidFill>
                <a:ea typeface="MS Gothic" charset="-128"/>
              </a:rPr>
              <a:t>: Para-virtualization (e.g. Xen) is very close to raw physical performance!</a:t>
            </a:r>
          </a:p>
        </p:txBody>
      </p:sp>
    </p:spTree>
    <p:extLst>
      <p:ext uri="{BB962C8B-B14F-4D97-AF65-F5344CB8AC3E}">
        <p14:creationId xmlns:p14="http://schemas.microsoft.com/office/powerpoint/2010/main" val="3315201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sz="2200" dirty="0">
                <a:latin typeface="標楷體" panose="03000509000000000000" pitchFamily="65" charset="-120"/>
                <a:ea typeface="標楷體" panose="03000509000000000000" pitchFamily="65" charset="-120"/>
              </a:rPr>
              <a:t>Single-Board Computer under test: (a) RPi2. (b) OC1C. (c) OC2. (d) OXU4. (e) RPi3 and their respective </a:t>
            </a:r>
            <a:r>
              <a:rPr lang="en-US" altLang="zh-TW" sz="2200" dirty="0" smtClean="0">
                <a:latin typeface="標楷體" panose="03000509000000000000" pitchFamily="65" charset="-120"/>
                <a:ea typeface="標楷體" panose="03000509000000000000" pitchFamily="65" charset="-120"/>
              </a:rPr>
              <a:t>specification</a:t>
            </a:r>
            <a:endParaRPr lang="zh-TW" altLang="zh-TW" sz="2200" dirty="0">
              <a:effectLst/>
              <a:latin typeface="標楷體" panose="03000509000000000000" pitchFamily="65" charset="-120"/>
              <a:ea typeface="標楷體" panose="03000509000000000000" pitchFamily="65" charset="-120"/>
            </a:endParaRPr>
          </a:p>
        </p:txBody>
      </p:sp>
      <p:sp>
        <p:nvSpPr>
          <p:cNvPr id="4" name="文字方塊 3"/>
          <p:cNvSpPr txBox="1"/>
          <p:nvPr/>
        </p:nvSpPr>
        <p:spPr>
          <a:xfrm>
            <a:off x="899592" y="6381328"/>
            <a:ext cx="7344816" cy="523220"/>
          </a:xfrm>
          <a:prstGeom prst="rect">
            <a:avLst/>
          </a:prstGeom>
          <a:noFill/>
        </p:spPr>
        <p:txBody>
          <a:bodyPr wrap="square" rtlCol="0">
            <a:spAutoFit/>
          </a:bodyPr>
          <a:lstStyle/>
          <a:p>
            <a:r>
              <a:rPr lang="en-US" altLang="zh-TW" sz="1400" dirty="0" smtClean="0"/>
              <a:t>Source</a:t>
            </a:r>
            <a:r>
              <a:rPr lang="en-US" altLang="zh-TW" sz="1400" dirty="0"/>
              <a:t>: R. </a:t>
            </a:r>
            <a:r>
              <a:rPr lang="en-US" altLang="zh-TW" sz="1400" dirty="0" err="1"/>
              <a:t>Morabito</a:t>
            </a:r>
            <a:r>
              <a:rPr lang="en-US" altLang="zh-TW" sz="1400" dirty="0"/>
              <a:t>, “Virtualization on Internet of Things Edge Devices with Container Technologies: A Performance Evaluation,” IEEE Access, Vol. 5, pp. 8835-8850, June 2017.</a:t>
            </a:r>
            <a:endParaRPr lang="zh-TW" altLang="en-US" sz="1400" dirty="0"/>
          </a:p>
        </p:txBody>
      </p:sp>
      <p:pic>
        <p:nvPicPr>
          <p:cNvPr id="2" name="圖片 1"/>
          <p:cNvPicPr>
            <a:picLocks noChangeAspect="1"/>
          </p:cNvPicPr>
          <p:nvPr/>
        </p:nvPicPr>
        <p:blipFill>
          <a:blip r:embed="rId3"/>
          <a:stretch>
            <a:fillRect/>
          </a:stretch>
        </p:blipFill>
        <p:spPr>
          <a:xfrm>
            <a:off x="248173" y="908720"/>
            <a:ext cx="8820472" cy="5090310"/>
          </a:xfrm>
          <a:prstGeom prst="rect">
            <a:avLst/>
          </a:prstGeom>
        </p:spPr>
      </p:pic>
    </p:spTree>
    <p:extLst>
      <p:ext uri="{BB962C8B-B14F-4D97-AF65-F5344CB8AC3E}">
        <p14:creationId xmlns:p14="http://schemas.microsoft.com/office/powerpoint/2010/main" val="2599097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dirty="0" smtClean="0">
                <a:latin typeface="標楷體" panose="03000509000000000000" pitchFamily="65" charset="-120"/>
                <a:ea typeface="標楷體" panose="03000509000000000000" pitchFamily="65" charset="-120"/>
              </a:rPr>
              <a:t>Comparison of CPU </a:t>
            </a:r>
            <a:r>
              <a:rPr lang="en-US" altLang="zh-TW" dirty="0">
                <a:latin typeface="標楷體" panose="03000509000000000000" pitchFamily="65" charset="-120"/>
                <a:ea typeface="標楷體" panose="03000509000000000000" pitchFamily="65" charset="-120"/>
              </a:rPr>
              <a:t>Stress Test </a:t>
            </a:r>
            <a:r>
              <a:rPr lang="en-US" altLang="zh-TW" dirty="0" smtClean="0">
                <a:latin typeface="標楷體" panose="03000509000000000000" pitchFamily="65" charset="-120"/>
                <a:ea typeface="標楷體" panose="03000509000000000000" pitchFamily="65" charset="-120"/>
              </a:rPr>
              <a:t>Performance</a:t>
            </a:r>
            <a:endParaRPr lang="zh-TW" altLang="zh-TW" dirty="0">
              <a:effectLst/>
              <a:latin typeface="標楷體" panose="03000509000000000000" pitchFamily="65" charset="-120"/>
              <a:ea typeface="標楷體" panose="03000509000000000000" pitchFamily="65" charset="-120"/>
            </a:endParaRPr>
          </a:p>
        </p:txBody>
      </p:sp>
      <p:sp>
        <p:nvSpPr>
          <p:cNvPr id="4" name="文字方塊 3"/>
          <p:cNvSpPr txBox="1"/>
          <p:nvPr/>
        </p:nvSpPr>
        <p:spPr>
          <a:xfrm>
            <a:off x="899592" y="6381328"/>
            <a:ext cx="7344816" cy="523220"/>
          </a:xfrm>
          <a:prstGeom prst="rect">
            <a:avLst/>
          </a:prstGeom>
          <a:noFill/>
        </p:spPr>
        <p:txBody>
          <a:bodyPr wrap="square" rtlCol="0">
            <a:spAutoFit/>
          </a:bodyPr>
          <a:lstStyle/>
          <a:p>
            <a:r>
              <a:rPr lang="en-US" altLang="zh-TW" sz="1400" dirty="0" smtClean="0"/>
              <a:t>Source</a:t>
            </a:r>
            <a:r>
              <a:rPr lang="en-US" altLang="zh-TW" sz="1400" dirty="0"/>
              <a:t>: R. </a:t>
            </a:r>
            <a:r>
              <a:rPr lang="en-US" altLang="zh-TW" sz="1400" dirty="0" err="1"/>
              <a:t>Morabito</a:t>
            </a:r>
            <a:r>
              <a:rPr lang="en-US" altLang="zh-TW" sz="1400" dirty="0"/>
              <a:t>, “Virtualization on Internet of Things Edge Devices with Container Technologies: A Performance Evaluation,” IEEE Access, Vol. 5, pp. 8835-8850, June 2017.</a:t>
            </a:r>
            <a:endParaRPr lang="zh-TW" altLang="en-US" sz="1400" dirty="0"/>
          </a:p>
        </p:txBody>
      </p:sp>
      <p:pic>
        <p:nvPicPr>
          <p:cNvPr id="3" name="圖片 2"/>
          <p:cNvPicPr>
            <a:picLocks noChangeAspect="1"/>
          </p:cNvPicPr>
          <p:nvPr/>
        </p:nvPicPr>
        <p:blipFill>
          <a:blip r:embed="rId3"/>
          <a:stretch>
            <a:fillRect/>
          </a:stretch>
        </p:blipFill>
        <p:spPr>
          <a:xfrm>
            <a:off x="395536" y="908720"/>
            <a:ext cx="8233627" cy="5072034"/>
          </a:xfrm>
          <a:prstGeom prst="rect">
            <a:avLst/>
          </a:prstGeom>
        </p:spPr>
      </p:pic>
    </p:spTree>
    <p:extLst>
      <p:ext uri="{BB962C8B-B14F-4D97-AF65-F5344CB8AC3E}">
        <p14:creationId xmlns:p14="http://schemas.microsoft.com/office/powerpoint/2010/main" val="294318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16632"/>
            <a:ext cx="8568952" cy="504056"/>
          </a:xfrm>
        </p:spPr>
        <p:txBody>
          <a:bodyPr/>
          <a:lstStyle/>
          <a:p>
            <a:r>
              <a:rPr lang="en-US" altLang="zh-TW" dirty="0" smtClean="0">
                <a:latin typeface="標楷體" panose="03000509000000000000" pitchFamily="65" charset="-120"/>
                <a:ea typeface="標楷體" panose="03000509000000000000" pitchFamily="65" charset="-120"/>
              </a:rPr>
              <a:t>Docker</a:t>
            </a:r>
            <a:r>
              <a:rPr lang="zh-TW" altLang="en-US" dirty="0" smtClean="0">
                <a:latin typeface="標楷體" panose="03000509000000000000" pitchFamily="65" charset="-120"/>
                <a:ea typeface="標楷體" panose="03000509000000000000" pitchFamily="65" charset="-120"/>
              </a:rPr>
              <a:t>與其生態系統現況與未來趨勢</a:t>
            </a:r>
            <a:r>
              <a:rPr lang="en-US" altLang="zh-TW" dirty="0" smtClean="0">
                <a:latin typeface="標楷體" panose="03000509000000000000" pitchFamily="65" charset="-120"/>
                <a:ea typeface="標楷體" panose="03000509000000000000" pitchFamily="65" charset="-120"/>
              </a:rPr>
              <a:t>(1/2)</a:t>
            </a:r>
            <a:endParaRPr lang="zh-TW" altLang="zh-TW"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392182" y="1052736"/>
            <a:ext cx="8424936"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1800"/>
              </a:spcAft>
              <a:buFont typeface="Wingdings" panose="05000000000000000000" pitchFamily="2" charset="2"/>
              <a:buChar char="n"/>
            </a:pPr>
            <a:r>
              <a:rPr lang="en-US" altLang="zh-TW" sz="2400" b="1" dirty="0">
                <a:solidFill>
                  <a:srgbClr val="0000FF"/>
                </a:solidFill>
                <a:latin typeface="標楷體" panose="03000509000000000000" pitchFamily="65" charset="-120"/>
                <a:ea typeface="標楷體" panose="03000509000000000000" pitchFamily="65" charset="-120"/>
              </a:rPr>
              <a:t>Docker Container</a:t>
            </a:r>
            <a:r>
              <a:rPr lang="zh-TW" altLang="en-US" sz="2400" b="1" dirty="0">
                <a:solidFill>
                  <a:srgbClr val="0000FF"/>
                </a:solidFill>
                <a:latin typeface="標楷體" panose="03000509000000000000" pitchFamily="65" charset="-120"/>
                <a:ea typeface="標楷體" panose="03000509000000000000" pitchFamily="65" charset="-120"/>
              </a:rPr>
              <a:t>虛擬化技術的種種優勢，可有效解決軟體開發與維運所需的持續遞送與部署</a:t>
            </a:r>
            <a:r>
              <a:rPr lang="en-US" altLang="zh-TW" sz="2400" b="1" dirty="0">
                <a:solidFill>
                  <a:srgbClr val="0000FF"/>
                </a:solidFill>
                <a:latin typeface="標楷體" panose="03000509000000000000" pitchFamily="65" charset="-120"/>
                <a:ea typeface="標楷體" panose="03000509000000000000" pitchFamily="65" charset="-120"/>
              </a:rPr>
              <a:t>(Continuous Delivery and Deployment)</a:t>
            </a:r>
            <a:r>
              <a:rPr lang="zh-TW" altLang="en-US" sz="2400" b="1" dirty="0">
                <a:solidFill>
                  <a:srgbClr val="0000FF"/>
                </a:solidFill>
                <a:latin typeface="標楷體" panose="03000509000000000000" pitchFamily="65" charset="-120"/>
                <a:ea typeface="標楷體" panose="03000509000000000000" pitchFamily="65" charset="-120"/>
              </a:rPr>
              <a:t>的難題。適合用來實現微服務</a:t>
            </a:r>
            <a:r>
              <a:rPr lang="zh-TW" altLang="en-US" sz="2400" b="1" dirty="0" smtClean="0">
                <a:solidFill>
                  <a:srgbClr val="0000FF"/>
                </a:solidFill>
                <a:latin typeface="標楷體" panose="03000509000000000000" pitchFamily="65" charset="-120"/>
                <a:ea typeface="標楷體" panose="03000509000000000000" pitchFamily="65" charset="-120"/>
              </a:rPr>
              <a:t>架構：</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800"/>
              </a:spcAft>
              <a:buFont typeface="Wingdings" panose="05000000000000000000" pitchFamily="2" charset="2"/>
              <a:buChar char="n"/>
            </a:pPr>
            <a:r>
              <a:rPr lang="zh-TW" altLang="en-US" sz="2400" b="1" dirty="0">
                <a:solidFill>
                  <a:srgbClr val="993300"/>
                </a:solidFill>
                <a:latin typeface="標楷體" panose="03000509000000000000" pitchFamily="65" charset="-120"/>
                <a:ea typeface="標楷體" panose="03000509000000000000" pitchFamily="65" charset="-120"/>
              </a:rPr>
              <a:t>目前大型雲端平台與技術供應商</a:t>
            </a:r>
            <a:r>
              <a:rPr lang="en-US" altLang="zh-TW" sz="2400" b="1" dirty="0">
                <a:solidFill>
                  <a:srgbClr val="993300"/>
                </a:solidFill>
                <a:latin typeface="標楷體" panose="03000509000000000000" pitchFamily="65" charset="-120"/>
                <a:ea typeface="標楷體" panose="03000509000000000000" pitchFamily="65" charset="-120"/>
              </a:rPr>
              <a:t>(</a:t>
            </a:r>
            <a:r>
              <a:rPr lang="zh-TW" altLang="en-US" sz="2400" b="1" dirty="0">
                <a:solidFill>
                  <a:srgbClr val="993300"/>
                </a:solidFill>
                <a:latin typeface="標楷體" panose="03000509000000000000" pitchFamily="65" charset="-120"/>
                <a:ea typeface="標楷體" panose="03000509000000000000" pitchFamily="65" charset="-120"/>
              </a:rPr>
              <a:t>包括</a:t>
            </a:r>
            <a:r>
              <a:rPr lang="en-US" altLang="zh-TW" sz="2400" b="1" dirty="0">
                <a:solidFill>
                  <a:srgbClr val="993300"/>
                </a:solidFill>
                <a:latin typeface="標楷體" panose="03000509000000000000" pitchFamily="65" charset="-120"/>
                <a:ea typeface="標楷體" panose="03000509000000000000" pitchFamily="65" charset="-120"/>
              </a:rPr>
              <a:t>Google</a:t>
            </a:r>
            <a:r>
              <a:rPr lang="zh-TW" altLang="en-US" sz="2400" b="1" dirty="0">
                <a:solidFill>
                  <a:srgbClr val="993300"/>
                </a:solidFill>
                <a:latin typeface="標楷體" panose="03000509000000000000" pitchFamily="65" charset="-120"/>
                <a:ea typeface="標楷體" panose="03000509000000000000" pitchFamily="65" charset="-120"/>
              </a:rPr>
              <a:t>、</a:t>
            </a:r>
            <a:r>
              <a:rPr lang="en-US" altLang="zh-TW" sz="2400" b="1" dirty="0">
                <a:solidFill>
                  <a:srgbClr val="993300"/>
                </a:solidFill>
                <a:latin typeface="標楷體" panose="03000509000000000000" pitchFamily="65" charset="-120"/>
                <a:ea typeface="標楷體" panose="03000509000000000000" pitchFamily="65" charset="-120"/>
              </a:rPr>
              <a:t>Microsoft</a:t>
            </a:r>
            <a:r>
              <a:rPr lang="zh-TW" altLang="en-US" sz="2400" b="1" dirty="0">
                <a:solidFill>
                  <a:srgbClr val="993300"/>
                </a:solidFill>
                <a:latin typeface="標楷體" panose="03000509000000000000" pitchFamily="65" charset="-120"/>
                <a:ea typeface="標楷體" panose="03000509000000000000" pitchFamily="65" charset="-120"/>
              </a:rPr>
              <a:t>、</a:t>
            </a:r>
            <a:r>
              <a:rPr lang="en-US" altLang="zh-TW" sz="2400" b="1" dirty="0">
                <a:solidFill>
                  <a:srgbClr val="993300"/>
                </a:solidFill>
                <a:latin typeface="標楷體" panose="03000509000000000000" pitchFamily="65" charset="-120"/>
                <a:ea typeface="標楷體" panose="03000509000000000000" pitchFamily="65" charset="-120"/>
              </a:rPr>
              <a:t>Amazon</a:t>
            </a:r>
            <a:r>
              <a:rPr lang="zh-TW" altLang="en-US" sz="2400" b="1" dirty="0">
                <a:solidFill>
                  <a:srgbClr val="993300"/>
                </a:solidFill>
                <a:latin typeface="標楷體" panose="03000509000000000000" pitchFamily="65" charset="-120"/>
                <a:ea typeface="標楷體" panose="03000509000000000000" pitchFamily="65" charset="-120"/>
              </a:rPr>
              <a:t>、</a:t>
            </a:r>
            <a:r>
              <a:rPr lang="en-US" altLang="zh-TW" sz="2400" b="1" dirty="0">
                <a:solidFill>
                  <a:srgbClr val="993300"/>
                </a:solidFill>
                <a:latin typeface="標楷體" panose="03000509000000000000" pitchFamily="65" charset="-120"/>
                <a:ea typeface="標楷體" panose="03000509000000000000" pitchFamily="65" charset="-120"/>
              </a:rPr>
              <a:t>VMware</a:t>
            </a:r>
            <a:r>
              <a:rPr lang="zh-TW" altLang="en-US" sz="2400" b="1" dirty="0">
                <a:solidFill>
                  <a:srgbClr val="993300"/>
                </a:solidFill>
                <a:latin typeface="標楷體" panose="03000509000000000000" pitchFamily="65" charset="-120"/>
                <a:ea typeface="標楷體" panose="03000509000000000000" pitchFamily="65" charset="-120"/>
              </a:rPr>
              <a:t>等</a:t>
            </a:r>
            <a:r>
              <a:rPr lang="en-US" altLang="zh-TW" sz="2400" b="1" dirty="0">
                <a:solidFill>
                  <a:srgbClr val="993300"/>
                </a:solidFill>
                <a:latin typeface="標楷體" panose="03000509000000000000" pitchFamily="65" charset="-120"/>
                <a:ea typeface="標楷體" panose="03000509000000000000" pitchFamily="65" charset="-120"/>
              </a:rPr>
              <a:t>)</a:t>
            </a:r>
            <a:r>
              <a:rPr lang="zh-TW" altLang="en-US" sz="2400" b="1" dirty="0">
                <a:solidFill>
                  <a:srgbClr val="993300"/>
                </a:solidFill>
                <a:latin typeface="標楷體" panose="03000509000000000000" pitchFamily="65" charset="-120"/>
                <a:ea typeface="標楷體" panose="03000509000000000000" pitchFamily="65" charset="-120"/>
              </a:rPr>
              <a:t>在其公有雲平台與虛擬化軟體均支援</a:t>
            </a:r>
            <a:r>
              <a:rPr lang="en-US" altLang="zh-TW" sz="2400" b="1" dirty="0">
                <a:solidFill>
                  <a:srgbClr val="993300"/>
                </a:solidFill>
                <a:latin typeface="標楷體" panose="03000509000000000000" pitchFamily="65" charset="-120"/>
                <a:ea typeface="標楷體" panose="03000509000000000000" pitchFamily="65" charset="-120"/>
              </a:rPr>
              <a:t>Docker Container</a:t>
            </a:r>
            <a:r>
              <a:rPr lang="zh-TW" altLang="en-US" sz="2400" b="1" dirty="0">
                <a:solidFill>
                  <a:srgbClr val="993300"/>
                </a:solidFill>
                <a:latin typeface="標楷體" panose="03000509000000000000" pitchFamily="65" charset="-120"/>
                <a:ea typeface="標楷體" panose="03000509000000000000" pitchFamily="65" charset="-120"/>
              </a:rPr>
              <a:t>的運作</a:t>
            </a:r>
            <a:r>
              <a:rPr lang="en-US" altLang="zh-TW" sz="2400" b="1" dirty="0">
                <a:solidFill>
                  <a:srgbClr val="993300"/>
                </a:solidFill>
                <a:latin typeface="標楷體" panose="03000509000000000000" pitchFamily="65" charset="-120"/>
                <a:ea typeface="標楷體" panose="03000509000000000000" pitchFamily="65" charset="-120"/>
              </a:rPr>
              <a:t>[6]</a:t>
            </a:r>
            <a:r>
              <a:rPr lang="zh-TW" altLang="en-US" sz="2400" b="1" dirty="0" smtClean="0">
                <a:solidFill>
                  <a:srgbClr val="993300"/>
                </a:solidFill>
                <a:latin typeface="標楷體" panose="03000509000000000000" pitchFamily="65" charset="-120"/>
                <a:ea typeface="標楷體" panose="03000509000000000000" pitchFamily="65" charset="-120"/>
              </a:rPr>
              <a:t>。</a:t>
            </a:r>
            <a:endParaRPr lang="en-US" altLang="zh-TW" sz="2400" b="1" dirty="0" smtClean="0">
              <a:solidFill>
                <a:srgbClr val="993300"/>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800"/>
              </a:spcAft>
              <a:buFont typeface="Wingdings" panose="05000000000000000000" pitchFamily="2" charset="2"/>
              <a:buChar char="n"/>
            </a:pPr>
            <a:r>
              <a:rPr lang="en-US" altLang="zh-TW" sz="2400" b="1" dirty="0">
                <a:solidFill>
                  <a:srgbClr val="537D53"/>
                </a:solidFill>
                <a:latin typeface="標楷體" panose="03000509000000000000" pitchFamily="65" charset="-120"/>
                <a:ea typeface="標楷體" panose="03000509000000000000" pitchFamily="65" charset="-120"/>
              </a:rPr>
              <a:t>Docker </a:t>
            </a:r>
            <a:r>
              <a:rPr lang="zh-TW" altLang="en-US" sz="2400" b="1" dirty="0">
                <a:solidFill>
                  <a:srgbClr val="537D53"/>
                </a:solidFill>
                <a:latin typeface="標楷體" panose="03000509000000000000" pitchFamily="65" charset="-120"/>
                <a:ea typeface="標楷體" panose="03000509000000000000" pitchFamily="65" charset="-120"/>
              </a:rPr>
              <a:t>的生態系統</a:t>
            </a:r>
            <a:r>
              <a:rPr lang="en-US" altLang="zh-TW" sz="2400" b="1" dirty="0">
                <a:solidFill>
                  <a:srgbClr val="537D53"/>
                </a:solidFill>
                <a:latin typeface="標楷體" panose="03000509000000000000" pitchFamily="65" charset="-120"/>
                <a:ea typeface="標楷體" panose="03000509000000000000" pitchFamily="65" charset="-120"/>
              </a:rPr>
              <a:t>(Ecosystem)</a:t>
            </a:r>
            <a:r>
              <a:rPr lang="zh-TW" altLang="en-US" sz="2400" b="1" dirty="0">
                <a:solidFill>
                  <a:srgbClr val="537D53"/>
                </a:solidFill>
                <a:latin typeface="標楷體" panose="03000509000000000000" pitchFamily="65" charset="-120"/>
                <a:ea typeface="標楷體" panose="03000509000000000000" pitchFamily="65" charset="-120"/>
              </a:rPr>
              <a:t>目前有大公司在後面支持，例如</a:t>
            </a:r>
            <a:r>
              <a:rPr lang="en-US" altLang="zh-TW" sz="2400" b="1" dirty="0">
                <a:solidFill>
                  <a:srgbClr val="537D53"/>
                </a:solidFill>
                <a:latin typeface="標楷體" panose="03000509000000000000" pitchFamily="65" charset="-120"/>
                <a:ea typeface="標楷體" panose="03000509000000000000" pitchFamily="65" charset="-120"/>
              </a:rPr>
              <a:t>Google</a:t>
            </a:r>
            <a:r>
              <a:rPr lang="zh-TW" altLang="en-US" sz="2400" b="1" dirty="0">
                <a:solidFill>
                  <a:srgbClr val="537D53"/>
                </a:solidFill>
                <a:latin typeface="標楷體" panose="03000509000000000000" pitchFamily="65" charset="-120"/>
                <a:ea typeface="標楷體" panose="03000509000000000000" pitchFamily="65" charset="-120"/>
              </a:rPr>
              <a:t>目前推出開源之</a:t>
            </a:r>
            <a:r>
              <a:rPr lang="en-US" altLang="zh-TW" sz="2400" b="1" dirty="0">
                <a:solidFill>
                  <a:srgbClr val="537D53"/>
                </a:solidFill>
                <a:latin typeface="標楷體" panose="03000509000000000000" pitchFamily="65" charset="-120"/>
                <a:ea typeface="標楷體" panose="03000509000000000000" pitchFamily="65" charset="-120"/>
              </a:rPr>
              <a:t>Kubernetes [6][7][8]</a:t>
            </a:r>
            <a:r>
              <a:rPr lang="zh-TW" altLang="en-US" sz="2400" b="1" dirty="0">
                <a:solidFill>
                  <a:srgbClr val="537D53"/>
                </a:solidFill>
                <a:latin typeface="標楷體" panose="03000509000000000000" pitchFamily="65" charset="-120"/>
                <a:ea typeface="標楷體" panose="03000509000000000000" pitchFamily="65" charset="-120"/>
              </a:rPr>
              <a:t>，可用來建立</a:t>
            </a:r>
            <a:r>
              <a:rPr lang="en-US" altLang="zh-TW" sz="2400" b="1" dirty="0">
                <a:solidFill>
                  <a:srgbClr val="537D53"/>
                </a:solidFill>
                <a:latin typeface="標楷體" panose="03000509000000000000" pitchFamily="65" charset="-120"/>
                <a:ea typeface="標楷體" panose="03000509000000000000" pitchFamily="65" charset="-120"/>
              </a:rPr>
              <a:t>Container</a:t>
            </a:r>
            <a:r>
              <a:rPr lang="zh-TW" altLang="en-US" sz="2400" b="1" dirty="0">
                <a:solidFill>
                  <a:srgbClr val="537D53"/>
                </a:solidFill>
                <a:latin typeface="標楷體" panose="03000509000000000000" pitchFamily="65" charset="-120"/>
                <a:ea typeface="標楷體" panose="03000509000000000000" pitchFamily="65" charset="-120"/>
              </a:rPr>
              <a:t>的叢集</a:t>
            </a:r>
            <a:r>
              <a:rPr lang="en-US" altLang="zh-TW" sz="2400" b="1" dirty="0">
                <a:solidFill>
                  <a:srgbClr val="537D53"/>
                </a:solidFill>
                <a:latin typeface="標楷體" panose="03000509000000000000" pitchFamily="65" charset="-120"/>
                <a:ea typeface="標楷體" panose="03000509000000000000" pitchFamily="65" charset="-120"/>
              </a:rPr>
              <a:t>(Cluster)</a:t>
            </a:r>
            <a:r>
              <a:rPr lang="zh-TW" altLang="en-US" sz="2400" b="1" dirty="0">
                <a:solidFill>
                  <a:srgbClr val="537D53"/>
                </a:solidFill>
                <a:latin typeface="標楷體" panose="03000509000000000000" pitchFamily="65" charset="-120"/>
                <a:ea typeface="標楷體" panose="03000509000000000000" pitchFamily="65" charset="-120"/>
              </a:rPr>
              <a:t>及管理與維運容器化的應用程式，</a:t>
            </a:r>
            <a:r>
              <a:rPr lang="en-US" altLang="zh-TW" sz="2400" b="1" dirty="0">
                <a:solidFill>
                  <a:srgbClr val="537D53"/>
                </a:solidFill>
                <a:latin typeface="標楷體" panose="03000509000000000000" pitchFamily="65" charset="-120"/>
                <a:ea typeface="標楷體" panose="03000509000000000000" pitchFamily="65" charset="-120"/>
              </a:rPr>
              <a:t>Docker</a:t>
            </a:r>
            <a:r>
              <a:rPr lang="zh-TW" altLang="en-US" sz="2400" b="1" dirty="0">
                <a:solidFill>
                  <a:srgbClr val="537D53"/>
                </a:solidFill>
                <a:latin typeface="標楷體" panose="03000509000000000000" pitchFamily="65" charset="-120"/>
                <a:ea typeface="標楷體" panose="03000509000000000000" pitchFamily="65" charset="-120"/>
              </a:rPr>
              <a:t>也推出類似的產品</a:t>
            </a:r>
            <a:r>
              <a:rPr lang="en-US" altLang="zh-TW" sz="2400" b="1" dirty="0">
                <a:solidFill>
                  <a:srgbClr val="537D53"/>
                </a:solidFill>
                <a:latin typeface="標楷體" panose="03000509000000000000" pitchFamily="65" charset="-120"/>
                <a:ea typeface="標楷體" panose="03000509000000000000" pitchFamily="65" charset="-120"/>
              </a:rPr>
              <a:t>Swarm [1]</a:t>
            </a:r>
            <a:r>
              <a:rPr lang="zh-TW" altLang="en-US" sz="2400" b="1" dirty="0" smtClean="0">
                <a:solidFill>
                  <a:srgbClr val="537D53"/>
                </a:solidFill>
                <a:latin typeface="標楷體" panose="03000509000000000000" pitchFamily="65" charset="-120"/>
                <a:ea typeface="標楷體" panose="03000509000000000000" pitchFamily="65" charset="-120"/>
              </a:rPr>
              <a:t>。</a:t>
            </a:r>
            <a:endParaRPr lang="en-US" altLang="zh-TW" sz="2400" b="1" dirty="0" smtClean="0">
              <a:solidFill>
                <a:srgbClr val="537D53"/>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258021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16632"/>
            <a:ext cx="8568952" cy="504056"/>
          </a:xfrm>
        </p:spPr>
        <p:txBody>
          <a:bodyPr/>
          <a:lstStyle/>
          <a:p>
            <a:r>
              <a:rPr lang="en-US" altLang="zh-TW" dirty="0" smtClean="0">
                <a:latin typeface="標楷體" panose="03000509000000000000" pitchFamily="65" charset="-120"/>
                <a:ea typeface="標楷體" panose="03000509000000000000" pitchFamily="65" charset="-120"/>
              </a:rPr>
              <a:t>Docker</a:t>
            </a:r>
            <a:r>
              <a:rPr lang="zh-TW" altLang="en-US" dirty="0" smtClean="0">
                <a:latin typeface="標楷體" panose="03000509000000000000" pitchFamily="65" charset="-120"/>
                <a:ea typeface="標楷體" panose="03000509000000000000" pitchFamily="65" charset="-120"/>
              </a:rPr>
              <a:t>與其生態系統現況與未來趨勢</a:t>
            </a:r>
            <a:r>
              <a:rPr lang="en-US" altLang="zh-TW" dirty="0" smtClean="0">
                <a:latin typeface="標楷體" panose="03000509000000000000" pitchFamily="65" charset="-120"/>
                <a:ea typeface="標楷體" panose="03000509000000000000" pitchFamily="65" charset="-120"/>
              </a:rPr>
              <a:t>(2/2)</a:t>
            </a:r>
            <a:endParaRPr lang="zh-TW" altLang="zh-TW"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282493" y="1124744"/>
            <a:ext cx="8644314"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1200"/>
              </a:spcAft>
              <a:buFont typeface="Wingdings" panose="05000000000000000000" pitchFamily="2" charset="2"/>
              <a:buChar char="n"/>
            </a:pPr>
            <a:r>
              <a:rPr lang="en-US" altLang="zh-TW" sz="2400" b="1" dirty="0" smtClean="0">
                <a:solidFill>
                  <a:srgbClr val="7030A0"/>
                </a:solidFill>
                <a:latin typeface="標楷體" panose="03000509000000000000" pitchFamily="65" charset="-120"/>
                <a:ea typeface="標楷體" panose="03000509000000000000" pitchFamily="65" charset="-120"/>
              </a:rPr>
              <a:t>Google</a:t>
            </a:r>
            <a:r>
              <a:rPr lang="zh-TW" altLang="en-US" sz="2400" b="1" dirty="0">
                <a:solidFill>
                  <a:srgbClr val="7030A0"/>
                </a:solidFill>
                <a:latin typeface="標楷體" panose="03000509000000000000" pitchFamily="65" charset="-120"/>
                <a:ea typeface="標楷體" panose="03000509000000000000" pitchFamily="65" charset="-120"/>
              </a:rPr>
              <a:t>擬在未來將其當前提供的雲端服務全部容器化。</a:t>
            </a:r>
            <a:r>
              <a:rPr lang="en-US" altLang="zh-TW" sz="2400" b="1" dirty="0">
                <a:solidFill>
                  <a:srgbClr val="7030A0"/>
                </a:solidFill>
                <a:latin typeface="標楷體" panose="03000509000000000000" pitchFamily="65" charset="-120"/>
                <a:ea typeface="標楷體" panose="03000509000000000000" pitchFamily="65" charset="-120"/>
              </a:rPr>
              <a:t>Docker</a:t>
            </a:r>
            <a:r>
              <a:rPr lang="zh-TW" altLang="en-US" sz="2400" b="1" dirty="0">
                <a:solidFill>
                  <a:srgbClr val="7030A0"/>
                </a:solidFill>
                <a:latin typeface="標楷體" panose="03000509000000000000" pitchFamily="65" charset="-120"/>
                <a:ea typeface="標楷體" panose="03000509000000000000" pitchFamily="65" charset="-120"/>
              </a:rPr>
              <a:t>的社區和生態圈</a:t>
            </a:r>
            <a:r>
              <a:rPr lang="en-US" altLang="zh-TW" sz="2400" b="1" dirty="0">
                <a:solidFill>
                  <a:srgbClr val="7030A0"/>
                </a:solidFill>
                <a:latin typeface="標楷體" panose="03000509000000000000" pitchFamily="65" charset="-120"/>
                <a:ea typeface="標楷體" panose="03000509000000000000" pitchFamily="65" charset="-120"/>
              </a:rPr>
              <a:t>(Community)</a:t>
            </a:r>
            <a:r>
              <a:rPr lang="zh-TW" altLang="en-US" sz="2400" b="1" dirty="0">
                <a:solidFill>
                  <a:srgbClr val="7030A0"/>
                </a:solidFill>
                <a:latin typeface="標楷體" panose="03000509000000000000" pitchFamily="65" charset="-120"/>
                <a:ea typeface="標楷體" panose="03000509000000000000" pitchFamily="65" charset="-120"/>
              </a:rPr>
              <a:t>已經出現像</a:t>
            </a:r>
            <a:r>
              <a:rPr lang="en-US" altLang="zh-TW" sz="2400" b="1" dirty="0">
                <a:solidFill>
                  <a:srgbClr val="7030A0"/>
                </a:solidFill>
                <a:latin typeface="標楷體" panose="03000509000000000000" pitchFamily="65" charset="-120"/>
                <a:ea typeface="標楷體" panose="03000509000000000000" pitchFamily="65" charset="-120"/>
              </a:rPr>
              <a:t>Java</a:t>
            </a:r>
            <a:r>
              <a:rPr lang="zh-TW" altLang="en-US" sz="2400" b="1" dirty="0">
                <a:solidFill>
                  <a:srgbClr val="7030A0"/>
                </a:solidFill>
                <a:latin typeface="標楷體" panose="03000509000000000000" pitchFamily="65" charset="-120"/>
                <a:ea typeface="標楷體" panose="03000509000000000000" pitchFamily="65" charset="-120"/>
              </a:rPr>
              <a:t>和</a:t>
            </a:r>
            <a:r>
              <a:rPr lang="en-US" altLang="zh-TW" sz="2400" b="1" dirty="0">
                <a:solidFill>
                  <a:srgbClr val="7030A0"/>
                </a:solidFill>
                <a:latin typeface="標楷體" panose="03000509000000000000" pitchFamily="65" charset="-120"/>
                <a:ea typeface="標楷體" panose="03000509000000000000" pitchFamily="65" charset="-120"/>
              </a:rPr>
              <a:t>Linux</a:t>
            </a:r>
            <a:r>
              <a:rPr lang="zh-TW" altLang="en-US" sz="2400" b="1" dirty="0">
                <a:solidFill>
                  <a:srgbClr val="7030A0"/>
                </a:solidFill>
                <a:latin typeface="標楷體" panose="03000509000000000000" pitchFamily="65" charset="-120"/>
                <a:ea typeface="標楷體" panose="03000509000000000000" pitchFamily="65" charset="-120"/>
              </a:rPr>
              <a:t>那樣的發展態勢</a:t>
            </a:r>
            <a:r>
              <a:rPr lang="zh-TW" altLang="en-US" sz="2400" b="1" dirty="0" smtClean="0">
                <a:solidFill>
                  <a:srgbClr val="7030A0"/>
                </a:solidFill>
                <a:latin typeface="標楷體" panose="03000509000000000000" pitchFamily="65" charset="-120"/>
                <a:ea typeface="標楷體" panose="03000509000000000000" pitchFamily="65" charset="-120"/>
              </a:rPr>
              <a:t>。</a:t>
            </a:r>
            <a:endParaRPr lang="en-US" altLang="zh-TW" sz="2400" b="1" dirty="0" smtClean="0">
              <a:solidFill>
                <a:srgbClr val="7030A0"/>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200"/>
              </a:spcAft>
              <a:buFont typeface="Wingdings" panose="05000000000000000000" pitchFamily="2" charset="2"/>
              <a:buChar char="n"/>
            </a:pPr>
            <a:r>
              <a:rPr lang="zh-TW" altLang="en-US" sz="2400" b="1" dirty="0">
                <a:solidFill>
                  <a:srgbClr val="0000FF"/>
                </a:solidFill>
                <a:latin typeface="標楷體" panose="03000509000000000000" pitchFamily="65" charset="-120"/>
                <a:ea typeface="標楷體" panose="03000509000000000000" pitchFamily="65" charset="-120"/>
              </a:rPr>
              <a:t>工業界也開始了開放容器倡議</a:t>
            </a:r>
            <a:r>
              <a:rPr lang="en-US" altLang="zh-TW" sz="2400" b="1" dirty="0">
                <a:solidFill>
                  <a:srgbClr val="0000FF"/>
                </a:solidFill>
                <a:latin typeface="標楷體" panose="03000509000000000000" pitchFamily="65" charset="-120"/>
                <a:ea typeface="標楷體" panose="03000509000000000000" pitchFamily="65" charset="-120"/>
              </a:rPr>
              <a:t>OCI (Open Container Initiative) [9]</a:t>
            </a:r>
            <a:r>
              <a:rPr lang="zh-TW" altLang="en-US" sz="2400" b="1" dirty="0">
                <a:solidFill>
                  <a:srgbClr val="0000FF"/>
                </a:solidFill>
                <a:latin typeface="標楷體" panose="03000509000000000000" pitchFamily="65" charset="-120"/>
                <a:ea typeface="標楷體" panose="03000509000000000000" pitchFamily="65" charset="-120"/>
              </a:rPr>
              <a:t>，致力於容器格式與其執行環境的標準化</a:t>
            </a:r>
            <a:r>
              <a:rPr lang="zh-TW" altLang="en-US" sz="2400" b="1" dirty="0" smtClean="0">
                <a:solidFill>
                  <a:srgbClr val="0000FF"/>
                </a:solidFill>
                <a:latin typeface="標楷體" panose="03000509000000000000" pitchFamily="65" charset="-120"/>
                <a:ea typeface="標楷體" panose="03000509000000000000" pitchFamily="65" charset="-120"/>
              </a:rPr>
              <a:t>。</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200"/>
              </a:spcAft>
              <a:buFont typeface="Wingdings" panose="05000000000000000000" pitchFamily="2" charset="2"/>
              <a:buChar char="n"/>
            </a:pPr>
            <a:r>
              <a:rPr lang="zh-TW" altLang="en-US" sz="2400" b="1" dirty="0">
                <a:solidFill>
                  <a:srgbClr val="C00000"/>
                </a:solidFill>
                <a:latin typeface="標楷體" panose="03000509000000000000" pitchFamily="65" charset="-120"/>
                <a:ea typeface="標楷體" panose="03000509000000000000" pitchFamily="65" charset="-120"/>
              </a:rPr>
              <a:t>預期，</a:t>
            </a:r>
            <a:r>
              <a:rPr lang="en-US" altLang="zh-TW" sz="2400" b="1" dirty="0">
                <a:solidFill>
                  <a:srgbClr val="C00000"/>
                </a:solidFill>
                <a:latin typeface="標楷體" panose="03000509000000000000" pitchFamily="65" charset="-120"/>
                <a:ea typeface="標楷體" panose="03000509000000000000" pitchFamily="65" charset="-120"/>
              </a:rPr>
              <a:t>Docker</a:t>
            </a:r>
            <a:r>
              <a:rPr lang="zh-TW" altLang="en-US" sz="2400" b="1" dirty="0">
                <a:solidFill>
                  <a:srgbClr val="C00000"/>
                </a:solidFill>
                <a:latin typeface="標楷體" panose="03000509000000000000" pitchFamily="65" charset="-120"/>
                <a:ea typeface="標楷體" panose="03000509000000000000" pitchFamily="65" charset="-120"/>
              </a:rPr>
              <a:t>與開源的</a:t>
            </a:r>
            <a:r>
              <a:rPr lang="en-US" altLang="zh-TW" sz="2400" b="1" dirty="0">
                <a:solidFill>
                  <a:srgbClr val="C00000"/>
                </a:solidFill>
                <a:latin typeface="標楷體" panose="03000509000000000000" pitchFamily="65" charset="-120"/>
                <a:ea typeface="標楷體" panose="03000509000000000000" pitchFamily="65" charset="-120"/>
              </a:rPr>
              <a:t>Kubernetes</a:t>
            </a:r>
            <a:r>
              <a:rPr lang="zh-TW" altLang="en-US" sz="2400" b="1" dirty="0">
                <a:solidFill>
                  <a:srgbClr val="C00000"/>
                </a:solidFill>
                <a:latin typeface="標楷體" panose="03000509000000000000" pitchFamily="65" charset="-120"/>
                <a:ea typeface="標楷體" panose="03000509000000000000" pitchFamily="65" charset="-120"/>
              </a:rPr>
              <a:t>將會是未來雲端運算的關鍵技術，一個企業或軟體研發團隊若能投入研究與應用這些關鍵新技術，將可以搶占技術先機，並可以快速地產生經濟利益。</a:t>
            </a:r>
            <a:endParaRPr lang="en-US" altLang="zh-TW" sz="2400" b="1" dirty="0" smtClean="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931511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dirty="0">
                <a:latin typeface="標楷體" panose="03000509000000000000" pitchFamily="65" charset="-120"/>
                <a:ea typeface="標楷體" panose="03000509000000000000" pitchFamily="65" charset="-120"/>
              </a:rPr>
              <a:t>The Expanded Kubernetes Layout</a:t>
            </a:r>
            <a:endParaRPr lang="zh-TW" altLang="zh-TW" dirty="0">
              <a:latin typeface="標楷體" panose="03000509000000000000" pitchFamily="65" charset="-120"/>
              <a:ea typeface="標楷體" panose="03000509000000000000" pitchFamily="65" charset="-120"/>
            </a:endParaRPr>
          </a:p>
        </p:txBody>
      </p:sp>
      <p:sp>
        <p:nvSpPr>
          <p:cNvPr id="4" name="文字方塊 3"/>
          <p:cNvSpPr txBox="1"/>
          <p:nvPr/>
        </p:nvSpPr>
        <p:spPr>
          <a:xfrm>
            <a:off x="827584" y="6453336"/>
            <a:ext cx="7560840" cy="307777"/>
          </a:xfrm>
          <a:prstGeom prst="rect">
            <a:avLst/>
          </a:prstGeom>
          <a:noFill/>
        </p:spPr>
        <p:txBody>
          <a:bodyPr wrap="square" rtlCol="0">
            <a:spAutoFit/>
          </a:bodyPr>
          <a:lstStyle/>
          <a:p>
            <a:r>
              <a:rPr lang="en-US" altLang="zh-TW" sz="1400" dirty="0"/>
              <a:t>Source: David K. </a:t>
            </a:r>
            <a:r>
              <a:rPr lang="en-US" altLang="zh-TW" sz="1400" dirty="0" err="1"/>
              <a:t>Rensin</a:t>
            </a:r>
            <a:r>
              <a:rPr lang="en-US" altLang="zh-TW" sz="1400" dirty="0"/>
              <a:t>, Kubernetes-Scheduling the Future at Cloud </a:t>
            </a:r>
            <a:r>
              <a:rPr lang="en-US" altLang="zh-TW" sz="1400" dirty="0" err="1"/>
              <a:t>Scale,O'REILLY</a:t>
            </a:r>
            <a:r>
              <a:rPr lang="en-US" altLang="zh-TW" sz="1400" dirty="0"/>
              <a:t>, 2015. </a:t>
            </a:r>
            <a:endParaRPr lang="zh-TW" altLang="en-US" sz="1400" dirty="0"/>
          </a:p>
        </p:txBody>
      </p:sp>
      <p:pic>
        <p:nvPicPr>
          <p:cNvPr id="5" name="圖片 4"/>
          <p:cNvPicPr>
            <a:picLocks noChangeAspect="1"/>
          </p:cNvPicPr>
          <p:nvPr/>
        </p:nvPicPr>
        <p:blipFill>
          <a:blip r:embed="rId3"/>
          <a:stretch>
            <a:fillRect/>
          </a:stretch>
        </p:blipFill>
        <p:spPr>
          <a:xfrm>
            <a:off x="395536" y="1268760"/>
            <a:ext cx="8388424" cy="3877316"/>
          </a:xfrm>
          <a:prstGeom prst="rect">
            <a:avLst/>
          </a:prstGeom>
        </p:spPr>
      </p:pic>
    </p:spTree>
    <p:extLst>
      <p:ext uri="{BB962C8B-B14F-4D97-AF65-F5344CB8AC3E}">
        <p14:creationId xmlns:p14="http://schemas.microsoft.com/office/powerpoint/2010/main" val="39633328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259632" y="116632"/>
            <a:ext cx="7272808" cy="496888"/>
          </a:xfrm>
        </p:spPr>
        <p:txBody>
          <a:bodyPr/>
          <a:lstStyle/>
          <a:p>
            <a:pPr algn="l" eaLnBrk="1" hangingPunct="1"/>
            <a:r>
              <a:rPr lang="en-US" altLang="zh-TW" kern="1200" dirty="0" smtClean="0">
                <a:solidFill>
                  <a:srgbClr val="537D53"/>
                </a:solidFill>
                <a:latin typeface="標楷體" panose="03000509000000000000" pitchFamily="65" charset="-120"/>
                <a:ea typeface="標楷體" panose="03000509000000000000" pitchFamily="65" charset="-120"/>
                <a:cs typeface="+mn-cs"/>
              </a:rPr>
              <a:t>References of Docker and Kubernetes</a:t>
            </a:r>
            <a:endParaRPr lang="zh-TW" altLang="zh-TW" kern="1200" dirty="0">
              <a:solidFill>
                <a:srgbClr val="537D53"/>
              </a:solidFill>
              <a:latin typeface="標楷體" panose="03000509000000000000" pitchFamily="65" charset="-120"/>
              <a:ea typeface="標楷體" panose="03000509000000000000" pitchFamily="65" charset="-120"/>
              <a:cs typeface="+mn-cs"/>
            </a:endParaRPr>
          </a:p>
        </p:txBody>
      </p:sp>
      <p:sp>
        <p:nvSpPr>
          <p:cNvPr id="3" name="Rectangle 2"/>
          <p:cNvSpPr>
            <a:spLocks noChangeArrowheads="1"/>
          </p:cNvSpPr>
          <p:nvPr/>
        </p:nvSpPr>
        <p:spPr bwMode="auto">
          <a:xfrm>
            <a:off x="467543" y="1628799"/>
            <a:ext cx="1186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5" name="矩形 4"/>
          <p:cNvSpPr/>
          <p:nvPr/>
        </p:nvSpPr>
        <p:spPr>
          <a:xfrm>
            <a:off x="611560" y="980728"/>
            <a:ext cx="8208912" cy="5139869"/>
          </a:xfrm>
          <a:prstGeom prst="rect">
            <a:avLst/>
          </a:prstGeom>
        </p:spPr>
        <p:txBody>
          <a:bodyPr wrap="square">
            <a:spAutoFit/>
          </a:bodyPr>
          <a:lstStyle/>
          <a:p>
            <a:pPr lvl="0">
              <a:spcAft>
                <a:spcPts val="600"/>
              </a:spcAft>
            </a:pPr>
            <a:r>
              <a:rPr lang="en-US" altLang="zh-TW" sz="1600" dirty="0" smtClean="0"/>
              <a:t>[1] Docker </a:t>
            </a:r>
            <a:r>
              <a:rPr lang="en-US" altLang="zh-TW" sz="1600" dirty="0"/>
              <a:t>Web Site. URL: </a:t>
            </a:r>
            <a:r>
              <a:rPr lang="en-US" altLang="zh-TW" sz="1600" dirty="0">
                <a:hlinkClick r:id="rId3"/>
              </a:rPr>
              <a:t>https://</a:t>
            </a:r>
            <a:r>
              <a:rPr lang="en-US" altLang="zh-TW" sz="1600" dirty="0" smtClean="0">
                <a:hlinkClick r:id="rId3"/>
              </a:rPr>
              <a:t>www.docker.com/</a:t>
            </a:r>
            <a:endParaRPr lang="en-US" altLang="zh-TW" sz="1600" dirty="0"/>
          </a:p>
          <a:p>
            <a:pPr marL="269875" lvl="0" indent="-269875">
              <a:spcAft>
                <a:spcPts val="600"/>
              </a:spcAft>
            </a:pPr>
            <a:r>
              <a:rPr lang="en-US" altLang="zh-TW" sz="1600" dirty="0" smtClean="0"/>
              <a:t>[2] </a:t>
            </a:r>
            <a:r>
              <a:rPr lang="en-US" altLang="zh-TW" sz="1600" dirty="0" err="1" smtClean="0"/>
              <a:t>C.Torre</a:t>
            </a:r>
            <a:r>
              <a:rPr lang="en-US" altLang="zh-TW" sz="1600" dirty="0"/>
              <a:t>, B. Wagner, and M. </a:t>
            </a:r>
            <a:r>
              <a:rPr lang="en-US" altLang="zh-TW" sz="1600" dirty="0" err="1"/>
              <a:t>Rousos</a:t>
            </a:r>
            <a:r>
              <a:rPr lang="en-US" altLang="zh-TW" sz="1600" dirty="0"/>
              <a:t>, “.NET Microservices: Architecture for </a:t>
            </a:r>
            <a:r>
              <a:rPr lang="en-US" altLang="zh-TW" sz="1600" dirty="0" err="1"/>
              <a:t>Containerizaed</a:t>
            </a:r>
            <a:r>
              <a:rPr lang="en-US" altLang="zh-TW" sz="1600" dirty="0"/>
              <a:t> Applications,” </a:t>
            </a:r>
            <a:r>
              <a:rPr lang="en-US" altLang="zh-TW" sz="1600" i="1" dirty="0"/>
              <a:t>e-book, Microsoft Corporation</a:t>
            </a:r>
            <a:r>
              <a:rPr lang="en-US" altLang="zh-TW" sz="1600" dirty="0"/>
              <a:t>, </a:t>
            </a:r>
            <a:r>
              <a:rPr lang="en-US" altLang="zh-TW" sz="1600" dirty="0" smtClean="0"/>
              <a:t>2017.</a:t>
            </a:r>
          </a:p>
          <a:p>
            <a:pPr lvl="0">
              <a:spcAft>
                <a:spcPts val="600"/>
              </a:spcAft>
            </a:pPr>
            <a:r>
              <a:rPr lang="en-US" altLang="zh-TW" sz="1600" dirty="0" smtClean="0"/>
              <a:t>[3] Docker-</a:t>
            </a:r>
            <a:r>
              <a:rPr lang="zh-TW" altLang="zh-TW" sz="1600" dirty="0"/>
              <a:t>從入門到實踐，</a:t>
            </a:r>
            <a:r>
              <a:rPr lang="en-US" altLang="zh-TW" sz="1600" dirty="0"/>
              <a:t>2014</a:t>
            </a:r>
            <a:r>
              <a:rPr lang="zh-TW" altLang="zh-TW" sz="1600" dirty="0"/>
              <a:t>年</a:t>
            </a:r>
            <a:r>
              <a:rPr lang="en-US" altLang="zh-TW" sz="1600" dirty="0"/>
              <a:t>9</a:t>
            </a:r>
            <a:r>
              <a:rPr lang="zh-TW" altLang="zh-TW" sz="1600" dirty="0"/>
              <a:t>月。</a:t>
            </a:r>
            <a:r>
              <a:rPr lang="en-US" altLang="zh-TW" sz="1600" dirty="0"/>
              <a:t>URL: </a:t>
            </a:r>
            <a:r>
              <a:rPr lang="en-US" altLang="zh-TW" sz="1600" dirty="0" smtClean="0">
                <a:hlinkClick r:id="rId4"/>
              </a:rPr>
              <a:t>https</a:t>
            </a:r>
            <a:r>
              <a:rPr lang="en-US" altLang="zh-TW" sz="1600" dirty="0">
                <a:hlinkClick r:id="rId4"/>
              </a:rPr>
              <a:t>://github.com/philipz/docker_practice</a:t>
            </a:r>
            <a:r>
              <a:rPr lang="en-US" altLang="zh-TW" sz="1600" dirty="0"/>
              <a:t> </a:t>
            </a:r>
            <a:endParaRPr lang="en-US" altLang="zh-TW" sz="1600" dirty="0" smtClean="0"/>
          </a:p>
          <a:p>
            <a:pPr marL="269875" lvl="0" indent="-269875">
              <a:spcAft>
                <a:spcPts val="600"/>
              </a:spcAft>
            </a:pPr>
            <a:r>
              <a:rPr lang="en-US" altLang="zh-TW" sz="1600" dirty="0" smtClean="0"/>
              <a:t>[4] O</a:t>
            </a:r>
            <a:r>
              <a:rPr lang="en-US" altLang="zh-TW" sz="1600" dirty="0"/>
              <a:t>. Adam, Y.C. Lee, and A.Y. </a:t>
            </a:r>
            <a:r>
              <a:rPr lang="en-US" altLang="zh-TW" sz="1600" dirty="0" err="1"/>
              <a:t>Zomaya</a:t>
            </a:r>
            <a:r>
              <a:rPr lang="en-US" altLang="zh-TW" sz="1600" dirty="0"/>
              <a:t>, “Stochastic Resource Provisioning for Containerized Multi-Tier Web Services in Clouds,” </a:t>
            </a:r>
            <a:r>
              <a:rPr lang="en-US" altLang="zh-TW" sz="1600" i="1" dirty="0"/>
              <a:t>IEEE Transactions on Parallel and Distributed Systems</a:t>
            </a:r>
            <a:r>
              <a:rPr lang="en-US" altLang="zh-TW" sz="1600" dirty="0"/>
              <a:t>, Vol. 28, No. 7, pp. 2060-2073, July 2017.</a:t>
            </a:r>
            <a:endParaRPr lang="zh-TW" altLang="zh-TW" sz="1600" dirty="0"/>
          </a:p>
          <a:p>
            <a:pPr marL="269875" lvl="0" indent="-269875">
              <a:spcAft>
                <a:spcPts val="600"/>
              </a:spcAft>
            </a:pPr>
            <a:r>
              <a:rPr lang="en-US" altLang="zh-TW" sz="1600" dirty="0" smtClean="0"/>
              <a:t>[5] R</a:t>
            </a:r>
            <a:r>
              <a:rPr lang="en-US" altLang="zh-TW" sz="1600" dirty="0"/>
              <a:t>. </a:t>
            </a:r>
            <a:r>
              <a:rPr lang="en-US" altLang="zh-TW" sz="1600" dirty="0" err="1"/>
              <a:t>Morabito</a:t>
            </a:r>
            <a:r>
              <a:rPr lang="en-US" altLang="zh-TW" sz="1600" dirty="0"/>
              <a:t>, “Virtualization on Internet of Things Edge Devices with Container Technologies: A Performance Evaluation,” </a:t>
            </a:r>
            <a:r>
              <a:rPr lang="en-US" altLang="zh-TW" sz="1600" i="1" dirty="0"/>
              <a:t>IEEE Access</a:t>
            </a:r>
            <a:r>
              <a:rPr lang="en-US" altLang="zh-TW" sz="1600" dirty="0"/>
              <a:t>, Vol. 5, pp. 8835-8850, June 2017.</a:t>
            </a:r>
            <a:endParaRPr lang="zh-TW" altLang="zh-TW" sz="1600" dirty="0"/>
          </a:p>
          <a:p>
            <a:pPr marL="269875" lvl="0" indent="-269875">
              <a:spcAft>
                <a:spcPts val="600"/>
              </a:spcAft>
            </a:pPr>
            <a:r>
              <a:rPr lang="en-US" altLang="zh-TW" sz="1600" dirty="0" smtClean="0"/>
              <a:t>[6] D</a:t>
            </a:r>
            <a:r>
              <a:rPr lang="en-US" altLang="zh-TW" sz="1600" dirty="0"/>
              <a:t>. Bernstein, “Containers and Cloud: From LXC to Docker to Kubernetes,” </a:t>
            </a:r>
            <a:r>
              <a:rPr lang="en-US" altLang="zh-TW" sz="1600" i="1" dirty="0"/>
              <a:t>IEEE Cloud Computing</a:t>
            </a:r>
            <a:r>
              <a:rPr lang="en-US" altLang="zh-TW" sz="1600" dirty="0"/>
              <a:t>, pp. 81-84, Sept. 2014.</a:t>
            </a:r>
            <a:endParaRPr lang="zh-TW" altLang="zh-TW" sz="1600" dirty="0"/>
          </a:p>
          <a:p>
            <a:pPr marL="269875" lvl="0" indent="-269875">
              <a:spcAft>
                <a:spcPts val="600"/>
              </a:spcAft>
            </a:pPr>
            <a:r>
              <a:rPr lang="en-US" altLang="zh-TW" sz="1600" dirty="0" smtClean="0"/>
              <a:t>[7] A</a:t>
            </a:r>
            <a:r>
              <a:rPr lang="en-US" altLang="zh-TW" sz="1600" dirty="0"/>
              <a:t>. Khan, “Key Characteristics of a Container Orchestration Platform to Enable a Modern Application,” </a:t>
            </a:r>
            <a:r>
              <a:rPr lang="en-US" altLang="zh-TW" sz="1600" i="1" dirty="0"/>
              <a:t>IEEE Cloud Computing</a:t>
            </a:r>
            <a:r>
              <a:rPr lang="en-US" altLang="zh-TW" sz="1600" dirty="0"/>
              <a:t>, pp42-48, Sept./Oct. 2017.</a:t>
            </a:r>
            <a:endParaRPr lang="zh-TW" altLang="zh-TW" sz="1600" dirty="0"/>
          </a:p>
          <a:p>
            <a:pPr marL="269875" lvl="0" indent="-269875">
              <a:spcAft>
                <a:spcPts val="600"/>
              </a:spcAft>
            </a:pPr>
            <a:r>
              <a:rPr lang="en-US" altLang="zh-TW" sz="1600" dirty="0" smtClean="0"/>
              <a:t>[8] P</a:t>
            </a:r>
            <a:r>
              <a:rPr lang="en-US" altLang="zh-TW" sz="1600" dirty="0"/>
              <a:t>. </a:t>
            </a:r>
            <a:r>
              <a:rPr lang="en-US" altLang="zh-TW" sz="1600" dirty="0" err="1"/>
              <a:t>Chekin</a:t>
            </a:r>
            <a:r>
              <a:rPr lang="en-US" altLang="zh-TW" sz="1600" dirty="0"/>
              <a:t>, “Multi-container pods and container communication in Kubernetes,” </a:t>
            </a:r>
            <a:r>
              <a:rPr lang="en-US" altLang="zh-TW" sz="1600" i="1" dirty="0"/>
              <a:t>Open Cloud Digest</a:t>
            </a:r>
            <a:r>
              <a:rPr lang="en-US" altLang="zh-TW" sz="1600" dirty="0"/>
              <a:t>, August 2017. URL: </a:t>
            </a:r>
            <a:r>
              <a:rPr lang="en-US" altLang="zh-TW" sz="1600" dirty="0">
                <a:hlinkClick r:id="rId5"/>
              </a:rPr>
              <a:t>https://www.mirantis.com/blog/multi-container-pods-and-container-communication-in-kubernetes/</a:t>
            </a:r>
            <a:r>
              <a:rPr lang="en-US" altLang="zh-TW" sz="1600" dirty="0"/>
              <a:t> </a:t>
            </a:r>
            <a:endParaRPr lang="zh-TW" altLang="zh-TW" sz="1600" dirty="0"/>
          </a:p>
          <a:p>
            <a:pPr>
              <a:spcAft>
                <a:spcPts val="600"/>
              </a:spcAft>
            </a:pPr>
            <a:r>
              <a:rPr lang="en-US" altLang="zh-TW" sz="1600" u="sng" dirty="0" smtClean="0"/>
              <a:t>[9] Open </a:t>
            </a:r>
            <a:r>
              <a:rPr lang="en-US" altLang="zh-TW" sz="1600" u="sng" dirty="0"/>
              <a:t>Container Initiative. URL: </a:t>
            </a:r>
            <a:r>
              <a:rPr lang="en-US" altLang="zh-TW" sz="1600" u="sng" dirty="0">
                <a:hlinkClick r:id="rId6"/>
              </a:rPr>
              <a:t>https://www.opencontainers.org/</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22148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95536" y="188640"/>
            <a:ext cx="8305800" cy="762000"/>
          </a:xfrm>
        </p:spPr>
        <p:txBody>
          <a:bodyPr/>
          <a:lstStyle/>
          <a:p>
            <a:pPr algn="ctr" eaLnBrk="1" hangingPunct="1"/>
            <a:r>
              <a:rPr lang="en-US" altLang="zh-TW" b="1" dirty="0" smtClean="0">
                <a:solidFill>
                  <a:srgbClr val="FF0000"/>
                </a:solidFill>
                <a:ea typeface="ＭＳ Ｐゴシック" pitchFamily="-97" charset="-128"/>
              </a:rPr>
              <a:t>Virtualization in General</a:t>
            </a:r>
          </a:p>
        </p:txBody>
      </p:sp>
      <p:sp>
        <p:nvSpPr>
          <p:cNvPr id="17412" name="Rectangle 3"/>
          <p:cNvSpPr>
            <a:spLocks noGrp="1" noChangeArrowheads="1"/>
          </p:cNvSpPr>
          <p:nvPr>
            <p:ph type="body" idx="1"/>
          </p:nvPr>
        </p:nvSpPr>
        <p:spPr>
          <a:xfrm>
            <a:off x="467544" y="980728"/>
            <a:ext cx="8424936" cy="5040560"/>
          </a:xfrm>
        </p:spPr>
        <p:txBody>
          <a:bodyPr>
            <a:normAutofit fontScale="92500"/>
          </a:bodyPr>
          <a:lstStyle/>
          <a:p>
            <a:pPr eaLnBrk="1" hangingPunct="1">
              <a:buFont typeface="Wingdings" pitchFamily="2" charset="2"/>
              <a:buChar char="n"/>
            </a:pPr>
            <a:r>
              <a:rPr lang="en-US" altLang="zh-TW" sz="3200" b="1" dirty="0" smtClean="0">
                <a:solidFill>
                  <a:srgbClr val="0000FF"/>
                </a:solidFill>
                <a:ea typeface="ＭＳ Ｐゴシック" pitchFamily="-97" charset="-128"/>
              </a:rPr>
              <a:t>Advantages of virtual machines:</a:t>
            </a:r>
          </a:p>
          <a:p>
            <a:pPr lvl="1" eaLnBrk="1" hangingPunct="1"/>
            <a:r>
              <a:rPr lang="en-US" altLang="zh-TW" sz="2800" dirty="0" smtClean="0">
                <a:ea typeface="ＭＳ Ｐゴシック" pitchFamily="-97" charset="-128"/>
              </a:rPr>
              <a:t>Run operating systems where the physical hardware is unavailable,</a:t>
            </a:r>
          </a:p>
          <a:p>
            <a:pPr lvl="1" eaLnBrk="1" hangingPunct="1"/>
            <a:r>
              <a:rPr lang="en-US" altLang="zh-TW" sz="2800" dirty="0" smtClean="0">
                <a:ea typeface="ＭＳ Ｐゴシック" pitchFamily="-97" charset="-128"/>
              </a:rPr>
              <a:t>Easier to create new machines, backup machines, etc.,</a:t>
            </a:r>
          </a:p>
          <a:p>
            <a:pPr lvl="1" eaLnBrk="1" hangingPunct="1"/>
            <a:r>
              <a:rPr lang="en-US" altLang="zh-TW" sz="2800" dirty="0" smtClean="0">
                <a:ea typeface="ＭＳ Ｐゴシック" pitchFamily="-97" charset="-128"/>
              </a:rPr>
              <a:t>Software testing using “clean” installs of operating systems and software,</a:t>
            </a:r>
          </a:p>
          <a:p>
            <a:pPr lvl="1" eaLnBrk="1" hangingPunct="1"/>
            <a:r>
              <a:rPr lang="en-US" altLang="zh-TW" sz="2800" dirty="0" smtClean="0">
                <a:ea typeface="ＭＳ Ｐゴシック" pitchFamily="-97" charset="-128"/>
              </a:rPr>
              <a:t>Emulate more machines than are physically available,</a:t>
            </a:r>
          </a:p>
          <a:p>
            <a:pPr lvl="1" eaLnBrk="1" hangingPunct="1"/>
            <a:r>
              <a:rPr lang="en-US" altLang="zh-TW" sz="2800" dirty="0" smtClean="0">
                <a:ea typeface="ＭＳ Ｐゴシック" pitchFamily="-97" charset="-128"/>
              </a:rPr>
              <a:t>Timeshare lightly loaded systems on one host,</a:t>
            </a:r>
          </a:p>
          <a:p>
            <a:pPr lvl="1" eaLnBrk="1" hangingPunct="1"/>
            <a:r>
              <a:rPr lang="en-US" altLang="zh-TW" sz="2800" dirty="0" smtClean="0">
                <a:ea typeface="ＭＳ Ｐゴシック" pitchFamily="-97" charset="-128"/>
              </a:rPr>
              <a:t>Debug problems (suspend and resume the problem machine),</a:t>
            </a:r>
          </a:p>
          <a:p>
            <a:pPr lvl="1" eaLnBrk="1" hangingPunct="1"/>
            <a:r>
              <a:rPr lang="en-US" altLang="zh-TW" sz="2800" dirty="0" smtClean="0">
                <a:ea typeface="ＭＳ Ｐゴシック" pitchFamily="-97" charset="-128"/>
              </a:rPr>
              <a:t>Easy migration of virtual machines (shutdown needed or not).</a:t>
            </a:r>
          </a:p>
          <a:p>
            <a:pPr lvl="1" eaLnBrk="1" hangingPunct="1"/>
            <a:r>
              <a:rPr lang="en-US" altLang="zh-TW" sz="2800" dirty="0" smtClean="0">
                <a:ea typeface="ＭＳ Ｐゴシック" pitchFamily="-97" charset="-128"/>
              </a:rPr>
              <a:t>Run legacy systems!</a:t>
            </a:r>
          </a:p>
          <a:p>
            <a:pPr lvl="1" eaLnBrk="1" hangingPunct="1">
              <a:buFontTx/>
              <a:buNone/>
            </a:pPr>
            <a:endParaRPr lang="en-US" altLang="zh-TW" dirty="0" smtClean="0">
              <a:ea typeface="ＭＳ Ｐゴシック" pitchFamily="-97" charset="-128"/>
            </a:endParaRPr>
          </a:p>
        </p:txBody>
      </p:sp>
    </p:spTree>
    <p:extLst>
      <p:ext uri="{BB962C8B-B14F-4D97-AF65-F5344CB8AC3E}">
        <p14:creationId xmlns:p14="http://schemas.microsoft.com/office/powerpoint/2010/main" val="308761039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27584" y="188640"/>
            <a:ext cx="7772400" cy="778098"/>
          </a:xfrm>
        </p:spPr>
        <p:txBody>
          <a:bodyPr/>
          <a:lstStyle/>
          <a:p>
            <a:pPr algn="ctr"/>
            <a:r>
              <a:rPr lang="en-US" altLang="zh-TW" b="1" dirty="0" smtClean="0">
                <a:solidFill>
                  <a:srgbClr val="FF0000"/>
                </a:solidFill>
                <a:ea typeface="ＭＳ Ｐゴシック" pitchFamily="-97" charset="-128"/>
              </a:rPr>
              <a:t>What is the purpose and benefits?</a:t>
            </a:r>
            <a:endParaRPr lang="en-GB" altLang="zh-TW" b="1" dirty="0" smtClean="0">
              <a:solidFill>
                <a:srgbClr val="FF0000"/>
              </a:solidFill>
              <a:ea typeface="ＭＳ Ｐゴシック" pitchFamily="-97" charset="-128"/>
            </a:endParaRPr>
          </a:p>
        </p:txBody>
      </p:sp>
      <p:sp>
        <p:nvSpPr>
          <p:cNvPr id="18435" name="Content Placeholder 2"/>
          <p:cNvSpPr>
            <a:spLocks noGrp="1"/>
          </p:cNvSpPr>
          <p:nvPr>
            <p:ph idx="1"/>
          </p:nvPr>
        </p:nvSpPr>
        <p:spPr>
          <a:xfrm>
            <a:off x="611560" y="908720"/>
            <a:ext cx="8077200" cy="5486400"/>
          </a:xfrm>
        </p:spPr>
        <p:txBody>
          <a:bodyPr>
            <a:normAutofit/>
          </a:bodyPr>
          <a:lstStyle/>
          <a:p>
            <a:pPr>
              <a:buFont typeface="Wingdings" pitchFamily="2" charset="2"/>
              <a:buChar char="n"/>
            </a:pPr>
            <a:r>
              <a:rPr lang="en-US" altLang="zh-TW" sz="2800" dirty="0" smtClean="0">
                <a:solidFill>
                  <a:srgbClr val="0000FF"/>
                </a:solidFill>
                <a:ea typeface="ＭＳ Ｐゴシック" pitchFamily="-97" charset="-128"/>
              </a:rPr>
              <a:t>Cloud computing </a:t>
            </a:r>
            <a:r>
              <a:rPr lang="en-US" altLang="zh-TW" sz="2800" dirty="0" smtClean="0">
                <a:ea typeface="ＭＳ Ｐゴシック" pitchFamily="-97" charset="-128"/>
              </a:rPr>
              <a:t>enables companies and applications, which are system infrastructure dependent, to be infrastructure-less.</a:t>
            </a:r>
          </a:p>
          <a:p>
            <a:pPr>
              <a:buFont typeface="Wingdings" pitchFamily="2" charset="2"/>
              <a:buChar char="n"/>
            </a:pPr>
            <a:r>
              <a:rPr lang="en-US" altLang="zh-TW" sz="2800" dirty="0" smtClean="0">
                <a:ea typeface="ＭＳ Ｐゴシック" pitchFamily="-97" charset="-128"/>
              </a:rPr>
              <a:t>By using the Cloud infrastructure on “</a:t>
            </a:r>
            <a:r>
              <a:rPr lang="en-US" altLang="zh-TW" sz="2800" dirty="0" smtClean="0">
                <a:solidFill>
                  <a:srgbClr val="0000FF"/>
                </a:solidFill>
                <a:ea typeface="ＭＳ Ｐゴシック" pitchFamily="-97" charset="-128"/>
              </a:rPr>
              <a:t>pay as used and on demand</a:t>
            </a:r>
            <a:r>
              <a:rPr lang="en-US" altLang="zh-TW" sz="2800" dirty="0" smtClean="0">
                <a:ea typeface="ＭＳ Ｐゴシック" pitchFamily="-97" charset="-128"/>
              </a:rPr>
              <a:t>”, all of us can save in capital and operational investment!</a:t>
            </a:r>
          </a:p>
          <a:p>
            <a:pPr>
              <a:buFont typeface="Wingdings" pitchFamily="2" charset="2"/>
              <a:buChar char="n"/>
            </a:pPr>
            <a:r>
              <a:rPr lang="en-US" altLang="zh-TW" sz="2800" dirty="0" smtClean="0">
                <a:ea typeface="ＭＳ Ｐゴシック" pitchFamily="-97" charset="-128"/>
              </a:rPr>
              <a:t>Clients can:</a:t>
            </a:r>
          </a:p>
          <a:p>
            <a:pPr lvl="1"/>
            <a:r>
              <a:rPr lang="en-US" altLang="zh-TW" sz="2800" dirty="0" smtClean="0">
                <a:ea typeface="ＭＳ Ｐゴシック" pitchFamily="-97" charset="-128"/>
              </a:rPr>
              <a:t>Put their data on the platform instead of on their own desktop PCs and/or on their own servers.</a:t>
            </a:r>
          </a:p>
          <a:p>
            <a:pPr lvl="1"/>
            <a:r>
              <a:rPr lang="en-US" altLang="zh-TW" sz="2800" dirty="0" smtClean="0">
                <a:ea typeface="ＭＳ Ｐゴシック" pitchFamily="-97" charset="-128"/>
              </a:rPr>
              <a:t>They can put their applications on the cloud and use the servers within the cloud to do processing and data manipulations etc. </a:t>
            </a:r>
          </a:p>
        </p:txBody>
      </p:sp>
    </p:spTree>
    <p:extLst>
      <p:ext uri="{BB962C8B-B14F-4D97-AF65-F5344CB8AC3E}">
        <p14:creationId xmlns:p14="http://schemas.microsoft.com/office/powerpoint/2010/main" val="3512218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27584" y="188640"/>
            <a:ext cx="7772400" cy="868958"/>
          </a:xfrm>
        </p:spPr>
        <p:txBody>
          <a:bodyPr>
            <a:normAutofit/>
          </a:bodyPr>
          <a:lstStyle/>
          <a:p>
            <a:r>
              <a:rPr lang="en-US" altLang="zh-TW" sz="4400" b="1" dirty="0" smtClean="0">
                <a:solidFill>
                  <a:srgbClr val="FF0000"/>
                </a:solidFill>
                <a:ea typeface="ＭＳ Ｐゴシック" pitchFamily="-97" charset="-128"/>
              </a:rPr>
              <a:t>Advantages of Cloud Computing</a:t>
            </a:r>
            <a:endParaRPr lang="en-GB" altLang="zh-TW" sz="4400" b="1" dirty="0" smtClean="0">
              <a:solidFill>
                <a:srgbClr val="FF0000"/>
              </a:solidFill>
              <a:ea typeface="ＭＳ Ｐゴシック" pitchFamily="-97" charset="-128"/>
            </a:endParaRPr>
          </a:p>
        </p:txBody>
      </p:sp>
      <p:sp>
        <p:nvSpPr>
          <p:cNvPr id="33795" name="Content Placeholder 2"/>
          <p:cNvSpPr>
            <a:spLocks noGrp="1"/>
          </p:cNvSpPr>
          <p:nvPr>
            <p:ph idx="1"/>
          </p:nvPr>
        </p:nvSpPr>
        <p:spPr>
          <a:xfrm>
            <a:off x="611560" y="1124744"/>
            <a:ext cx="8208912" cy="5112568"/>
          </a:xfrm>
        </p:spPr>
        <p:txBody>
          <a:bodyPr>
            <a:normAutofit lnSpcReduction="10000"/>
          </a:bodyPr>
          <a:lstStyle/>
          <a:p>
            <a:pPr>
              <a:spcBef>
                <a:spcPts val="0"/>
              </a:spcBef>
              <a:spcAft>
                <a:spcPts val="1200"/>
              </a:spcAft>
              <a:buFont typeface="Wingdings" pitchFamily="2" charset="2"/>
              <a:buChar char="n"/>
            </a:pPr>
            <a:r>
              <a:rPr lang="en-US" altLang="zh-TW" sz="3200" b="1" dirty="0" smtClean="0">
                <a:solidFill>
                  <a:srgbClr val="0000FF"/>
                </a:solidFill>
                <a:ea typeface="ＭＳ Ｐゴシック" pitchFamily="-97" charset="-128"/>
              </a:rPr>
              <a:t> Lower computer costs</a:t>
            </a:r>
          </a:p>
          <a:p>
            <a:pPr>
              <a:spcBef>
                <a:spcPts val="0"/>
              </a:spcBef>
              <a:spcAft>
                <a:spcPts val="1200"/>
              </a:spcAft>
              <a:buFont typeface="Wingdings" pitchFamily="2" charset="2"/>
              <a:buChar char="n"/>
            </a:pPr>
            <a:r>
              <a:rPr lang="en-US" altLang="zh-TW" sz="3200" b="1" dirty="0">
                <a:solidFill>
                  <a:srgbClr val="0000FF"/>
                </a:solidFill>
                <a:ea typeface="ＭＳ Ｐゴシック" pitchFamily="-97" charset="-128"/>
              </a:rPr>
              <a:t> </a:t>
            </a:r>
            <a:r>
              <a:rPr lang="en-US" altLang="zh-TW" sz="3200" b="1" dirty="0" smtClean="0">
                <a:solidFill>
                  <a:srgbClr val="0000FF"/>
                </a:solidFill>
                <a:ea typeface="ＭＳ Ｐゴシック" pitchFamily="-97" charset="-128"/>
              </a:rPr>
              <a:t>Improved performance</a:t>
            </a:r>
            <a:endParaRPr lang="en-US" altLang="zh-TW" sz="3200" b="1" dirty="0">
              <a:solidFill>
                <a:srgbClr val="0000FF"/>
              </a:solidFill>
              <a:ea typeface="ＭＳ Ｐゴシック" pitchFamily="-97" charset="-128"/>
            </a:endParaRPr>
          </a:p>
          <a:p>
            <a:pPr>
              <a:spcBef>
                <a:spcPts val="0"/>
              </a:spcBef>
              <a:spcAft>
                <a:spcPts val="1200"/>
              </a:spcAft>
              <a:buFont typeface="Wingdings" pitchFamily="2" charset="2"/>
              <a:buChar char="n"/>
            </a:pPr>
            <a:r>
              <a:rPr lang="en-US" altLang="zh-TW" sz="3200" b="1" dirty="0" smtClean="0">
                <a:solidFill>
                  <a:srgbClr val="0000FF"/>
                </a:solidFill>
                <a:ea typeface="ＭＳ Ｐゴシック" pitchFamily="-97" charset="-128"/>
              </a:rPr>
              <a:t> Reduced </a:t>
            </a:r>
            <a:r>
              <a:rPr lang="en-US" altLang="zh-TW" sz="3200" b="1" dirty="0">
                <a:solidFill>
                  <a:srgbClr val="0000FF"/>
                </a:solidFill>
                <a:ea typeface="ＭＳ Ｐゴシック" pitchFamily="-97" charset="-128"/>
              </a:rPr>
              <a:t>software </a:t>
            </a:r>
            <a:r>
              <a:rPr lang="en-US" altLang="zh-TW" sz="3200" b="1" dirty="0" smtClean="0">
                <a:solidFill>
                  <a:srgbClr val="0000FF"/>
                </a:solidFill>
                <a:ea typeface="ＭＳ Ｐゴシック" pitchFamily="-97" charset="-128"/>
              </a:rPr>
              <a:t>costs</a:t>
            </a:r>
          </a:p>
          <a:p>
            <a:pPr>
              <a:spcBef>
                <a:spcPts val="0"/>
              </a:spcBef>
              <a:spcAft>
                <a:spcPts val="1200"/>
              </a:spcAft>
              <a:buFont typeface="Wingdings" pitchFamily="2" charset="2"/>
              <a:buChar char="n"/>
            </a:pPr>
            <a:r>
              <a:rPr lang="en-US" altLang="zh-TW" sz="3200" b="1" dirty="0" smtClean="0">
                <a:solidFill>
                  <a:srgbClr val="0000FF"/>
                </a:solidFill>
                <a:ea typeface="ＭＳ Ｐゴシック" pitchFamily="-97" charset="-128"/>
              </a:rPr>
              <a:t> Instant </a:t>
            </a:r>
            <a:r>
              <a:rPr lang="en-US" altLang="zh-TW" sz="3200" b="1" dirty="0">
                <a:solidFill>
                  <a:srgbClr val="0000FF"/>
                </a:solidFill>
                <a:ea typeface="ＭＳ Ｐゴシック" pitchFamily="-97" charset="-128"/>
              </a:rPr>
              <a:t>software </a:t>
            </a:r>
            <a:r>
              <a:rPr lang="en-US" altLang="zh-TW" sz="3200" b="1" dirty="0" smtClean="0">
                <a:solidFill>
                  <a:srgbClr val="0000FF"/>
                </a:solidFill>
                <a:ea typeface="ＭＳ Ｐゴシック" pitchFamily="-97" charset="-128"/>
              </a:rPr>
              <a:t>updates</a:t>
            </a:r>
            <a:endParaRPr lang="en-US" altLang="zh-TW" sz="3200" b="1" dirty="0">
              <a:solidFill>
                <a:srgbClr val="0000FF"/>
              </a:solidFill>
              <a:ea typeface="ＭＳ Ｐゴシック" pitchFamily="-97" charset="-128"/>
            </a:endParaRPr>
          </a:p>
          <a:p>
            <a:pPr>
              <a:spcBef>
                <a:spcPts val="0"/>
              </a:spcBef>
              <a:spcAft>
                <a:spcPts val="1200"/>
              </a:spcAft>
              <a:buFont typeface="Wingdings" pitchFamily="2" charset="2"/>
              <a:buChar char="n"/>
            </a:pPr>
            <a:r>
              <a:rPr lang="en-US" altLang="zh-TW" sz="3200" b="1" dirty="0" smtClean="0">
                <a:solidFill>
                  <a:srgbClr val="0000FF"/>
                </a:solidFill>
                <a:ea typeface="ＭＳ Ｐゴシック" pitchFamily="-97" charset="-128"/>
              </a:rPr>
              <a:t> Unlimited </a:t>
            </a:r>
            <a:r>
              <a:rPr lang="en-US" altLang="zh-TW" sz="3200" b="1" dirty="0">
                <a:solidFill>
                  <a:srgbClr val="0000FF"/>
                </a:solidFill>
                <a:ea typeface="ＭＳ Ｐゴシック" pitchFamily="-97" charset="-128"/>
              </a:rPr>
              <a:t>storage </a:t>
            </a:r>
            <a:r>
              <a:rPr lang="en-US" altLang="zh-TW" sz="3200" b="1" dirty="0" smtClean="0">
                <a:solidFill>
                  <a:srgbClr val="0000FF"/>
                </a:solidFill>
                <a:ea typeface="ＭＳ Ｐゴシック" pitchFamily="-97" charset="-128"/>
              </a:rPr>
              <a:t>capacity</a:t>
            </a:r>
            <a:endParaRPr lang="en-US" altLang="zh-TW" sz="3200" dirty="0">
              <a:ea typeface="ＭＳ Ｐゴシック" pitchFamily="-97" charset="-128"/>
            </a:endParaRPr>
          </a:p>
          <a:p>
            <a:pPr>
              <a:spcBef>
                <a:spcPts val="0"/>
              </a:spcBef>
              <a:spcAft>
                <a:spcPts val="1200"/>
              </a:spcAft>
              <a:buFont typeface="Wingdings" pitchFamily="2" charset="2"/>
              <a:buChar char="n"/>
            </a:pPr>
            <a:r>
              <a:rPr lang="en-US" altLang="zh-TW" sz="3200" b="1" dirty="0">
                <a:solidFill>
                  <a:srgbClr val="0000FF"/>
                </a:solidFill>
                <a:ea typeface="ＭＳ Ｐゴシック" pitchFamily="-97" charset="-128"/>
              </a:rPr>
              <a:t> Increased data </a:t>
            </a:r>
            <a:r>
              <a:rPr lang="en-US" altLang="zh-TW" sz="3200" b="1" dirty="0" smtClean="0">
                <a:solidFill>
                  <a:srgbClr val="0000FF"/>
                </a:solidFill>
                <a:ea typeface="ＭＳ Ｐゴシック" pitchFamily="-97" charset="-128"/>
              </a:rPr>
              <a:t>reliability</a:t>
            </a:r>
          </a:p>
          <a:p>
            <a:pPr>
              <a:spcBef>
                <a:spcPts val="0"/>
              </a:spcBef>
              <a:spcAft>
                <a:spcPts val="1200"/>
              </a:spcAft>
              <a:buFont typeface="Wingdings" pitchFamily="2" charset="2"/>
              <a:buChar char="n"/>
            </a:pPr>
            <a:r>
              <a:rPr lang="en-US" altLang="zh-TW" sz="3200" b="1" dirty="0">
                <a:solidFill>
                  <a:srgbClr val="0000FF"/>
                </a:solidFill>
                <a:ea typeface="ＭＳ Ｐゴシック" pitchFamily="-97" charset="-128"/>
              </a:rPr>
              <a:t> Easier group </a:t>
            </a:r>
            <a:r>
              <a:rPr lang="en-US" altLang="zh-TW" sz="3200" b="1" dirty="0" smtClean="0">
                <a:solidFill>
                  <a:srgbClr val="0000FF"/>
                </a:solidFill>
                <a:ea typeface="ＭＳ Ｐゴシック" pitchFamily="-97" charset="-128"/>
              </a:rPr>
              <a:t>collaboration</a:t>
            </a:r>
          </a:p>
          <a:p>
            <a:pPr>
              <a:spcBef>
                <a:spcPts val="0"/>
              </a:spcBef>
              <a:spcAft>
                <a:spcPts val="1200"/>
              </a:spcAft>
              <a:buFont typeface="Wingdings" pitchFamily="2" charset="2"/>
              <a:buChar char="n"/>
            </a:pPr>
            <a:r>
              <a:rPr lang="en-US" altLang="zh-TW" sz="3200" b="1" dirty="0" smtClean="0">
                <a:solidFill>
                  <a:srgbClr val="0000FF"/>
                </a:solidFill>
                <a:ea typeface="ＭＳ Ｐゴシック" pitchFamily="-97" charset="-128"/>
              </a:rPr>
              <a:t> Device independence</a:t>
            </a: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a:solidFill>
                <a:srgbClr val="0000FF"/>
              </a:solidFill>
              <a:ea typeface="ＭＳ Ｐゴシック" pitchFamily="-97" charset="-128"/>
            </a:endParaRPr>
          </a:p>
          <a:p>
            <a:pPr marL="0" indent="0">
              <a:buNone/>
            </a:pPr>
            <a:endParaRPr lang="en-US" altLang="zh-TW" sz="3200" b="1" dirty="0" smtClean="0">
              <a:solidFill>
                <a:srgbClr val="0000FF"/>
              </a:solidFill>
              <a:ea typeface="ＭＳ Ｐゴシック" pitchFamily="-97" charset="-128"/>
            </a:endParaRPr>
          </a:p>
        </p:txBody>
      </p:sp>
    </p:spTree>
    <p:extLst>
      <p:ext uri="{BB962C8B-B14F-4D97-AF65-F5344CB8AC3E}">
        <p14:creationId xmlns:p14="http://schemas.microsoft.com/office/powerpoint/2010/main" val="4028301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7544" y="188640"/>
            <a:ext cx="8305800" cy="762000"/>
          </a:xfrm>
        </p:spPr>
        <p:txBody>
          <a:bodyPr/>
          <a:lstStyle/>
          <a:p>
            <a:pPr algn="ctr"/>
            <a:r>
              <a:rPr lang="en-US" altLang="zh-TW" b="1" dirty="0" smtClean="0">
                <a:solidFill>
                  <a:srgbClr val="C00000"/>
                </a:solidFill>
                <a:ea typeface="ＭＳ Ｐゴシック" pitchFamily="-97" charset="-128"/>
              </a:rPr>
              <a:t>Disadvantages of Cloud Computing</a:t>
            </a:r>
            <a:endParaRPr lang="en-GB" altLang="zh-TW" b="1" dirty="0" smtClean="0">
              <a:solidFill>
                <a:srgbClr val="C00000"/>
              </a:solidFill>
              <a:ea typeface="ＭＳ Ｐゴシック" pitchFamily="-97" charset="-128"/>
            </a:endParaRPr>
          </a:p>
        </p:txBody>
      </p:sp>
      <p:sp>
        <p:nvSpPr>
          <p:cNvPr id="39939" name="Content Placeholder 2"/>
          <p:cNvSpPr>
            <a:spLocks noGrp="1"/>
          </p:cNvSpPr>
          <p:nvPr>
            <p:ph idx="1"/>
          </p:nvPr>
        </p:nvSpPr>
        <p:spPr>
          <a:xfrm>
            <a:off x="539552" y="1124744"/>
            <a:ext cx="8424936" cy="4968552"/>
          </a:xfrm>
        </p:spPr>
        <p:txBody>
          <a:bodyPr/>
          <a:lstStyle/>
          <a:p>
            <a:pPr marL="531813" indent="-531813">
              <a:spcBef>
                <a:spcPts val="0"/>
              </a:spcBef>
              <a:spcAft>
                <a:spcPts val="1800"/>
              </a:spcAft>
              <a:buFont typeface="Wingdings" pitchFamily="2" charset="2"/>
              <a:buChar char="n"/>
            </a:pPr>
            <a:r>
              <a:rPr lang="en-US" altLang="zh-TW" sz="3200" b="1" dirty="0" smtClean="0">
                <a:solidFill>
                  <a:srgbClr val="0000FF"/>
                </a:solidFill>
                <a:ea typeface="ＭＳ Ｐゴシック" pitchFamily="-97" charset="-128"/>
              </a:rPr>
              <a:t>Requires a constant Internet connection</a:t>
            </a:r>
          </a:p>
          <a:p>
            <a:pPr marL="531813" indent="-531813">
              <a:spcBef>
                <a:spcPts val="0"/>
              </a:spcBef>
              <a:spcAft>
                <a:spcPts val="1800"/>
              </a:spcAft>
              <a:buFont typeface="Wingdings" pitchFamily="2" charset="2"/>
              <a:buChar char="n"/>
            </a:pPr>
            <a:r>
              <a:rPr lang="en-US" altLang="zh-TW" sz="3200" b="1" dirty="0" smtClean="0">
                <a:solidFill>
                  <a:srgbClr val="0000FF"/>
                </a:solidFill>
                <a:ea typeface="ＭＳ Ｐゴシック" pitchFamily="-97" charset="-128"/>
              </a:rPr>
              <a:t>Does </a:t>
            </a:r>
            <a:r>
              <a:rPr lang="en-US" altLang="zh-TW" sz="3200" b="1" dirty="0">
                <a:solidFill>
                  <a:srgbClr val="0000FF"/>
                </a:solidFill>
                <a:ea typeface="ＭＳ Ｐゴシック" pitchFamily="-97" charset="-128"/>
              </a:rPr>
              <a:t>not work well with low-speed </a:t>
            </a:r>
            <a:r>
              <a:rPr lang="en-US" altLang="zh-TW" sz="3200" b="1" dirty="0" smtClean="0">
                <a:solidFill>
                  <a:srgbClr val="0000FF"/>
                </a:solidFill>
                <a:ea typeface="ＭＳ Ｐゴシック" pitchFamily="-97" charset="-128"/>
              </a:rPr>
              <a:t>connections </a:t>
            </a:r>
          </a:p>
          <a:p>
            <a:pPr marL="531813" indent="-531813">
              <a:spcBef>
                <a:spcPts val="0"/>
              </a:spcBef>
              <a:spcAft>
                <a:spcPts val="1800"/>
              </a:spcAft>
              <a:buFont typeface="Wingdings" pitchFamily="2" charset="2"/>
              <a:buChar char="n"/>
            </a:pPr>
            <a:r>
              <a:rPr lang="en-US" altLang="zh-TW" sz="3200" b="1" dirty="0" smtClean="0">
                <a:solidFill>
                  <a:srgbClr val="0000FF"/>
                </a:solidFill>
                <a:ea typeface="ＭＳ Ｐゴシック" pitchFamily="-97" charset="-128"/>
              </a:rPr>
              <a:t>Stored </a:t>
            </a:r>
            <a:r>
              <a:rPr lang="en-US" altLang="zh-TW" sz="3200" b="1" dirty="0">
                <a:solidFill>
                  <a:srgbClr val="0000FF"/>
                </a:solidFill>
                <a:ea typeface="ＭＳ Ｐゴシック" pitchFamily="-97" charset="-128"/>
              </a:rPr>
              <a:t>data might not be </a:t>
            </a:r>
            <a:r>
              <a:rPr lang="en-US" altLang="zh-TW" sz="3200" b="1" dirty="0" smtClean="0">
                <a:solidFill>
                  <a:srgbClr val="0000FF"/>
                </a:solidFill>
                <a:ea typeface="ＭＳ Ｐゴシック" pitchFamily="-97" charset="-128"/>
              </a:rPr>
              <a:t>secure</a:t>
            </a:r>
          </a:p>
          <a:p>
            <a:pPr marL="531813" indent="-531813">
              <a:spcBef>
                <a:spcPts val="0"/>
              </a:spcBef>
              <a:spcAft>
                <a:spcPts val="1800"/>
              </a:spcAft>
              <a:buFont typeface="Wingdings" pitchFamily="2" charset="2"/>
              <a:buChar char="n"/>
            </a:pPr>
            <a:r>
              <a:rPr lang="en-US" altLang="zh-TW" sz="3200" b="1" dirty="0">
                <a:solidFill>
                  <a:srgbClr val="0000FF"/>
                </a:solidFill>
                <a:ea typeface="ＭＳ Ｐゴシック" pitchFamily="-97" charset="-128"/>
              </a:rPr>
              <a:t>Stored data can be </a:t>
            </a:r>
            <a:r>
              <a:rPr lang="en-US" altLang="zh-TW" sz="3200" b="1" dirty="0" smtClean="0">
                <a:solidFill>
                  <a:srgbClr val="0000FF"/>
                </a:solidFill>
                <a:ea typeface="ＭＳ Ｐゴシック" pitchFamily="-97" charset="-128"/>
              </a:rPr>
              <a:t>lost</a:t>
            </a: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a:solidFill>
                <a:srgbClr val="0000FF"/>
              </a:solidFill>
              <a:ea typeface="ＭＳ Ｐゴシック" pitchFamily="-97" charset="-128"/>
            </a:endParaRPr>
          </a:p>
          <a:p>
            <a:pPr>
              <a:buFont typeface="Wingdings" pitchFamily="2" charset="2"/>
              <a:buChar char="n"/>
            </a:pPr>
            <a:endParaRPr lang="en-US" altLang="zh-TW" sz="3200" b="1" dirty="0" smtClean="0">
              <a:solidFill>
                <a:srgbClr val="0000FF"/>
              </a:solidFill>
              <a:ea typeface="ＭＳ Ｐゴシック" pitchFamily="-97" charset="-128"/>
            </a:endParaRPr>
          </a:p>
        </p:txBody>
      </p:sp>
    </p:spTree>
    <p:extLst>
      <p:ext uri="{BB962C8B-B14F-4D97-AF65-F5344CB8AC3E}">
        <p14:creationId xmlns:p14="http://schemas.microsoft.com/office/powerpoint/2010/main" val="2287713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9996" y="767024"/>
            <a:ext cx="3018051" cy="2077492"/>
          </a:xfrm>
        </p:spPr>
        <p:txBody>
          <a:bodyPr/>
          <a:lstStyle/>
          <a:p>
            <a:r>
              <a:rPr lang="en-US" sz="5000" dirty="0" smtClean="0">
                <a:solidFill>
                  <a:schemeClr val="tx1"/>
                </a:solidFill>
              </a:rPr>
              <a:t>Cloud Computing Patterns</a:t>
            </a:r>
            <a:endParaRPr lang="en-US" sz="5000" dirty="0">
              <a:solidFill>
                <a:schemeClr val="tx1"/>
              </a:solidFill>
            </a:endParaRPr>
          </a:p>
        </p:txBody>
      </p:sp>
      <p:cxnSp>
        <p:nvCxnSpPr>
          <p:cNvPr id="4" name="Straight Arrow Connector 3"/>
          <p:cNvCxnSpPr/>
          <p:nvPr/>
        </p:nvCxnSpPr>
        <p:spPr bwMode="auto">
          <a:xfrm rot="16200000" flipV="1">
            <a:off x="114647" y="1285773"/>
            <a:ext cx="895273" cy="3"/>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562283" y="1722693"/>
            <a:ext cx="2365359"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2969010" y="1624334"/>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rgbClr val="292929">
                    <a:alpha val="99000"/>
                  </a:srgbClr>
                </a:solidFill>
              </a:rPr>
              <a:t>t</a:t>
            </a:r>
            <a:endParaRPr lang="en-US" sz="1400" i="1" dirty="0">
              <a:solidFill>
                <a:srgbClr val="292929">
                  <a:alpha val="99000"/>
                </a:srgbClr>
              </a:solidFill>
            </a:endParaRPr>
          </a:p>
        </p:txBody>
      </p:sp>
      <p:sp>
        <p:nvSpPr>
          <p:cNvPr id="7" name="Rectangle 6"/>
          <p:cNvSpPr/>
          <p:nvPr/>
        </p:nvSpPr>
        <p:spPr>
          <a:xfrm rot="16200000">
            <a:off x="-116254" y="1238465"/>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rgbClr val="292929">
                    <a:alpha val="99000"/>
                  </a:srgbClr>
                </a:solidFill>
              </a:rPr>
              <a:t>Compute </a:t>
            </a:r>
          </a:p>
        </p:txBody>
      </p:sp>
      <p:cxnSp>
        <p:nvCxnSpPr>
          <p:cNvPr id="9" name="Straight Arrow Connector 8"/>
          <p:cNvCxnSpPr/>
          <p:nvPr/>
        </p:nvCxnSpPr>
        <p:spPr bwMode="auto">
          <a:xfrm flipV="1">
            <a:off x="562282" y="1389030"/>
            <a:ext cx="764232"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081179" y="1368049"/>
            <a:ext cx="80069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1655763" y="1296988"/>
            <a:ext cx="853043" cy="1174"/>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295997" y="1027449"/>
            <a:ext cx="837984"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rgbClr val="292929">
                  <a:alpha val="99000"/>
                </a:srgbClr>
              </a:solidFill>
            </a:endParaRPr>
          </a:p>
          <a:p>
            <a:pPr marL="304735" indent="-304735" algn="ctr" defTabSz="1218936" eaLnBrk="0" fontAlgn="base" hangingPunct="0">
              <a:lnSpc>
                <a:spcPts val="1066"/>
              </a:lnSpc>
              <a:spcAft>
                <a:spcPts val="800"/>
              </a:spcAft>
              <a:buClr>
                <a:srgbClr val="000000"/>
              </a:buClr>
            </a:pPr>
            <a:r>
              <a:rPr lang="en-US" sz="1100" dirty="0">
                <a:solidFill>
                  <a:srgbClr val="292929">
                    <a:alpha val="99000"/>
                  </a:srgbClr>
                </a:solidFill>
              </a:rPr>
              <a:t>Inactivity</a:t>
            </a:r>
          </a:p>
          <a:p>
            <a:pPr marL="304735" indent="-304735" algn="ctr" defTabSz="1218936" eaLnBrk="0" fontAlgn="base" hangingPunct="0">
              <a:lnSpc>
                <a:spcPts val="1066"/>
              </a:lnSpc>
              <a:spcAft>
                <a:spcPts val="800"/>
              </a:spcAft>
              <a:buClr>
                <a:srgbClr val="000000"/>
              </a:buClr>
            </a:pPr>
            <a:r>
              <a:rPr lang="en-US" sz="1100" dirty="0">
                <a:solidFill>
                  <a:srgbClr val="292929">
                    <a:alpha val="99000"/>
                  </a:srgbClr>
                </a:solidFill>
              </a:rPr>
              <a:t>Period </a:t>
            </a:r>
          </a:p>
        </p:txBody>
      </p:sp>
      <p:cxnSp>
        <p:nvCxnSpPr>
          <p:cNvPr id="14" name="Straight Connector 13"/>
          <p:cNvCxnSpPr/>
          <p:nvPr/>
        </p:nvCxnSpPr>
        <p:spPr bwMode="auto">
          <a:xfrm rot="5400000" flipH="1" flipV="1">
            <a:off x="916024" y="1296988"/>
            <a:ext cx="853043" cy="1174"/>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2969010" y="312420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rgbClr val="292929">
                    <a:alpha val="99000"/>
                  </a:srgbClr>
                </a:solidFill>
              </a:rPr>
              <a:t>t</a:t>
            </a:r>
            <a:endParaRPr lang="en-US" sz="1400" i="1" dirty="0">
              <a:solidFill>
                <a:srgbClr val="292929">
                  <a:alpha val="99000"/>
                </a:srgbClr>
              </a:solidFill>
            </a:endParaRPr>
          </a:p>
        </p:txBody>
      </p:sp>
      <p:sp>
        <p:nvSpPr>
          <p:cNvPr id="53" name="Text Placeholder 6"/>
          <p:cNvSpPr txBox="1">
            <a:spLocks/>
          </p:cNvSpPr>
          <p:nvPr/>
        </p:nvSpPr>
        <p:spPr bwMode="auto">
          <a:xfrm>
            <a:off x="2969010" y="454152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rgbClr val="292929">
                    <a:alpha val="99000"/>
                  </a:srgbClr>
                </a:solidFill>
              </a:rPr>
              <a:t>t</a:t>
            </a:r>
            <a:endParaRPr lang="en-US" sz="1400" i="1" dirty="0">
              <a:solidFill>
                <a:srgbClr val="292929">
                  <a:alpha val="99000"/>
                </a:srgbClr>
              </a:solidFill>
            </a:endParaRPr>
          </a:p>
        </p:txBody>
      </p:sp>
      <p:sp>
        <p:nvSpPr>
          <p:cNvPr id="54" name="Text Placeholder 6"/>
          <p:cNvSpPr txBox="1">
            <a:spLocks/>
          </p:cNvSpPr>
          <p:nvPr/>
        </p:nvSpPr>
        <p:spPr bwMode="auto">
          <a:xfrm>
            <a:off x="2969010" y="5982280"/>
            <a:ext cx="857096"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rgbClr val="292929">
                    <a:alpha val="99000"/>
                  </a:srgbClr>
                </a:solidFill>
              </a:rPr>
              <a:t>t</a:t>
            </a:r>
            <a:endParaRPr lang="en-US" sz="1400" i="1" dirty="0">
              <a:solidFill>
                <a:srgbClr val="292929">
                  <a:alpha val="99000"/>
                </a:srgbClr>
              </a:solidFill>
            </a:endParaRPr>
          </a:p>
        </p:txBody>
      </p:sp>
      <p:grpSp>
        <p:nvGrpSpPr>
          <p:cNvPr id="57" name="Group 56"/>
          <p:cNvGrpSpPr/>
          <p:nvPr/>
        </p:nvGrpSpPr>
        <p:grpSpPr>
          <a:xfrm>
            <a:off x="3205398" y="691908"/>
            <a:ext cx="2710986"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defTabSz="1218987">
                <a:lnSpc>
                  <a:spcPct val="90000"/>
                </a:lnSpc>
                <a:spcBef>
                  <a:spcPct val="20000"/>
                </a:spcBef>
              </a:pPr>
              <a:r>
                <a:rPr lang="en-US" sz="2800" dirty="0" smtClean="0">
                  <a:solidFill>
                    <a:srgbClr val="00AEEF">
                      <a:alpha val="99000"/>
                    </a:srgbClr>
                  </a:solidFill>
                  <a:ea typeface="Segoe UI" pitchFamily="34" charset="0"/>
                  <a:cs typeface="Segoe UI" pitchFamily="34" charset="0"/>
                </a:rPr>
                <a:t>On </a:t>
              </a:r>
              <a:r>
                <a:rPr lang="en-US" sz="2800" dirty="0">
                  <a:solidFill>
                    <a:srgbClr val="00AEEF">
                      <a:alpha val="99000"/>
                    </a:srgbClr>
                  </a:solidFill>
                  <a:ea typeface="Segoe UI" pitchFamily="34" charset="0"/>
                  <a:cs typeface="Segoe UI" pitchFamily="34" charset="0"/>
                </a:rPr>
                <a:t>and </a:t>
              </a:r>
              <a:r>
                <a:rPr lang="en-US" sz="2800" dirty="0" smtClean="0">
                  <a:solidFill>
                    <a:srgbClr val="00AEEF">
                      <a:alpha val="99000"/>
                    </a:srgbClr>
                  </a:solidFill>
                  <a:ea typeface="Segoe UI" pitchFamily="34" charset="0"/>
                  <a:cs typeface="Segoe UI" pitchFamily="34" charset="0"/>
                </a:rPr>
                <a:t>Off</a:t>
              </a:r>
              <a:endParaRPr lang="en-US" sz="2800" dirty="0">
                <a:solidFill>
                  <a:srgbClr val="00AEEF">
                    <a:alpha val="99000"/>
                  </a:srgbClr>
                </a:solidFill>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292929">
                      <a:alpha val="99000"/>
                    </a:srgbClr>
                  </a:solidFill>
                  <a:ea typeface="Kozuka Gothic Pro R" pitchFamily="34" charset="-128"/>
                </a:rPr>
                <a:t>On &amp; off workloads (e.g. batch </a:t>
              </a:r>
              <a:r>
                <a:rPr lang="en-US" sz="1200" dirty="0" smtClean="0">
                  <a:solidFill>
                    <a:srgbClr val="292929">
                      <a:alpha val="99000"/>
                    </a:srgbClr>
                  </a:solidFill>
                  <a:ea typeface="Kozuka Gothic Pro R" pitchFamily="34" charset="-128"/>
                </a:rPr>
                <a:t>job)</a:t>
              </a:r>
            </a:p>
            <a:p>
              <a:pPr marL="0" lvl="1" defTabSz="1218836" fontAlgn="base">
                <a:spcAft>
                  <a:spcPct val="0"/>
                </a:spcAft>
              </a:pPr>
              <a:r>
                <a:rPr lang="en-US" sz="1200" dirty="0" smtClean="0">
                  <a:solidFill>
                    <a:srgbClr val="292929">
                      <a:alpha val="99000"/>
                    </a:srgbClr>
                  </a:solidFill>
                  <a:ea typeface="Kozuka Gothic Pro R" pitchFamily="34" charset="-128"/>
                </a:rPr>
                <a:t>Over provisioned capacity is wasted </a:t>
              </a:r>
            </a:p>
            <a:p>
              <a:pPr marL="0" lvl="1" defTabSz="1218836" fontAlgn="base">
                <a:spcAft>
                  <a:spcPct val="0"/>
                </a:spcAft>
              </a:pPr>
              <a:r>
                <a:rPr lang="en-US" sz="1200" dirty="0" smtClean="0">
                  <a:solidFill>
                    <a:srgbClr val="292929">
                      <a:alpha val="99000"/>
                    </a:srgbClr>
                  </a:solidFill>
                  <a:ea typeface="Kozuka Gothic Pro R" pitchFamily="34" charset="-128"/>
                </a:rPr>
                <a:t>Time </a:t>
              </a:r>
              <a:r>
                <a:rPr lang="en-US" sz="1200" dirty="0">
                  <a:solidFill>
                    <a:srgbClr val="292929">
                      <a:alpha val="99000"/>
                    </a:srgbClr>
                  </a:solidFill>
                  <a:ea typeface="Kozuka Gothic Pro R" pitchFamily="34" charset="-128"/>
                </a:rPr>
                <a:t>to market can be cumbersome </a:t>
              </a:r>
            </a:p>
          </p:txBody>
        </p:sp>
      </p:grpSp>
      <p:grpSp>
        <p:nvGrpSpPr>
          <p:cNvPr id="59" name="Group 58"/>
          <p:cNvGrpSpPr/>
          <p:nvPr/>
        </p:nvGrpSpPr>
        <p:grpSpPr>
          <a:xfrm>
            <a:off x="3205398" y="3308913"/>
            <a:ext cx="4462946" cy="1454399"/>
            <a:chOff x="342905" y="4045751"/>
            <a:chExt cx="5949046" cy="1454399"/>
          </a:xfrm>
        </p:grpSpPr>
        <p:sp>
          <p:nvSpPr>
            <p:cNvPr id="22" name="TextBox 21"/>
            <p:cNvSpPr txBox="1"/>
            <p:nvPr/>
          </p:nvSpPr>
          <p:spPr>
            <a:xfrm>
              <a:off x="342905" y="4045751"/>
              <a:ext cx="5949046" cy="480127"/>
            </a:xfrm>
            <a:prstGeom prst="rect">
              <a:avLst/>
            </a:prstGeom>
            <a:noFill/>
            <a:ln>
              <a:noFill/>
            </a:ln>
          </p:spPr>
          <p:txBody>
            <a:bodyPr wrap="square" lIns="0" tIns="45718" rIns="0" bIns="45718" rtlCol="0">
              <a:spAutoFit/>
            </a:bodyPr>
            <a:lstStyle/>
            <a:p>
              <a:pPr defTabSz="1218987">
                <a:lnSpc>
                  <a:spcPct val="90000"/>
                </a:lnSpc>
                <a:spcBef>
                  <a:spcPct val="20000"/>
                </a:spcBef>
              </a:pPr>
              <a:r>
                <a:rPr lang="en-US" sz="2800" dirty="0" smtClean="0">
                  <a:solidFill>
                    <a:srgbClr val="00AEEF">
                      <a:alpha val="99000"/>
                    </a:srgbClr>
                  </a:solidFill>
                  <a:ea typeface="Segoe UI" pitchFamily="34" charset="0"/>
                  <a:cs typeface="Segoe UI" pitchFamily="34" charset="0"/>
                </a:rPr>
                <a:t>Unpredictable Bursting</a:t>
              </a:r>
              <a:endParaRPr lang="en-US" sz="2800" dirty="0">
                <a:solidFill>
                  <a:srgbClr val="00AEEF">
                    <a:alpha val="99000"/>
                  </a:srgbClr>
                </a:solidFill>
                <a:ea typeface="Segoe UI" pitchFamily="34" charset="0"/>
                <a:cs typeface="Segoe UI" pitchFamily="34" charset="0"/>
              </a:endParaRPr>
            </a:p>
          </p:txBody>
        </p:sp>
        <p:sp>
          <p:nvSpPr>
            <p:cNvPr id="24" name="Rectangle 23"/>
            <p:cNvSpPr/>
            <p:nvPr/>
          </p:nvSpPr>
          <p:spPr>
            <a:xfrm>
              <a:off x="342905" y="4392154"/>
              <a:ext cx="3045807" cy="1107996"/>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292929">
                      <a:alpha val="99000"/>
                    </a:srgbClr>
                  </a:solidFill>
                  <a:ea typeface="Kozuka Gothic Pro R" pitchFamily="34" charset="-128"/>
                </a:rPr>
                <a:t>Unexpected/unplanned peak in demand  </a:t>
              </a:r>
            </a:p>
            <a:p>
              <a:pPr marL="0" lvl="1" defTabSz="1218836" fontAlgn="base">
                <a:spcAft>
                  <a:spcPct val="0"/>
                </a:spcAft>
              </a:pPr>
              <a:r>
                <a:rPr lang="en-US" sz="1200" dirty="0">
                  <a:solidFill>
                    <a:srgbClr val="292929">
                      <a:alpha val="99000"/>
                    </a:srgbClr>
                  </a:solidFill>
                  <a:ea typeface="Kozuka Gothic Pro R" pitchFamily="34" charset="-128"/>
                </a:rPr>
                <a:t>Sudden spike impacts performance </a:t>
              </a:r>
            </a:p>
            <a:p>
              <a:pPr marL="0" lvl="1" defTabSz="1218836" fontAlgn="base">
                <a:spcAft>
                  <a:spcPct val="0"/>
                </a:spcAft>
              </a:pPr>
              <a:r>
                <a:rPr lang="en-US" sz="1200" dirty="0">
                  <a:solidFill>
                    <a:srgbClr val="292929">
                      <a:alpha val="99000"/>
                    </a:srgbClr>
                  </a:solidFill>
                  <a:ea typeface="Kozuka Gothic Pro R" pitchFamily="34" charset="-128"/>
                </a:rPr>
                <a:t>Can’t over provision for extreme cases </a:t>
              </a:r>
            </a:p>
          </p:txBody>
        </p:sp>
      </p:grpSp>
      <p:cxnSp>
        <p:nvCxnSpPr>
          <p:cNvPr id="18" name="Straight Arrow Connector 17"/>
          <p:cNvCxnSpPr/>
          <p:nvPr/>
        </p:nvCxnSpPr>
        <p:spPr bwMode="auto">
          <a:xfrm flipH="1" flipV="1">
            <a:off x="569353" y="3729791"/>
            <a:ext cx="3"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569353" y="4616448"/>
            <a:ext cx="2365359"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105376" y="4117086"/>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rgbClr val="292929">
                    <a:alpha val="99000"/>
                  </a:srgbClr>
                </a:solidFill>
              </a:rPr>
              <a:t>Compute </a:t>
            </a:r>
          </a:p>
        </p:txBody>
      </p:sp>
      <p:grpSp>
        <p:nvGrpSpPr>
          <p:cNvPr id="25" name="Group 24"/>
          <p:cNvGrpSpPr/>
          <p:nvPr/>
        </p:nvGrpSpPr>
        <p:grpSpPr>
          <a:xfrm>
            <a:off x="564891" y="3833713"/>
            <a:ext cx="2364800"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1218987"/>
              <a:endParaRPr lang="en-US" sz="2400" dirty="0">
                <a:solidFill>
                  <a:srgbClr val="292929"/>
                </a:solidFill>
              </a:endParaRPr>
            </a:p>
          </p:txBody>
        </p:sp>
      </p:grpSp>
      <p:grpSp>
        <p:nvGrpSpPr>
          <p:cNvPr id="58" name="Group 57"/>
          <p:cNvGrpSpPr/>
          <p:nvPr/>
        </p:nvGrpSpPr>
        <p:grpSpPr>
          <a:xfrm>
            <a:off x="3205398" y="1782123"/>
            <a:ext cx="2339898" cy="1574869"/>
            <a:chOff x="342905" y="2485579"/>
            <a:chExt cx="3119051" cy="1574869"/>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defTabSz="1218987">
                <a:lnSpc>
                  <a:spcPct val="90000"/>
                </a:lnSpc>
                <a:spcBef>
                  <a:spcPct val="20000"/>
                </a:spcBef>
              </a:pPr>
              <a:r>
                <a:rPr lang="en-US" sz="2800" dirty="0" smtClean="0">
                  <a:solidFill>
                    <a:srgbClr val="00AEEF">
                      <a:alpha val="99000"/>
                    </a:srgbClr>
                  </a:solidFill>
                  <a:ea typeface="Segoe UI" pitchFamily="34" charset="0"/>
                  <a:cs typeface="Segoe UI" pitchFamily="34" charset="0"/>
                </a:rPr>
                <a:t>Growing Fast</a:t>
              </a:r>
              <a:endParaRPr lang="en-US" sz="2800" dirty="0">
                <a:solidFill>
                  <a:srgbClr val="00AEEF">
                    <a:alpha val="99000"/>
                  </a:srgbClr>
                </a:solidFill>
                <a:ea typeface="Segoe UI" pitchFamily="34" charset="0"/>
                <a:cs typeface="Segoe UI" pitchFamily="34" charset="0"/>
              </a:endParaRPr>
            </a:p>
          </p:txBody>
        </p:sp>
        <p:sp>
          <p:nvSpPr>
            <p:cNvPr id="36" name="Rectangle 35"/>
            <p:cNvSpPr/>
            <p:nvPr/>
          </p:nvSpPr>
          <p:spPr>
            <a:xfrm>
              <a:off x="342905" y="2952452"/>
              <a:ext cx="3119051" cy="1107996"/>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292929">
                      <a:alpha val="99000"/>
                    </a:srgbClr>
                  </a:solidFill>
                  <a:ea typeface="Kozuka Gothic Pro R" pitchFamily="34" charset="-128"/>
                </a:rPr>
                <a:t>Successful services needs to grow/scale   </a:t>
              </a:r>
            </a:p>
            <a:p>
              <a:pPr marL="0" lvl="1" defTabSz="1218836" fontAlgn="base">
                <a:spcAft>
                  <a:spcPct val="0"/>
                </a:spcAft>
              </a:pPr>
              <a:r>
                <a:rPr lang="en-US" sz="1200" dirty="0">
                  <a:solidFill>
                    <a:srgbClr val="292929">
                      <a:alpha val="99000"/>
                    </a:srgbClr>
                  </a:solidFill>
                  <a:ea typeface="Kozuka Gothic Pro R" pitchFamily="34" charset="-128"/>
                </a:rPr>
                <a:t>Keeping up w/ growth is big IT challenge </a:t>
              </a:r>
            </a:p>
            <a:p>
              <a:pPr marL="0" lvl="1" defTabSz="1218836" fontAlgn="base">
                <a:spcAft>
                  <a:spcPct val="0"/>
                </a:spcAft>
              </a:pPr>
              <a:r>
                <a:rPr lang="en-US" sz="1200" dirty="0">
                  <a:solidFill>
                    <a:srgbClr val="292929">
                      <a:alpha val="99000"/>
                    </a:srgbClr>
                  </a:solidFill>
                  <a:ea typeface="Kozuka Gothic Pro R" pitchFamily="34" charset="-128"/>
                </a:rPr>
                <a:t>Cannot provision hardware fast enough</a:t>
              </a:r>
            </a:p>
          </p:txBody>
        </p:sp>
      </p:grpSp>
      <p:cxnSp>
        <p:nvCxnSpPr>
          <p:cNvPr id="30" name="Straight Arrow Connector 29"/>
          <p:cNvCxnSpPr/>
          <p:nvPr/>
        </p:nvCxnSpPr>
        <p:spPr bwMode="auto">
          <a:xfrm flipH="1" flipV="1">
            <a:off x="562281" y="2274237"/>
            <a:ext cx="2609"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564892" y="3191070"/>
            <a:ext cx="2365359"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110160" y="2712934"/>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rgbClr val="292929">
                    <a:alpha val="99000"/>
                  </a:srgbClr>
                </a:solidFill>
              </a:rPr>
              <a:t>Compute </a:t>
            </a:r>
          </a:p>
        </p:txBody>
      </p:sp>
      <p:sp>
        <p:nvSpPr>
          <p:cNvPr id="37" name="Freeform 36"/>
          <p:cNvSpPr/>
          <p:nvPr/>
        </p:nvSpPr>
        <p:spPr>
          <a:xfrm>
            <a:off x="557900" y="2327742"/>
            <a:ext cx="2314879"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defTabSz="1218987"/>
            <a:endParaRPr lang="en-US" sz="2400" dirty="0">
              <a:solidFill>
                <a:srgbClr val="292929"/>
              </a:solidFill>
            </a:endParaRPr>
          </a:p>
        </p:txBody>
      </p:sp>
      <p:grpSp>
        <p:nvGrpSpPr>
          <p:cNvPr id="60" name="Group 59"/>
          <p:cNvGrpSpPr/>
          <p:nvPr/>
        </p:nvGrpSpPr>
        <p:grpSpPr>
          <a:xfrm>
            <a:off x="3205398" y="4797152"/>
            <a:ext cx="4967001" cy="1396054"/>
            <a:chOff x="342904" y="5150364"/>
            <a:chExt cx="6620944" cy="1396054"/>
          </a:xfrm>
        </p:grpSpPr>
        <p:sp>
          <p:nvSpPr>
            <p:cNvPr id="44" name="TextBox 43"/>
            <p:cNvSpPr txBox="1"/>
            <p:nvPr/>
          </p:nvSpPr>
          <p:spPr>
            <a:xfrm>
              <a:off x="342904" y="5150364"/>
              <a:ext cx="6620944" cy="480127"/>
            </a:xfrm>
            <a:prstGeom prst="rect">
              <a:avLst/>
            </a:prstGeom>
            <a:noFill/>
            <a:ln>
              <a:noFill/>
            </a:ln>
          </p:spPr>
          <p:txBody>
            <a:bodyPr wrap="square" lIns="0" tIns="45718" rIns="0" bIns="45718" rtlCol="0">
              <a:spAutoFit/>
            </a:bodyPr>
            <a:lstStyle/>
            <a:p>
              <a:pPr defTabSz="1218987">
                <a:lnSpc>
                  <a:spcPct val="90000"/>
                </a:lnSpc>
                <a:spcBef>
                  <a:spcPct val="20000"/>
                </a:spcBef>
              </a:pPr>
              <a:r>
                <a:rPr lang="en-US" sz="2800" dirty="0" smtClean="0">
                  <a:solidFill>
                    <a:srgbClr val="00AEEF">
                      <a:alpha val="99000"/>
                    </a:srgbClr>
                  </a:solidFill>
                  <a:ea typeface="Segoe UI" pitchFamily="34" charset="0"/>
                  <a:cs typeface="Segoe UI" pitchFamily="34" charset="0"/>
                </a:rPr>
                <a:t>Predictable Bursting</a:t>
              </a:r>
              <a:endParaRPr lang="en-US" sz="2800" dirty="0">
                <a:solidFill>
                  <a:srgbClr val="00AEEF">
                    <a:alpha val="99000"/>
                  </a:srgbClr>
                </a:solidFill>
                <a:ea typeface="Segoe UI" pitchFamily="34" charset="0"/>
                <a:cs typeface="Segoe UI" pitchFamily="34" charset="0"/>
              </a:endParaRPr>
            </a:p>
          </p:txBody>
        </p:sp>
        <p:sp>
          <p:nvSpPr>
            <p:cNvPr id="45" name="Rectangle 44"/>
            <p:cNvSpPr/>
            <p:nvPr/>
          </p:nvSpPr>
          <p:spPr>
            <a:xfrm>
              <a:off x="342905" y="5623088"/>
              <a:ext cx="3190656" cy="923330"/>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292929">
                      <a:alpha val="99000"/>
                    </a:srgbClr>
                  </a:solidFill>
                  <a:ea typeface="Kozuka Gothic Pro R" pitchFamily="34" charset="-128"/>
                </a:rPr>
                <a:t>Services with micro seasonality trends   </a:t>
              </a:r>
            </a:p>
            <a:p>
              <a:pPr marL="0" lvl="1" defTabSz="1218836" fontAlgn="base">
                <a:spcAft>
                  <a:spcPct val="0"/>
                </a:spcAft>
              </a:pPr>
              <a:r>
                <a:rPr lang="en-US" sz="1200" dirty="0">
                  <a:solidFill>
                    <a:srgbClr val="292929">
                      <a:alpha val="99000"/>
                    </a:srgbClr>
                  </a:solidFill>
                  <a:ea typeface="Kozuka Gothic Pro R" pitchFamily="34" charset="-128"/>
                </a:rPr>
                <a:t>Peaks due to periodic increased demand</a:t>
              </a:r>
            </a:p>
            <a:p>
              <a:pPr marL="0" lvl="1" defTabSz="1218836" fontAlgn="base">
                <a:spcAft>
                  <a:spcPct val="0"/>
                </a:spcAft>
              </a:pPr>
              <a:r>
                <a:rPr lang="en-US" sz="1200" dirty="0">
                  <a:solidFill>
                    <a:srgbClr val="292929">
                      <a:alpha val="99000"/>
                    </a:srgbClr>
                  </a:solidFill>
                  <a:ea typeface="Kozuka Gothic Pro R" pitchFamily="34" charset="-128"/>
                </a:rPr>
                <a:t>IT complexity and wasted </a:t>
              </a:r>
              <a:r>
                <a:rPr lang="en-US" sz="1200" dirty="0" smtClean="0">
                  <a:solidFill>
                    <a:srgbClr val="292929">
                      <a:alpha val="99000"/>
                    </a:srgbClr>
                  </a:solidFill>
                  <a:ea typeface="Kozuka Gothic Pro R" pitchFamily="34" charset="-128"/>
                </a:rPr>
                <a:t>capacity</a:t>
              </a:r>
              <a:endParaRPr lang="en-US" sz="1200" dirty="0">
                <a:solidFill>
                  <a:srgbClr val="292929">
                    <a:alpha val="99000"/>
                  </a:srgbClr>
                </a:solidFill>
                <a:ea typeface="Kozuka Gothic Pro R" pitchFamily="34" charset="-128"/>
              </a:endParaRPr>
            </a:p>
          </p:txBody>
        </p:sp>
      </p:grpSp>
      <p:cxnSp>
        <p:nvCxnSpPr>
          <p:cNvPr id="39" name="Straight Arrow Connector 38"/>
          <p:cNvCxnSpPr/>
          <p:nvPr/>
        </p:nvCxnSpPr>
        <p:spPr bwMode="auto">
          <a:xfrm flipV="1">
            <a:off x="580551" y="5199408"/>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569119" y="6084308"/>
            <a:ext cx="2365358"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96687" y="5375044"/>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rgbClr val="292929">
                    <a:alpha val="99000"/>
                  </a:srgbClr>
                </a:solidFill>
              </a:rPr>
              <a:t>Compute </a:t>
            </a:r>
          </a:p>
        </p:txBody>
      </p:sp>
      <p:sp>
        <p:nvSpPr>
          <p:cNvPr id="48" name="Freeform 47"/>
          <p:cNvSpPr/>
          <p:nvPr/>
        </p:nvSpPr>
        <p:spPr>
          <a:xfrm>
            <a:off x="578982" y="5255757"/>
            <a:ext cx="2190303"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1218987"/>
            <a:endParaRPr lang="en-US" sz="2400" dirty="0">
              <a:solidFill>
                <a:srgbClr val="292929"/>
              </a:solidFill>
            </a:endParaRPr>
          </a:p>
        </p:txBody>
      </p:sp>
      <p:cxnSp>
        <p:nvCxnSpPr>
          <p:cNvPr id="49" name="Straight Connector 48"/>
          <p:cNvCxnSpPr/>
          <p:nvPr/>
        </p:nvCxnSpPr>
        <p:spPr bwMode="auto">
          <a:xfrm>
            <a:off x="598587" y="5630415"/>
            <a:ext cx="2222906"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1" y="3398856"/>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 y="4846656"/>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 y="1970314"/>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8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6088063" y="1446213"/>
            <a:ext cx="2671266"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646331"/>
            </a:xfrm>
            <a:prstGeom prst="rect">
              <a:avLst/>
            </a:prstGeom>
          </p:spPr>
          <p:txBody>
            <a:bodyPr wrap="square">
              <a:spAutoFit/>
            </a:bodyPr>
            <a:lstStyle/>
            <a:p>
              <a:pPr algn="ctr" defTabSz="1218673">
                <a:lnSpc>
                  <a:spcPct val="90000"/>
                </a:lnSpc>
              </a:pPr>
              <a:r>
                <a:rPr lang="en-US" sz="2000" dirty="0">
                  <a:solidFill>
                    <a:srgbClr val="DDDDDD">
                      <a:lumMod val="50000"/>
                      <a:alpha val="99000"/>
                    </a:srgb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18987"/>
              <a:r>
                <a:rPr lang="en-US" dirty="0">
                  <a:solidFill>
                    <a:srgbClr val="FFFFFF">
                      <a:alpha val="99000"/>
                    </a:srgbClr>
                  </a:solidFill>
                </a:rPr>
                <a:t>consume</a:t>
              </a:r>
            </a:p>
          </p:txBody>
        </p:sp>
        <p:sp>
          <p:nvSpPr>
            <p:cNvPr id="24" name="TextBox 23"/>
            <p:cNvSpPr txBox="1"/>
            <p:nvPr/>
          </p:nvSpPr>
          <p:spPr>
            <a:xfrm>
              <a:off x="9035796" y="3364369"/>
              <a:ext cx="2127322"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defTabSz="1218987"/>
              <a:r>
                <a:rPr lang="en-US" dirty="0" err="1" smtClean="0">
                  <a:solidFill>
                    <a:srgbClr val="00AEEF">
                      <a:alpha val="99000"/>
                    </a:srgbClr>
                  </a:solidFill>
                  <a:latin typeface="Segoe UI Light" pitchFamily="34" charset="0"/>
                </a:rPr>
                <a:t>SaaS</a:t>
              </a:r>
              <a:endParaRPr lang="en-US" dirty="0">
                <a:solidFill>
                  <a:srgbClr val="00AEEF">
                    <a:alpha val="99000"/>
                  </a:srgbClr>
                </a:solidFill>
                <a:latin typeface="Segoe UI Light" pitchFamily="34" charset="0"/>
              </a:endParaRPr>
            </a:p>
          </p:txBody>
        </p:sp>
      </p:grpSp>
      <p:grpSp>
        <p:nvGrpSpPr>
          <p:cNvPr id="11" name="Group 10"/>
          <p:cNvGrpSpPr/>
          <p:nvPr/>
        </p:nvGrpSpPr>
        <p:grpSpPr>
          <a:xfrm>
            <a:off x="3238154" y="1446213"/>
            <a:ext cx="2671266"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5" cy="646331"/>
            </a:xfrm>
            <a:prstGeom prst="rect">
              <a:avLst/>
            </a:prstGeom>
          </p:spPr>
          <p:txBody>
            <a:bodyPr wrap="square">
              <a:spAutoFit/>
            </a:bodyPr>
            <a:lstStyle/>
            <a:p>
              <a:pPr algn="ctr" defTabSz="1218673">
                <a:lnSpc>
                  <a:spcPct val="90000"/>
                </a:lnSpc>
              </a:pPr>
              <a:r>
                <a:rPr lang="en-US" sz="2000" dirty="0">
                  <a:solidFill>
                    <a:srgbClr val="DDDDDD">
                      <a:lumMod val="50000"/>
                      <a:alpha val="99000"/>
                    </a:srgb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18987"/>
              <a:r>
                <a:rPr lang="en-US" dirty="0">
                  <a:solidFill>
                    <a:srgbClr val="FFFFFF">
                      <a:alpha val="99000"/>
                    </a:srgbClr>
                  </a:solidFill>
                </a:rPr>
                <a:t>build</a:t>
              </a:r>
            </a:p>
          </p:txBody>
        </p:sp>
        <p:sp>
          <p:nvSpPr>
            <p:cNvPr id="30" name="TextBox 29"/>
            <p:cNvSpPr txBox="1"/>
            <p:nvPr/>
          </p:nvSpPr>
          <p:spPr>
            <a:xfrm>
              <a:off x="5267226" y="3350719"/>
              <a:ext cx="212578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defTabSz="1218987"/>
              <a:r>
                <a:rPr lang="en-US" dirty="0" err="1" smtClean="0">
                  <a:solidFill>
                    <a:srgbClr val="00AEEF">
                      <a:alpha val="99000"/>
                    </a:srgbClr>
                  </a:solidFill>
                  <a:latin typeface="Segoe UI Light" pitchFamily="34" charset="0"/>
                </a:rPr>
                <a:t>PaaS</a:t>
              </a:r>
              <a:endParaRPr lang="en-US" dirty="0">
                <a:solidFill>
                  <a:srgbClr val="00AEEF">
                    <a:alpha val="99000"/>
                  </a:srgbClr>
                </a:solidFill>
                <a:latin typeface="Segoe UI Light" pitchFamily="34" charset="0"/>
              </a:endParaRPr>
            </a:p>
          </p:txBody>
        </p:sp>
      </p:grpSp>
      <p:grpSp>
        <p:nvGrpSpPr>
          <p:cNvPr id="10" name="Group 9"/>
          <p:cNvGrpSpPr/>
          <p:nvPr/>
        </p:nvGrpSpPr>
        <p:grpSpPr>
          <a:xfrm>
            <a:off x="388245" y="1446213"/>
            <a:ext cx="2671266"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5" cy="646331"/>
            </a:xfrm>
            <a:prstGeom prst="rect">
              <a:avLst/>
            </a:prstGeom>
          </p:spPr>
          <p:txBody>
            <a:bodyPr wrap="square">
              <a:spAutoFit/>
            </a:bodyPr>
            <a:lstStyle/>
            <a:p>
              <a:pPr algn="ctr" defTabSz="1218673">
                <a:lnSpc>
                  <a:spcPct val="90000"/>
                </a:lnSpc>
              </a:pPr>
              <a:r>
                <a:rPr lang="en-US" sz="2000" dirty="0">
                  <a:solidFill>
                    <a:srgbClr val="DDDDDD">
                      <a:lumMod val="50000"/>
                      <a:alpha val="99000"/>
                    </a:srgb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1218987"/>
              <a:r>
                <a:rPr lang="en-US" sz="3600" dirty="0" smtClean="0">
                  <a:solidFill>
                    <a:srgbClr val="FFFFFF">
                      <a:alpha val="99000"/>
                    </a:srgbClr>
                  </a:solidFill>
                </a:rPr>
                <a:t>host</a:t>
              </a:r>
              <a:endParaRPr lang="en-US" sz="1600" dirty="0">
                <a:solidFill>
                  <a:srgbClr val="FFFFFF">
                    <a:alpha val="99000"/>
                  </a:srgbClr>
                </a:solidFill>
              </a:endParaRPr>
            </a:p>
          </p:txBody>
        </p:sp>
        <p:sp>
          <p:nvSpPr>
            <p:cNvPr id="36" name="TextBox 35"/>
            <p:cNvSpPr txBox="1"/>
            <p:nvPr/>
          </p:nvSpPr>
          <p:spPr>
            <a:xfrm>
              <a:off x="1566806" y="3337070"/>
              <a:ext cx="1883729" cy="938696"/>
            </a:xfrm>
            <a:prstGeom prst="rect">
              <a:avLst/>
            </a:prstGeom>
            <a:noFill/>
          </p:spPr>
          <p:txBody>
            <a:bodyPr wrap="none" lIns="121899" tIns="60949" rIns="121899" bIns="60949" rtlCol="0">
              <a:spAutoFit/>
            </a:bodyPr>
            <a:lstStyle/>
            <a:p>
              <a:pPr defTabSz="1218987"/>
              <a:r>
                <a:rPr lang="en-US" sz="5300" dirty="0" err="1" smtClean="0">
                  <a:solidFill>
                    <a:srgbClr val="00AEEF">
                      <a:alpha val="99000"/>
                    </a:srgbClr>
                  </a:solidFill>
                  <a:latin typeface="Segoe UI Light" pitchFamily="34" charset="0"/>
                </a:rPr>
                <a:t>IaaS</a:t>
              </a:r>
              <a:endParaRPr lang="en-US" sz="5300" dirty="0">
                <a:solidFill>
                  <a:srgbClr val="00AEEF">
                    <a:alpha val="99000"/>
                  </a:srgbClr>
                </a:solidFill>
                <a:latin typeface="Segoe UI Light" pitchFamily="34" charset="0"/>
              </a:endParaRPr>
            </a:p>
          </p:txBody>
        </p:sp>
      </p:grpSp>
    </p:spTree>
    <p:extLst>
      <p:ext uri="{BB962C8B-B14F-4D97-AF65-F5344CB8AC3E}">
        <p14:creationId xmlns:p14="http://schemas.microsoft.com/office/powerpoint/2010/main" val="352553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2405655" y="1115366"/>
            <a:ext cx="6542220"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596690" y="1332176"/>
            <a:ext cx="1821409"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ea typeface="Segoe UI" pitchFamily="34" charset="0"/>
                <a:cs typeface="Segoe UI" pitchFamily="34" charset="0"/>
              </a:endParaRPr>
            </a:p>
          </p:txBody>
        </p:sp>
        <p:sp>
          <p:nvSpPr>
            <p:cNvPr id="127" name="TextBox 52"/>
            <p:cNvSpPr txBox="1"/>
            <p:nvPr/>
          </p:nvSpPr>
          <p:spPr>
            <a:xfrm>
              <a:off x="855665" y="3820893"/>
              <a:ext cx="533341"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2895507" y="1342221"/>
            <a:ext cx="1972368"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Infrastructure</a:t>
            </a:r>
          </a:p>
          <a:p>
            <a:pPr algn="ct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308698" y="5286791"/>
            <a:ext cx="122900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45" name="Rectangle 144"/>
          <p:cNvSpPr/>
          <p:nvPr/>
        </p:nvSpPr>
        <p:spPr>
          <a:xfrm>
            <a:off x="3308698" y="4831972"/>
            <a:ext cx="122900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46" name="Rectangle 145"/>
          <p:cNvSpPr/>
          <p:nvPr/>
        </p:nvSpPr>
        <p:spPr>
          <a:xfrm>
            <a:off x="3308698" y="5741608"/>
            <a:ext cx="122900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47" name="Rectangle 146"/>
          <p:cNvSpPr/>
          <p:nvPr/>
        </p:nvSpPr>
        <p:spPr>
          <a:xfrm>
            <a:off x="3308698" y="3922334"/>
            <a:ext cx="122900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48" name="Rectangle 147"/>
          <p:cNvSpPr/>
          <p:nvPr/>
        </p:nvSpPr>
        <p:spPr>
          <a:xfrm>
            <a:off x="3308698" y="3467515"/>
            <a:ext cx="122900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49" name="Rectangle 148"/>
          <p:cNvSpPr/>
          <p:nvPr/>
        </p:nvSpPr>
        <p:spPr>
          <a:xfrm>
            <a:off x="3308698" y="4377153"/>
            <a:ext cx="122900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50" name="Rectangle 149"/>
          <p:cNvSpPr/>
          <p:nvPr/>
        </p:nvSpPr>
        <p:spPr>
          <a:xfrm>
            <a:off x="3308698" y="2557877"/>
            <a:ext cx="122900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sp>
        <p:nvSpPr>
          <p:cNvPr id="151" name="Rectangle 150"/>
          <p:cNvSpPr/>
          <p:nvPr/>
        </p:nvSpPr>
        <p:spPr>
          <a:xfrm>
            <a:off x="3308698" y="2103058"/>
            <a:ext cx="122900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52" name="Rectangle 151"/>
          <p:cNvSpPr/>
          <p:nvPr/>
        </p:nvSpPr>
        <p:spPr>
          <a:xfrm>
            <a:off x="3308698" y="3012696"/>
            <a:ext cx="122900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40" name="Left Brace 139"/>
          <p:cNvSpPr/>
          <p:nvPr/>
        </p:nvSpPr>
        <p:spPr>
          <a:xfrm flipH="1">
            <a:off x="4544623" y="4336044"/>
            <a:ext cx="171495"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41" name="TextBox 56"/>
          <p:cNvSpPr txBox="1"/>
          <p:nvPr/>
        </p:nvSpPr>
        <p:spPr>
          <a:xfrm flipH="1">
            <a:off x="4574882"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204790" y="2103058"/>
            <a:ext cx="100039"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43" name="TextBox 58"/>
          <p:cNvSpPr txBox="1"/>
          <p:nvPr/>
        </p:nvSpPr>
        <p:spPr>
          <a:xfrm>
            <a:off x="2895506" y="2677221"/>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4847557" y="1332173"/>
            <a:ext cx="2030344"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Platform</a:t>
              </a:r>
            </a:p>
            <a:p>
              <a:pPr algn="ct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56" name="TextBox 54"/>
            <p:cNvSpPr txBox="1"/>
            <p:nvPr/>
          </p:nvSpPr>
          <p:spPr>
            <a:xfrm flipH="1">
              <a:off x="8152501" y="3992249"/>
              <a:ext cx="533341"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58" name="TextBox 60"/>
            <p:cNvSpPr txBox="1"/>
            <p:nvPr/>
          </p:nvSpPr>
          <p:spPr>
            <a:xfrm>
              <a:off x="5979422" y="2220697"/>
              <a:ext cx="533341"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grpSp>
      <p:grpSp>
        <p:nvGrpSpPr>
          <p:cNvPr id="7" name="Group 6"/>
          <p:cNvGrpSpPr/>
          <p:nvPr/>
        </p:nvGrpSpPr>
        <p:grpSpPr>
          <a:xfrm>
            <a:off x="7099200" y="1332174"/>
            <a:ext cx="174277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Software</a:t>
              </a:r>
            </a:p>
            <a:p>
              <a:pPr algn="ct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72" name="TextBox 64"/>
            <p:cNvSpPr txBox="1"/>
            <p:nvPr/>
          </p:nvSpPr>
          <p:spPr>
            <a:xfrm flipH="1">
              <a:off x="10770586" y="3520342"/>
              <a:ext cx="533341"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grpSp>
      <p:pic>
        <p:nvPicPr>
          <p:cNvPr id="63" name="Picture 11"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2465003" y="5363244"/>
            <a:ext cx="760776"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278919" y="5372991"/>
            <a:ext cx="604862"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188457" y="1115366"/>
            <a:ext cx="2217199"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395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4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44" grpId="0" animBg="1"/>
      <p:bldP spid="145" grpId="0" animBg="1"/>
      <p:bldP spid="146" grpId="0" animBg="1"/>
      <p:bldP spid="147" grpId="0" animBg="1"/>
      <p:bldP spid="148" grpId="0" animBg="1"/>
      <p:bldP spid="149" grpId="0" animBg="1"/>
      <p:bldP spid="150" grpId="0" animBg="1"/>
      <p:bldP spid="151" grpId="0" animBg="1"/>
      <p:bldP spid="152" grpId="0" animBg="1"/>
      <p:bldP spid="140" grpId="0" animBg="1"/>
      <p:bldP spid="141" grpId="0"/>
      <p:bldP spid="142" grpId="0" animBg="1"/>
      <p:bldP spid="1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389438" y="1447802"/>
            <a:ext cx="4427491" cy="4431983"/>
          </a:xfrm>
        </p:spPr>
        <p:txBody>
          <a:bodyPr/>
          <a:lstStyle/>
          <a:p>
            <a:r>
              <a:rPr lang="en-US" dirty="0" smtClean="0"/>
              <a:t>Comprehensive set of services that enable you to </a:t>
            </a:r>
            <a:r>
              <a:rPr lang="en-US" dirty="0"/>
              <a:t>quickly build, deploy and manage applications across a global network of Microsoft-managed datacenters</a:t>
            </a:r>
          </a:p>
        </p:txBody>
      </p:sp>
      <p:sp>
        <p:nvSpPr>
          <p:cNvPr id="18" name="Rounded Rectangle 17"/>
          <p:cNvSpPr/>
          <p:nvPr/>
        </p:nvSpPr>
        <p:spPr bwMode="auto">
          <a:xfrm>
            <a:off x="4930001" y="4617750"/>
            <a:ext cx="3829328"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24" name="TextBox 23"/>
          <p:cNvSpPr txBox="1"/>
          <p:nvPr/>
        </p:nvSpPr>
        <p:spPr>
          <a:xfrm>
            <a:off x="6625095" y="5206001"/>
            <a:ext cx="1717494"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4930001" y="2869640"/>
            <a:ext cx="3829328"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15" name="TextBox 14"/>
          <p:cNvSpPr txBox="1"/>
          <p:nvPr/>
        </p:nvSpPr>
        <p:spPr>
          <a:xfrm>
            <a:off x="6625095" y="3366432"/>
            <a:ext cx="171749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4930001" y="1118720"/>
            <a:ext cx="3829328"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31" name="TextBox 30"/>
          <p:cNvSpPr txBox="1"/>
          <p:nvPr/>
        </p:nvSpPr>
        <p:spPr>
          <a:xfrm>
            <a:off x="6625094" y="1696142"/>
            <a:ext cx="1979353"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816" y="3215463"/>
            <a:ext cx="982397" cy="948273"/>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161" y="1508484"/>
            <a:ext cx="1059707" cy="8603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68" y="4905544"/>
            <a:ext cx="1193359" cy="953328"/>
          </a:xfrm>
          <a:prstGeom prst="rect">
            <a:avLst/>
          </a:prstGeom>
        </p:spPr>
      </p:pic>
    </p:spTree>
    <p:extLst>
      <p:ext uri="{BB962C8B-B14F-4D97-AF65-F5344CB8AC3E}">
        <p14:creationId xmlns:p14="http://schemas.microsoft.com/office/powerpoint/2010/main" val="286074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5527051" y="540193"/>
            <a:ext cx="1212896" cy="5724659"/>
          </a:xfrm>
          <a:prstGeom prst="rect">
            <a:avLst/>
          </a:prstGeom>
        </p:spPr>
      </p:pic>
      <p:sp>
        <p:nvSpPr>
          <p:cNvPr id="4" name="Title 3"/>
          <p:cNvSpPr>
            <a:spLocks noGrp="1"/>
          </p:cNvSpPr>
          <p:nvPr>
            <p:ph type="title" idx="4294967295"/>
          </p:nvPr>
        </p:nvSpPr>
        <p:spPr>
          <a:xfrm>
            <a:off x="6739947" y="2654301"/>
            <a:ext cx="2333897" cy="1994392"/>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160283" y="1375119"/>
            <a:ext cx="6043665"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1636884" y="29429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866141" y="305063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1534378" y="325558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1770922" y="28194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799119" y="25908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3543033" y="23622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2898450" y="265386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3150764" y="226498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3241440" y="264598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3144852" y="27432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191441" y="4472621"/>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4865710" y="3331782"/>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5086485" y="29718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4686331" y="411480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5447217" y="495563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5257980" y="285093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5299376" y="302698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3795346" y="3308133"/>
            <a:ext cx="234447"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841667" y="2421240"/>
            <a:ext cx="4347531"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26188886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6304" y="345604"/>
            <a:ext cx="8531225" cy="873596"/>
          </a:xfrm>
        </p:spPr>
        <p:txBody>
          <a:bodyPr>
            <a:normAutofit/>
          </a:bodyPr>
          <a:lstStyle/>
          <a:p>
            <a:pPr algn="ctr" eaLnBrk="1" hangingPunct="1"/>
            <a:r>
              <a:rPr lang="en-US" altLang="zh-TW" sz="4400" b="1" dirty="0" smtClean="0">
                <a:solidFill>
                  <a:srgbClr val="FF0000"/>
                </a:solidFill>
                <a:latin typeface="Times New Roman" panose="02020603050405020304" pitchFamily="18" charset="0"/>
                <a:ea typeface="Arial Unicode MS" pitchFamily="34" charset="-120"/>
                <a:cs typeface="Times New Roman" panose="02020603050405020304" pitchFamily="18" charset="0"/>
              </a:rPr>
              <a:t>Outline</a:t>
            </a:r>
            <a:endParaRPr lang="zh-TW" altLang="en-US" sz="4400" b="1" dirty="0" smtClean="0">
              <a:solidFill>
                <a:srgbClr val="FF0000"/>
              </a:solidFill>
              <a:latin typeface="Times New Roman" panose="02020603050405020304" pitchFamily="18" charset="0"/>
              <a:ea typeface="Arial Unicode MS" pitchFamily="34"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normAutofit/>
          </a:bodyPr>
          <a:lstStyle/>
          <a:p>
            <a:pPr>
              <a:defRPr/>
            </a:pPr>
            <a:fld id="{415BC821-5908-4ADB-94E3-9FEB36199659}" type="slidenum">
              <a:rPr lang="en-US" altLang="zh-TW"/>
              <a:pPr>
                <a:defRPr/>
              </a:pPr>
              <a:t>2</a:t>
            </a:fld>
            <a:endParaRPr lang="en-US" altLang="zh-TW"/>
          </a:p>
        </p:txBody>
      </p:sp>
      <p:sp>
        <p:nvSpPr>
          <p:cNvPr id="39940" name="Rectangle 3"/>
          <p:cNvSpPr>
            <a:spLocks noGrp="1" noChangeArrowheads="1"/>
          </p:cNvSpPr>
          <p:nvPr>
            <p:ph sz="quarter" idx="1"/>
          </p:nvPr>
        </p:nvSpPr>
        <p:spPr>
          <a:xfrm>
            <a:off x="603504" y="1219200"/>
            <a:ext cx="7992888" cy="4874096"/>
          </a:xfrm>
        </p:spPr>
        <p:txBody>
          <a:bodyPr>
            <a:normAutofit/>
          </a:bodyPr>
          <a:lstStyle/>
          <a:p>
            <a:pPr marL="263525" indent="-263525">
              <a:spcBef>
                <a:spcPts val="0"/>
              </a:spcBef>
              <a:spcAft>
                <a:spcPts val="1800"/>
              </a:spcAft>
              <a:buAutoNum type="romanUcPeriod"/>
            </a:pPr>
            <a:endParaRPr lang="en-US" altLang="zh-TW" sz="5100" b="1" dirty="0" smtClean="0">
              <a:latin typeface="Times New Roman" panose="02020603050405020304" pitchFamily="18" charset="0"/>
              <a:cs typeface="Times New Roman" panose="02020603050405020304" pitchFamily="18" charset="0"/>
            </a:endParaRPr>
          </a:p>
          <a:p>
            <a:pPr marL="857250" indent="-857250">
              <a:spcBef>
                <a:spcPts val="0"/>
              </a:spcBef>
              <a:spcAft>
                <a:spcPts val="1800"/>
              </a:spcAft>
              <a:buAutoNum type="romanUcPeriod"/>
            </a:pPr>
            <a:endParaRPr lang="en-US" altLang="zh-TW" sz="3600" b="1" dirty="0" smtClean="0"/>
          </a:p>
          <a:p>
            <a:pPr marL="0" indent="0">
              <a:spcBef>
                <a:spcPts val="0"/>
              </a:spcBef>
              <a:spcAft>
                <a:spcPts val="1800"/>
              </a:spcAft>
              <a:buNone/>
            </a:pPr>
            <a:endParaRPr lang="en-US" altLang="zh-TW" sz="3200" b="1" dirty="0" smtClean="0"/>
          </a:p>
        </p:txBody>
      </p:sp>
      <p:sp>
        <p:nvSpPr>
          <p:cNvPr id="2" name="文字方塊 1"/>
          <p:cNvSpPr txBox="1"/>
          <p:nvPr/>
        </p:nvSpPr>
        <p:spPr>
          <a:xfrm>
            <a:off x="467544" y="1753568"/>
            <a:ext cx="8424936" cy="4462760"/>
          </a:xfrm>
          <a:prstGeom prst="rect">
            <a:avLst/>
          </a:prstGeom>
          <a:noFill/>
        </p:spPr>
        <p:txBody>
          <a:bodyPr wrap="square" rtlCol="0">
            <a:spAutoFit/>
          </a:bodyPr>
          <a:lstStyle/>
          <a:p>
            <a:pPr marL="450850" indent="-454025">
              <a:spcAft>
                <a:spcPts val="2400"/>
              </a:spcAft>
              <a:buAutoNum type="romanUcPeriod"/>
            </a:pPr>
            <a:r>
              <a:rPr lang="en-US" altLang="zh-TW" sz="3000" b="1" dirty="0" smtClean="0">
                <a:solidFill>
                  <a:srgbClr val="0000FF"/>
                </a:solidFill>
                <a:latin typeface="Times New Roman" panose="02020603050405020304" pitchFamily="18" charset="0"/>
                <a:cs typeface="Times New Roman" panose="02020603050405020304" pitchFamily="18" charset="0"/>
              </a:rPr>
              <a:t>Introduction to Cloud Computing</a:t>
            </a:r>
          </a:p>
          <a:p>
            <a:pPr marL="450850" indent="-454025">
              <a:spcAft>
                <a:spcPts val="2400"/>
              </a:spcAft>
              <a:buAutoNum type="romanUcPeriod"/>
            </a:pPr>
            <a:r>
              <a:rPr lang="en-US" altLang="zh-TW" sz="3000" b="1" dirty="0">
                <a:solidFill>
                  <a:srgbClr val="0000FF"/>
                </a:solidFill>
                <a:latin typeface="Times New Roman" panose="02020603050405020304" pitchFamily="18" charset="0"/>
                <a:cs typeface="Times New Roman" panose="02020603050405020304" pitchFamily="18" charset="0"/>
              </a:rPr>
              <a:t> </a:t>
            </a:r>
            <a:r>
              <a:rPr lang="en-US" altLang="zh-TW" sz="3000" b="1" dirty="0" smtClean="0">
                <a:solidFill>
                  <a:srgbClr val="0000FF"/>
                </a:solidFill>
                <a:latin typeface="Times New Roman" panose="02020603050405020304" pitchFamily="18" charset="0"/>
                <a:cs typeface="Times New Roman" panose="02020603050405020304" pitchFamily="18" charset="0"/>
              </a:rPr>
              <a:t>Cloud-based AVM System</a:t>
            </a:r>
            <a:endParaRPr lang="en-US" altLang="zh-TW" sz="3000" b="1" dirty="0">
              <a:solidFill>
                <a:srgbClr val="0000FF"/>
              </a:solidFill>
              <a:latin typeface="Times New Roman" panose="02020603050405020304" pitchFamily="18" charset="0"/>
              <a:cs typeface="Times New Roman" panose="02020603050405020304" pitchFamily="18" charset="0"/>
            </a:endParaRPr>
          </a:p>
          <a:p>
            <a:pPr marL="628650" indent="-631825">
              <a:spcAft>
                <a:spcPts val="2400"/>
              </a:spcAft>
              <a:buAutoNum type="romanUcPeriod"/>
            </a:pPr>
            <a:r>
              <a:rPr lang="en-US" altLang="zh-TW" sz="3000" b="1" dirty="0">
                <a:solidFill>
                  <a:srgbClr val="0000FF"/>
                </a:solidFill>
                <a:latin typeface="Times New Roman" panose="02020603050405020304" pitchFamily="18" charset="0"/>
                <a:cs typeface="Times New Roman" panose="02020603050405020304" pitchFamily="18" charset="0"/>
              </a:rPr>
              <a:t> </a:t>
            </a:r>
            <a:r>
              <a:rPr lang="en-US" altLang="zh-TW" sz="3000" b="1" dirty="0" smtClean="0">
                <a:solidFill>
                  <a:srgbClr val="0000FF"/>
                </a:solidFill>
                <a:latin typeface="Times New Roman" panose="02020603050405020304" pitchFamily="18" charset="0"/>
                <a:cs typeface="Times New Roman" panose="02020603050405020304" pitchFamily="18" charset="0"/>
              </a:rPr>
              <a:t>MSACS (</a:t>
            </a:r>
            <a:r>
              <a:rPr lang="en-US" altLang="zh-TW" sz="3000" b="1" dirty="0">
                <a:solidFill>
                  <a:srgbClr val="FF0000"/>
                </a:solidFill>
                <a:latin typeface="Times New Roman" panose="02020603050405020304" pitchFamily="18" charset="0"/>
                <a:cs typeface="Times New Roman" panose="02020603050405020304" pitchFamily="18" charset="0"/>
              </a:rPr>
              <a:t>M</a:t>
            </a:r>
            <a:r>
              <a:rPr lang="en-US" altLang="zh-TW" sz="3000" b="1" dirty="0">
                <a:solidFill>
                  <a:srgbClr val="0000FF"/>
                </a:solidFill>
                <a:latin typeface="Times New Roman" panose="02020603050405020304" pitchFamily="18" charset="0"/>
                <a:cs typeface="Times New Roman" panose="02020603050405020304" pitchFamily="18" charset="0"/>
              </a:rPr>
              <a:t>anufacturing </a:t>
            </a:r>
            <a:r>
              <a:rPr lang="en-US" altLang="zh-TW" sz="3000" b="1" dirty="0" smtClean="0">
                <a:solidFill>
                  <a:srgbClr val="FF0000"/>
                </a:solidFill>
                <a:latin typeface="Times New Roman" panose="02020603050405020304" pitchFamily="18" charset="0"/>
                <a:cs typeface="Times New Roman" panose="02020603050405020304" pitchFamily="18" charset="0"/>
              </a:rPr>
              <a:t>S</a:t>
            </a:r>
            <a:r>
              <a:rPr lang="en-US" altLang="zh-TW" sz="3000" b="1" dirty="0" smtClean="0">
                <a:solidFill>
                  <a:srgbClr val="0000FF"/>
                </a:solidFill>
                <a:latin typeface="Times New Roman" panose="02020603050405020304" pitchFamily="18" charset="0"/>
                <a:cs typeface="Times New Roman" panose="02020603050405020304" pitchFamily="18" charset="0"/>
              </a:rPr>
              <a:t>ervices </a:t>
            </a:r>
            <a:r>
              <a:rPr lang="en-US" altLang="zh-TW" sz="3000" b="1" dirty="0" smtClean="0">
                <a:solidFill>
                  <a:srgbClr val="FF0000"/>
                </a:solidFill>
                <a:latin typeface="Times New Roman" panose="02020603050405020304" pitchFamily="18" charset="0"/>
                <a:cs typeface="Times New Roman" panose="02020603050405020304" pitchFamily="18" charset="0"/>
              </a:rPr>
              <a:t>A</a:t>
            </a:r>
            <a:r>
              <a:rPr lang="en-US" altLang="zh-TW" sz="3000" b="1" dirty="0" smtClean="0">
                <a:solidFill>
                  <a:srgbClr val="0000FF"/>
                </a:solidFill>
                <a:latin typeface="Times New Roman" panose="02020603050405020304" pitchFamily="18" charset="0"/>
                <a:cs typeface="Times New Roman" panose="02020603050405020304" pitchFamily="18" charset="0"/>
              </a:rPr>
              <a:t>utomated </a:t>
            </a:r>
            <a:r>
              <a:rPr lang="en-US" altLang="zh-TW" sz="3000" b="1" dirty="0" smtClean="0">
                <a:solidFill>
                  <a:srgbClr val="FF0000"/>
                </a:solidFill>
                <a:latin typeface="Times New Roman" panose="02020603050405020304" pitchFamily="18" charset="0"/>
                <a:cs typeface="Times New Roman" panose="02020603050405020304" pitchFamily="18" charset="0"/>
              </a:rPr>
              <a:t>C</a:t>
            </a:r>
            <a:r>
              <a:rPr lang="en-US" altLang="zh-TW" sz="3000" b="1" dirty="0" smtClean="0">
                <a:solidFill>
                  <a:srgbClr val="0000FF"/>
                </a:solidFill>
                <a:latin typeface="Times New Roman" panose="02020603050405020304" pitchFamily="18" charset="0"/>
                <a:cs typeface="Times New Roman" panose="02020603050405020304" pitchFamily="18" charset="0"/>
              </a:rPr>
              <a:t>onstruction </a:t>
            </a:r>
            <a:r>
              <a:rPr lang="en-US" altLang="zh-TW" sz="3000" b="1" dirty="0" smtClean="0">
                <a:solidFill>
                  <a:srgbClr val="FF0000"/>
                </a:solidFill>
                <a:latin typeface="Times New Roman" panose="02020603050405020304" pitchFamily="18" charset="0"/>
                <a:cs typeface="Times New Roman" panose="02020603050405020304" pitchFamily="18" charset="0"/>
              </a:rPr>
              <a:t>S</a:t>
            </a:r>
            <a:r>
              <a:rPr lang="en-US" altLang="zh-TW" sz="3000" b="1" dirty="0" smtClean="0">
                <a:solidFill>
                  <a:srgbClr val="0000FF"/>
                </a:solidFill>
                <a:latin typeface="Times New Roman" panose="02020603050405020304" pitchFamily="18" charset="0"/>
                <a:cs typeface="Times New Roman" panose="02020603050405020304" pitchFamily="18" charset="0"/>
              </a:rPr>
              <a:t>cheme)</a:t>
            </a:r>
          </a:p>
          <a:p>
            <a:pPr marL="450850" indent="-454025">
              <a:spcAft>
                <a:spcPts val="2400"/>
              </a:spcAft>
              <a:buAutoNum type="romanUcPeriod"/>
            </a:pPr>
            <a:r>
              <a:rPr lang="en-US" altLang="zh-TW" sz="3000" b="1" dirty="0">
                <a:solidFill>
                  <a:srgbClr val="0000FF"/>
                </a:solidFill>
                <a:latin typeface="Times New Roman" panose="02020603050405020304" pitchFamily="18" charset="0"/>
                <a:cs typeface="Times New Roman" panose="02020603050405020304" pitchFamily="18" charset="0"/>
              </a:rPr>
              <a:t> </a:t>
            </a:r>
            <a:r>
              <a:rPr lang="en-US" altLang="zh-TW" sz="3000" b="1" dirty="0" smtClean="0">
                <a:solidFill>
                  <a:srgbClr val="0000FF"/>
                </a:solidFill>
                <a:latin typeface="Times New Roman" panose="02020603050405020304" pitchFamily="18" charset="0"/>
                <a:cs typeface="Times New Roman" panose="02020603050405020304" pitchFamily="18" charset="0"/>
              </a:rPr>
              <a:t>Introduction to Docker &amp; Kubernetes</a:t>
            </a:r>
            <a:br>
              <a:rPr lang="en-US" altLang="zh-TW" sz="3000" b="1" dirty="0" smtClean="0">
                <a:solidFill>
                  <a:srgbClr val="0000FF"/>
                </a:solidFill>
                <a:latin typeface="Times New Roman" panose="02020603050405020304" pitchFamily="18" charset="0"/>
                <a:cs typeface="Times New Roman" panose="02020603050405020304" pitchFamily="18" charset="0"/>
              </a:rPr>
            </a:br>
            <a:r>
              <a:rPr lang="en-US" altLang="zh-TW" sz="2600" b="1" dirty="0" smtClean="0">
                <a:solidFill>
                  <a:srgbClr val="FF0000"/>
                </a:solidFill>
                <a:latin typeface="Times New Roman" panose="02020603050405020304" pitchFamily="18" charset="0"/>
                <a:cs typeface="Times New Roman" panose="02020603050405020304" pitchFamily="18" charset="0"/>
              </a:rPr>
              <a:t>(New-Generation Virtualization Technologies)</a:t>
            </a:r>
            <a:endParaRPr lang="en-US" altLang="zh-TW" sz="2600" b="1" dirty="0">
              <a:solidFill>
                <a:srgbClr val="FF0000"/>
              </a:solidFill>
              <a:latin typeface="Times New Roman" panose="02020603050405020304" pitchFamily="18" charset="0"/>
              <a:cs typeface="Times New Roman" panose="02020603050405020304" pitchFamily="18" charset="0"/>
            </a:endParaRPr>
          </a:p>
          <a:p>
            <a:pPr marL="450850" indent="-454025">
              <a:spcAft>
                <a:spcPts val="2400"/>
              </a:spcAft>
              <a:buAutoNum type="romanUcPeriod"/>
            </a:pPr>
            <a:endParaRPr lang="en-US" altLang="zh-TW" sz="28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935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5536" y="1268760"/>
            <a:ext cx="7067794" cy="830997"/>
          </a:xfrm>
        </p:spPr>
        <p:txBody>
          <a:bodyPr/>
          <a:lstStyle/>
          <a:p>
            <a:pPr marL="685800" indent="-685800">
              <a:buFont typeface="Wingdings" pitchFamily="2" charset="2"/>
              <a:buChar char="n"/>
            </a:pPr>
            <a:r>
              <a:rPr lang="en-US" sz="6000" b="1" dirty="0">
                <a:solidFill>
                  <a:srgbClr val="00B0F0"/>
                </a:solidFill>
              </a:rPr>
              <a:t>99.95% </a:t>
            </a:r>
            <a:r>
              <a:rPr lang="en-US" sz="6000" b="1" dirty="0" smtClean="0"/>
              <a:t>monthly SLA</a:t>
            </a:r>
            <a:endParaRPr lang="en-US" sz="6000" b="1" dirty="0"/>
          </a:p>
        </p:txBody>
      </p:sp>
      <p:sp>
        <p:nvSpPr>
          <p:cNvPr id="2" name="矩形 1"/>
          <p:cNvSpPr/>
          <p:nvPr/>
        </p:nvSpPr>
        <p:spPr>
          <a:xfrm>
            <a:off x="350856" y="2564904"/>
            <a:ext cx="8260788" cy="867930"/>
          </a:xfrm>
          <a:prstGeom prst="rect">
            <a:avLst/>
          </a:prstGeom>
        </p:spPr>
        <p:txBody>
          <a:bodyPr wrap="none">
            <a:spAutoFit/>
          </a:bodyPr>
          <a:lstStyle/>
          <a:p>
            <a:pPr marL="685800" indent="-685800" defTabSz="914363">
              <a:lnSpc>
                <a:spcPct val="90000"/>
              </a:lnSpc>
              <a:spcBef>
                <a:spcPct val="0"/>
              </a:spcBef>
              <a:buFont typeface="Wingdings" pitchFamily="2" charset="2"/>
              <a:buChar char="n"/>
            </a:pPr>
            <a:r>
              <a:rPr lang="en-US" altLang="zh-TW" sz="5600" b="1" spc="-100" dirty="0">
                <a:ln w="3175">
                  <a:noFill/>
                </a:ln>
                <a:solidFill>
                  <a:srgbClr val="00B0F0"/>
                </a:solidFill>
                <a:latin typeface="Segoe UI Light" pitchFamily="34" charset="0"/>
                <a:cs typeface="Arial" charset="0"/>
              </a:rPr>
              <a:t>Pay only for what you use</a:t>
            </a:r>
            <a:endParaRPr lang="zh-TW" altLang="en-US" sz="5600" b="1" spc="-100" dirty="0">
              <a:ln w="3175">
                <a:noFill/>
              </a:ln>
              <a:solidFill>
                <a:srgbClr val="00B0F0"/>
              </a:solidFill>
              <a:latin typeface="Segoe UI Light" pitchFamily="34" charset="0"/>
              <a:cs typeface="Arial" charset="0"/>
            </a:endParaRPr>
          </a:p>
        </p:txBody>
      </p:sp>
    </p:spTree>
    <p:extLst>
      <p:ext uri="{BB962C8B-B14F-4D97-AF65-F5344CB8AC3E}">
        <p14:creationId xmlns:p14="http://schemas.microsoft.com/office/powerpoint/2010/main" val="171733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8097" y="856186"/>
            <a:ext cx="5307130"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6005782" y="3956056"/>
            <a:ext cx="2951137" cy="1551194"/>
          </a:xfrm>
        </p:spPr>
        <p:txBody>
          <a:bodyPr/>
          <a:lstStyle/>
          <a:p>
            <a:r>
              <a:rPr lang="en-US" sz="5600" dirty="0"/>
              <a:t>M</a:t>
            </a:r>
            <a:r>
              <a:rPr lang="en-US" sz="5600" dirty="0" smtClean="0"/>
              <a:t>ultiple languages</a:t>
            </a:r>
            <a:endParaRPr lang="en-US" sz="5600" dirty="0"/>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211"/>
          <a:stretch/>
        </p:blipFill>
        <p:spPr bwMode="auto">
          <a:xfrm>
            <a:off x="550524" y="1225932"/>
            <a:ext cx="5221941"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7375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Windows Azure Scenarios</a:t>
            </a:r>
            <a:endParaRPr lang="en-US" b="1" dirty="0">
              <a:solidFill>
                <a:srgbClr val="C00000"/>
              </a:solidFill>
            </a:endParaRPr>
          </a:p>
        </p:txBody>
      </p:sp>
      <p:sp>
        <p:nvSpPr>
          <p:cNvPr id="3" name="Content Placeholder 2"/>
          <p:cNvSpPr>
            <a:spLocks noGrp="1"/>
          </p:cNvSpPr>
          <p:nvPr>
            <p:ph type="body" sz="quarter" idx="10"/>
          </p:nvPr>
        </p:nvSpPr>
        <p:spPr>
          <a:xfrm>
            <a:off x="395536" y="1303405"/>
            <a:ext cx="4213869" cy="3254737"/>
          </a:xfrm>
        </p:spPr>
        <p:txBody>
          <a:bodyPr/>
          <a:lstStyle/>
          <a:p>
            <a:pPr marL="460375" indent="-457200">
              <a:lnSpc>
                <a:spcPct val="100000"/>
              </a:lnSpc>
              <a:buFont typeface="Wingdings" pitchFamily="2" charset="2"/>
              <a:buChar char="n"/>
            </a:pPr>
            <a:r>
              <a:rPr lang="en-US" sz="3200" b="1" dirty="0" smtClean="0">
                <a:solidFill>
                  <a:srgbClr val="0000FF">
                    <a:alpha val="99000"/>
                  </a:srgbClr>
                </a:solidFill>
                <a:ea typeface="Segoe UI" pitchFamily="34" charset="0"/>
                <a:cs typeface="Segoe UI" pitchFamily="34" charset="0"/>
              </a:rPr>
              <a:t>Ideal for Applications Needing</a:t>
            </a:r>
            <a:r>
              <a:rPr lang="en-US" sz="3200" b="1" dirty="0" smtClean="0">
                <a:solidFill>
                  <a:srgbClr val="00B0F0">
                    <a:alpha val="99000"/>
                  </a:srgbClr>
                </a:solidFill>
                <a:ea typeface="Segoe UI" pitchFamily="34" charset="0"/>
                <a:cs typeface="Segoe UI" pitchFamily="34" charset="0"/>
              </a:rPr>
              <a:t>:</a:t>
            </a:r>
          </a:p>
          <a:p>
            <a:pPr marL="574675" lvl="1" indent="-571500">
              <a:lnSpc>
                <a:spcPct val="100000"/>
              </a:lnSpc>
              <a:buFont typeface="Wingdings" pitchFamily="2" charset="2"/>
              <a:buChar char="Ø"/>
            </a:pPr>
            <a:r>
              <a:rPr lang="en-US" sz="4000" dirty="0" smtClean="0">
                <a:latin typeface="Segoe UI Light" pitchFamily="34" charset="0"/>
              </a:rPr>
              <a:t>Scalability</a:t>
            </a:r>
          </a:p>
          <a:p>
            <a:pPr marL="574675" lvl="1" indent="-571500">
              <a:lnSpc>
                <a:spcPct val="100000"/>
              </a:lnSpc>
              <a:buFont typeface="Wingdings" pitchFamily="2" charset="2"/>
              <a:buChar char="Ø"/>
            </a:pPr>
            <a:r>
              <a:rPr lang="en-US" sz="4000" dirty="0" smtClean="0">
                <a:latin typeface="Segoe UI Light" pitchFamily="34" charset="0"/>
              </a:rPr>
              <a:t>Availability</a:t>
            </a:r>
          </a:p>
          <a:p>
            <a:pPr marL="574675" lvl="1" indent="-571500">
              <a:lnSpc>
                <a:spcPct val="100000"/>
              </a:lnSpc>
              <a:buFont typeface="Wingdings" pitchFamily="2" charset="2"/>
              <a:buChar char="Ø"/>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952882"/>
            <a:ext cx="210795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427984" y="1196752"/>
            <a:ext cx="4536504" cy="5409173"/>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57200">
              <a:lnSpc>
                <a:spcPct val="100000"/>
              </a:lnSpc>
              <a:buFont typeface="Wingdings" pitchFamily="2" charset="2"/>
              <a:buChar char="n"/>
            </a:pPr>
            <a:r>
              <a:rPr lang="en-US" sz="3200" b="1" dirty="0" smtClean="0">
                <a:solidFill>
                  <a:srgbClr val="0000FF">
                    <a:alpha val="99000"/>
                  </a:srgbClr>
                </a:solidFill>
                <a:ea typeface="Segoe UI" pitchFamily="34" charset="0"/>
                <a:cs typeface="Segoe UI" pitchFamily="34" charset="0"/>
              </a:rPr>
              <a:t>Common </a:t>
            </a:r>
            <a:r>
              <a:rPr lang="en-US" sz="3200" b="1" dirty="0">
                <a:solidFill>
                  <a:srgbClr val="0000FF">
                    <a:alpha val="99000"/>
                  </a:srgbClr>
                </a:solidFill>
                <a:ea typeface="Segoe UI" pitchFamily="34" charset="0"/>
                <a:cs typeface="Segoe UI" pitchFamily="34" charset="0"/>
              </a:rPr>
              <a:t>Application </a:t>
            </a:r>
            <a:r>
              <a:rPr lang="en-US" sz="3200" b="1" dirty="0" smtClean="0">
                <a:solidFill>
                  <a:srgbClr val="0000FF">
                    <a:alpha val="99000"/>
                  </a:srgbClr>
                </a:solidFill>
                <a:ea typeface="Segoe UI" pitchFamily="34" charset="0"/>
                <a:cs typeface="Segoe UI" pitchFamily="34" charset="0"/>
              </a:rPr>
              <a:t>Uses:</a:t>
            </a:r>
            <a:endParaRPr lang="en-US" sz="3200" b="1" dirty="0">
              <a:solidFill>
                <a:srgbClr val="0000FF">
                  <a:alpha val="99000"/>
                </a:srgbClr>
              </a:solidFill>
              <a:ea typeface="Segoe UI" pitchFamily="34" charset="0"/>
              <a:cs typeface="Segoe UI" pitchFamily="34" charset="0"/>
            </a:endParaRPr>
          </a:p>
          <a:p>
            <a:pPr marL="574675" lvl="1" indent="-571500">
              <a:lnSpc>
                <a:spcPct val="100000"/>
              </a:lnSpc>
              <a:buFont typeface="Wingdings" pitchFamily="2" charset="2"/>
              <a:buChar char="Ø"/>
            </a:pPr>
            <a:r>
              <a:rPr lang="en-US" sz="4000" dirty="0">
                <a:latin typeface="Segoe UI Light" pitchFamily="34" charset="0"/>
              </a:rPr>
              <a:t>Web Sites</a:t>
            </a:r>
          </a:p>
          <a:p>
            <a:pPr marL="574675" lvl="1" indent="-571500">
              <a:lnSpc>
                <a:spcPct val="100000"/>
              </a:lnSpc>
              <a:buFont typeface="Wingdings" pitchFamily="2" charset="2"/>
              <a:buChar char="Ø"/>
            </a:pPr>
            <a:r>
              <a:rPr lang="en-US" sz="4000" dirty="0">
                <a:latin typeface="Segoe UI Light" pitchFamily="34" charset="0"/>
              </a:rPr>
              <a:t>Compute Intensive apps</a:t>
            </a:r>
          </a:p>
          <a:p>
            <a:pPr marL="574675" lvl="1" indent="-571500">
              <a:lnSpc>
                <a:spcPct val="100000"/>
              </a:lnSpc>
              <a:buFont typeface="Wingdings" pitchFamily="2" charset="2"/>
              <a:buChar char="Ø"/>
            </a:pPr>
            <a:r>
              <a:rPr lang="en-US" sz="4000" dirty="0">
                <a:latin typeface="Segoe UI Light" pitchFamily="34" charset="0"/>
              </a:rPr>
              <a:t>Device Applications</a:t>
            </a:r>
          </a:p>
          <a:p>
            <a:pPr marL="574675" lvl="1" indent="-571500">
              <a:lnSpc>
                <a:spcPct val="100000"/>
              </a:lnSpc>
              <a:buFont typeface="Wingdings" pitchFamily="2" charset="2"/>
              <a:buChar char="Ø"/>
            </a:pPr>
            <a:r>
              <a:rPr lang="en-US" sz="4000" dirty="0">
                <a:latin typeface="Segoe UI Light" pitchFamily="34" charset="0"/>
              </a:rPr>
              <a:t>Web APIs</a:t>
            </a:r>
          </a:p>
          <a:p>
            <a:pPr marL="574675" lvl="1" indent="-571500">
              <a:lnSpc>
                <a:spcPct val="100000"/>
              </a:lnSpc>
              <a:buFont typeface="Wingdings" pitchFamily="2" charset="2"/>
              <a:buChar char="Ø"/>
            </a:pPr>
            <a:r>
              <a:rPr lang="en-US" sz="4000" dirty="0">
                <a:latin typeface="Segoe UI Light" pitchFamily="34" charset="0"/>
              </a:rPr>
              <a:t>Social Games</a:t>
            </a:r>
          </a:p>
        </p:txBody>
      </p:sp>
    </p:spTree>
    <p:extLst>
      <p:ext uri="{BB962C8B-B14F-4D97-AF65-F5344CB8AC3E}">
        <p14:creationId xmlns:p14="http://schemas.microsoft.com/office/powerpoint/2010/main" val="28432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127255"/>
            <a:ext cx="8229600" cy="553998"/>
          </a:xfrm>
        </p:spPr>
        <p:txBody>
          <a:bodyPr/>
          <a:lstStyle/>
          <a:p>
            <a:pPr algn="ctr" eaLnBrk="1" hangingPunct="1">
              <a:defRPr/>
            </a:pPr>
            <a:r>
              <a:rPr lang="en-US" altLang="zh-TW" sz="4000"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 Microsoft</a:t>
            </a:r>
            <a:r>
              <a:rPr lang="zh-TW" altLang="en-US" sz="4000"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TW" sz="4000"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Azure Account Panel</a:t>
            </a:r>
            <a:endParaRPr lang="zh-TW"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251520" y="1844824"/>
            <a:ext cx="8784976" cy="4729666"/>
          </a:xfrm>
          <a:prstGeom prst="rect">
            <a:avLst/>
          </a:prstGeom>
        </p:spPr>
      </p:pic>
      <p:sp>
        <p:nvSpPr>
          <p:cNvPr id="4" name="矩形 3"/>
          <p:cNvSpPr/>
          <p:nvPr/>
        </p:nvSpPr>
        <p:spPr>
          <a:xfrm>
            <a:off x="179512" y="681253"/>
            <a:ext cx="8622088" cy="1200329"/>
          </a:xfrm>
          <a:prstGeom prst="rect">
            <a:avLst/>
          </a:prstGeom>
        </p:spPr>
        <p:txBody>
          <a:bodyPr wrap="square">
            <a:spAutoFit/>
          </a:bodyPr>
          <a:lstStyle/>
          <a:p>
            <a:pPr marL="358775" indent="-358775" algn="just">
              <a:buClr>
                <a:srgbClr val="C00000"/>
              </a:buClr>
              <a:buFont typeface="Wingdings" panose="05000000000000000000" pitchFamily="2" charset="2"/>
              <a:buChar char="n"/>
            </a:pPr>
            <a:r>
              <a:rPr lang="en-US" altLang="zh-TW" sz="2400" b="1"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Characteristics of Cloud: Resources Pool, Rapid Elasticity, Pay as You Use, On-demand </a:t>
            </a:r>
            <a:r>
              <a:rPr lang="en-US" altLang="zh-TW" sz="24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S</a:t>
            </a:r>
            <a:r>
              <a:rPr lang="en-US" altLang="zh-TW" sz="2400" b="1"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elf-service, Ubiquitous </a:t>
            </a:r>
            <a:r>
              <a:rPr lang="en-US" altLang="zh-TW" sz="24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400" b="1"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etworking </a:t>
            </a:r>
            <a:r>
              <a:rPr lang="en-US" altLang="zh-TW" sz="24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a:t>
            </a:r>
            <a:r>
              <a:rPr lang="en-US" altLang="zh-TW" sz="2400" b="1"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ccess</a:t>
            </a:r>
            <a:endParaRPr lang="zh-TW" altLang="en-US"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53318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51520" y="188640"/>
            <a:ext cx="8579296" cy="830997"/>
          </a:xfrm>
        </p:spPr>
        <p:txBody>
          <a:bodyPr/>
          <a:lstStyle/>
          <a:p>
            <a:pPr algn="ctr" eaLnBrk="1" hangingPunct="1">
              <a:defRPr/>
            </a:pPr>
            <a:r>
              <a:rPr lang="en-US" altLang="zh-TW" sz="32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Cloud Services Demonstrated in my</a:t>
            </a:r>
            <a:br>
              <a:rPr lang="en-US" altLang="zh-TW" sz="32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zh-TW" sz="28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Cloud Computing Programming Course</a:t>
            </a:r>
            <a:endParaRPr lang="zh-TW" altLang="en-US" sz="2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矩形 6"/>
          <p:cNvSpPr/>
          <p:nvPr/>
        </p:nvSpPr>
        <p:spPr>
          <a:xfrm>
            <a:off x="181180" y="1164813"/>
            <a:ext cx="8711300" cy="954107"/>
          </a:xfrm>
          <a:prstGeom prst="rect">
            <a:avLst/>
          </a:prstGeom>
        </p:spPr>
        <p:txBody>
          <a:bodyPr wrap="square">
            <a:spAutoFit/>
          </a:bodyPr>
          <a:lstStyle/>
          <a:p>
            <a:pPr marL="457200" indent="-457200" algn="just">
              <a:buClr>
                <a:srgbClr val="C00000"/>
              </a:buClr>
              <a:buFont typeface="Wingdings" panose="05000000000000000000" pitchFamily="2" charset="2"/>
              <a:buChar char="n"/>
            </a:pPr>
            <a:r>
              <a:rPr lang="en-US" altLang="zh-TW" sz="2800" b="1"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Cloud Services deployed on Microsoft Azure Public Cloud</a:t>
            </a:r>
            <a:endParaRPr lang="zh-TW" altLang="en-US" sz="28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a:blip r:embed="rId3"/>
          <a:stretch>
            <a:fillRect/>
          </a:stretch>
        </p:blipFill>
        <p:spPr>
          <a:xfrm>
            <a:off x="467544" y="2146232"/>
            <a:ext cx="8498541" cy="4104456"/>
          </a:xfrm>
          <a:prstGeom prst="rect">
            <a:avLst/>
          </a:prstGeom>
        </p:spPr>
      </p:pic>
    </p:spTree>
    <p:extLst>
      <p:ext uri="{BB962C8B-B14F-4D97-AF65-F5344CB8AC3E}">
        <p14:creationId xmlns:p14="http://schemas.microsoft.com/office/powerpoint/2010/main" val="95421407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6"/>
          <p:cNvSpPr>
            <a:spLocks noGrp="1"/>
          </p:cNvSpPr>
          <p:nvPr>
            <p:ph type="sldNum" sz="quarter" idx="12"/>
          </p:nvPr>
        </p:nvSpPr>
        <p:spPr>
          <a:noFill/>
        </p:spPr>
        <p:txBody>
          <a:bodyPr/>
          <a:lstStyle>
            <a:lvl1pPr eaLnBrk="0" hangingPunct="0">
              <a:defRPr kumimoji="1" sz="2400" b="1">
                <a:solidFill>
                  <a:schemeClr val="tx1"/>
                </a:solidFill>
                <a:latin typeface="Verdana" pitchFamily="34" charset="0"/>
                <a:ea typeface="新細明體" pitchFamily="18" charset="-120"/>
              </a:defRPr>
            </a:lvl1pPr>
            <a:lvl2pPr marL="742950" indent="-285750" eaLnBrk="0" hangingPunct="0">
              <a:defRPr kumimoji="1" sz="2400" b="1">
                <a:solidFill>
                  <a:schemeClr val="tx1"/>
                </a:solidFill>
                <a:latin typeface="Verdana" pitchFamily="34" charset="0"/>
                <a:ea typeface="新細明體" pitchFamily="18" charset="-120"/>
              </a:defRPr>
            </a:lvl2pPr>
            <a:lvl3pPr marL="1143000" indent="-228600" eaLnBrk="0" hangingPunct="0">
              <a:defRPr kumimoji="1" sz="2400" b="1">
                <a:solidFill>
                  <a:schemeClr val="tx1"/>
                </a:solidFill>
                <a:latin typeface="Verdana" pitchFamily="34" charset="0"/>
                <a:ea typeface="新細明體" pitchFamily="18" charset="-120"/>
              </a:defRPr>
            </a:lvl3pPr>
            <a:lvl4pPr marL="1600200" indent="-228600" eaLnBrk="0" hangingPunct="0">
              <a:defRPr kumimoji="1" sz="2400" b="1">
                <a:solidFill>
                  <a:schemeClr val="tx1"/>
                </a:solidFill>
                <a:latin typeface="Verdana" pitchFamily="34" charset="0"/>
                <a:ea typeface="新細明體" pitchFamily="18" charset="-120"/>
              </a:defRPr>
            </a:lvl4pPr>
            <a:lvl5pPr marL="2057400" indent="-228600" eaLnBrk="0" hangingPunct="0">
              <a:defRPr kumimoji="1" sz="2400" b="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9pPr>
          </a:lstStyle>
          <a:p>
            <a:pPr eaLnBrk="1" hangingPunct="1"/>
            <a:fld id="{D1287D3F-F860-45DD-A711-92D47F79BC7F}" type="slidenum">
              <a:rPr kumimoji="0" lang="en-US" altLang="zh-TW" sz="1200" b="0" smtClean="0">
                <a:solidFill>
                  <a:srgbClr val="000000"/>
                </a:solidFill>
              </a:rPr>
              <a:pPr eaLnBrk="1" hangingPunct="1"/>
              <a:t>25</a:t>
            </a:fld>
            <a:endParaRPr kumimoji="0" lang="en-US" altLang="zh-TW" sz="1200" b="0" smtClean="0">
              <a:solidFill>
                <a:srgbClr val="000000"/>
              </a:solidFill>
            </a:endParaRPr>
          </a:p>
        </p:txBody>
      </p:sp>
      <p:sp>
        <p:nvSpPr>
          <p:cNvPr id="62467" name="Rectangle 2"/>
          <p:cNvSpPr>
            <a:spLocks noGrp="1" noChangeArrowheads="1"/>
          </p:cNvSpPr>
          <p:nvPr>
            <p:ph type="title"/>
          </p:nvPr>
        </p:nvSpPr>
        <p:spPr>
          <a:xfrm>
            <a:off x="287524" y="95692"/>
            <a:ext cx="8568952" cy="997196"/>
          </a:xfrm>
        </p:spPr>
        <p:txBody>
          <a:bodyPr/>
          <a:lstStyle/>
          <a:p>
            <a:pPr algn="ctr" eaLnBrk="1" hangingPunct="1"/>
            <a:r>
              <a:rPr lang="en-US" altLang="zh-TW" sz="36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Cloud-based Equipment Monitoring System using Windows Azure</a:t>
            </a:r>
            <a:endParaRPr lang="en-US" altLang="zh-TW" sz="3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sz="2400" b="1">
              <a:solidFill>
                <a:srgbClr val="000000"/>
              </a:solidFill>
              <a:latin typeface="Verdana" pitchFamily="34" charset="0"/>
              <a:ea typeface="新細明體" pitchFamily="18" charset="-120"/>
            </a:endParaRPr>
          </a:p>
        </p:txBody>
      </p:sp>
      <p:graphicFrame>
        <p:nvGraphicFramePr>
          <p:cNvPr id="4" name="物件 3"/>
          <p:cNvGraphicFramePr>
            <a:graphicFrameLocks noChangeAspect="1"/>
          </p:cNvGraphicFramePr>
          <p:nvPr>
            <p:extLst>
              <p:ext uri="{D42A27DB-BD31-4B8C-83A1-F6EECF244321}">
                <p14:modId xmlns:p14="http://schemas.microsoft.com/office/powerpoint/2010/main" val="361639884"/>
              </p:ext>
            </p:extLst>
          </p:nvPr>
        </p:nvGraphicFramePr>
        <p:xfrm>
          <a:off x="611560" y="1084674"/>
          <a:ext cx="7920880" cy="5477586"/>
        </p:xfrm>
        <a:graphic>
          <a:graphicData uri="http://schemas.openxmlformats.org/presentationml/2006/ole">
            <mc:AlternateContent xmlns:mc="http://schemas.openxmlformats.org/markup-compatibility/2006">
              <mc:Choice xmlns:v="urn:schemas-microsoft-com:vml" Requires="v">
                <p:oleObj spid="_x0000_s32961" name="Visio" r:id="rId4" imgW="9141494" imgH="6305217" progId="Visio.Drawing.11">
                  <p:embed/>
                </p:oleObj>
              </mc:Choice>
              <mc:Fallback>
                <p:oleObj name="Visio" r:id="rId4" imgW="9141494" imgH="630521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084674"/>
                        <a:ext cx="7920880" cy="5477586"/>
                      </a:xfrm>
                      <a:prstGeom prst="rect">
                        <a:avLst/>
                      </a:prstGeom>
                      <a:noFill/>
                    </p:spPr>
                  </p:pic>
                </p:oleObj>
              </mc:Fallback>
            </mc:AlternateContent>
          </a:graphicData>
        </a:graphic>
      </p:graphicFrame>
      <p:sp>
        <p:nvSpPr>
          <p:cNvPr id="2" name="文字方塊 1"/>
          <p:cNvSpPr txBox="1"/>
          <p:nvPr/>
        </p:nvSpPr>
        <p:spPr>
          <a:xfrm>
            <a:off x="3419872" y="1084674"/>
            <a:ext cx="2808312" cy="400110"/>
          </a:xfrm>
          <a:prstGeom prst="rect">
            <a:avLst/>
          </a:prstGeom>
          <a:noFill/>
        </p:spPr>
        <p:txBody>
          <a:bodyPr wrap="square" rtlCol="0">
            <a:spAutoFit/>
          </a:bodyPr>
          <a:lstStyle/>
          <a:p>
            <a:r>
              <a:rPr lang="en-US" altLang="zh-TW" sz="2000" b="1" dirty="0" smtClean="0">
                <a:solidFill>
                  <a:srgbClr val="0000CC"/>
                </a:solidFill>
                <a:latin typeface="標楷體" panose="03000509000000000000" pitchFamily="65" charset="-120"/>
                <a:ea typeface="標楷體" panose="03000509000000000000" pitchFamily="65" charset="-120"/>
              </a:rPr>
              <a:t>Windows Azure</a:t>
            </a:r>
            <a:r>
              <a:rPr lang="zh-TW" altLang="en-US" sz="2000" b="1" dirty="0" smtClean="0">
                <a:solidFill>
                  <a:srgbClr val="0000CC"/>
                </a:solidFill>
                <a:latin typeface="標楷體" panose="03000509000000000000" pitchFamily="65" charset="-120"/>
                <a:ea typeface="標楷體" panose="03000509000000000000" pitchFamily="65" charset="-120"/>
              </a:rPr>
              <a:t>公有雲</a:t>
            </a:r>
            <a:endParaRPr lang="zh-TW" altLang="en-US" sz="2000" b="1" dirty="0">
              <a:solidFill>
                <a:srgbClr val="0000CC"/>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80049176"/>
      </p:ext>
    </p:extLst>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6"/>
          <p:cNvSpPr>
            <a:spLocks noGrp="1"/>
          </p:cNvSpPr>
          <p:nvPr>
            <p:ph type="sldNum" sz="quarter" idx="12"/>
          </p:nvPr>
        </p:nvSpPr>
        <p:spPr>
          <a:noFill/>
        </p:spPr>
        <p:txBody>
          <a:bodyPr/>
          <a:lstStyle>
            <a:lvl1pPr eaLnBrk="0" hangingPunct="0">
              <a:defRPr kumimoji="1" sz="2400" b="1">
                <a:solidFill>
                  <a:schemeClr val="tx1"/>
                </a:solidFill>
                <a:latin typeface="Verdana" pitchFamily="34" charset="0"/>
                <a:ea typeface="新細明體" pitchFamily="18" charset="-120"/>
              </a:defRPr>
            </a:lvl1pPr>
            <a:lvl2pPr marL="742950" indent="-285750" eaLnBrk="0" hangingPunct="0">
              <a:defRPr kumimoji="1" sz="2400" b="1">
                <a:solidFill>
                  <a:schemeClr val="tx1"/>
                </a:solidFill>
                <a:latin typeface="Verdana" pitchFamily="34" charset="0"/>
                <a:ea typeface="新細明體" pitchFamily="18" charset="-120"/>
              </a:defRPr>
            </a:lvl2pPr>
            <a:lvl3pPr marL="1143000" indent="-228600" eaLnBrk="0" hangingPunct="0">
              <a:defRPr kumimoji="1" sz="2400" b="1">
                <a:solidFill>
                  <a:schemeClr val="tx1"/>
                </a:solidFill>
                <a:latin typeface="Verdana" pitchFamily="34" charset="0"/>
                <a:ea typeface="新細明體" pitchFamily="18" charset="-120"/>
              </a:defRPr>
            </a:lvl3pPr>
            <a:lvl4pPr marL="1600200" indent="-228600" eaLnBrk="0" hangingPunct="0">
              <a:defRPr kumimoji="1" sz="2400" b="1">
                <a:solidFill>
                  <a:schemeClr val="tx1"/>
                </a:solidFill>
                <a:latin typeface="Verdana" pitchFamily="34" charset="0"/>
                <a:ea typeface="新細明體" pitchFamily="18" charset="-120"/>
              </a:defRPr>
            </a:lvl4pPr>
            <a:lvl5pPr marL="2057400" indent="-228600" eaLnBrk="0" hangingPunct="0">
              <a:defRPr kumimoji="1" sz="2400" b="1">
                <a:solidFill>
                  <a:schemeClr val="tx1"/>
                </a:solidFill>
                <a:latin typeface="Verdana" pitchFamily="34" charset="0"/>
                <a:ea typeface="新細明體" pitchFamily="18" charset="-120"/>
              </a:defRPr>
            </a:lvl5pPr>
            <a:lvl6pPr marL="25146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6pPr>
            <a:lvl7pPr marL="29718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7pPr>
            <a:lvl8pPr marL="34290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8pPr>
            <a:lvl9pPr marL="3886200" indent="-228600" eaLnBrk="0" fontAlgn="base" hangingPunct="0">
              <a:spcBef>
                <a:spcPct val="0"/>
              </a:spcBef>
              <a:spcAft>
                <a:spcPct val="0"/>
              </a:spcAft>
              <a:defRPr kumimoji="1" sz="2400" b="1">
                <a:solidFill>
                  <a:schemeClr val="tx1"/>
                </a:solidFill>
                <a:latin typeface="Verdana" pitchFamily="34" charset="0"/>
                <a:ea typeface="新細明體" pitchFamily="18" charset="-120"/>
              </a:defRPr>
            </a:lvl9pPr>
          </a:lstStyle>
          <a:p>
            <a:pPr eaLnBrk="1" hangingPunct="1"/>
            <a:fld id="{D1287D3F-F860-45DD-A711-92D47F79BC7F}" type="slidenum">
              <a:rPr kumimoji="0" lang="en-US" altLang="zh-TW" sz="1200" b="0" smtClean="0">
                <a:solidFill>
                  <a:srgbClr val="000000"/>
                </a:solidFill>
              </a:rPr>
              <a:pPr eaLnBrk="1" hangingPunct="1"/>
              <a:t>26</a:t>
            </a:fld>
            <a:endParaRPr kumimoji="0" lang="en-US" altLang="zh-TW" sz="1200" b="0" smtClean="0">
              <a:solidFill>
                <a:srgbClr val="000000"/>
              </a:solidFill>
            </a:endParaRPr>
          </a:p>
        </p:txBody>
      </p:sp>
      <p:sp>
        <p:nvSpPr>
          <p:cNvPr id="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sz="2400" b="1">
              <a:solidFill>
                <a:srgbClr val="000000"/>
              </a:solidFill>
              <a:latin typeface="Verdana" pitchFamily="34" charset="0"/>
              <a:ea typeface="新細明體" pitchFamily="18" charset="-120"/>
            </a:endParaRPr>
          </a:p>
        </p:txBody>
      </p:sp>
      <p:pic>
        <p:nvPicPr>
          <p:cNvPr id="7" name="圖片 6"/>
          <p:cNvPicPr>
            <a:picLocks noChangeAspect="1"/>
          </p:cNvPicPr>
          <p:nvPr/>
        </p:nvPicPr>
        <p:blipFill>
          <a:blip r:embed="rId3"/>
          <a:stretch>
            <a:fillRect/>
          </a:stretch>
        </p:blipFill>
        <p:spPr>
          <a:xfrm>
            <a:off x="323528" y="1268760"/>
            <a:ext cx="8403063" cy="4536504"/>
          </a:xfrm>
          <a:prstGeom prst="rect">
            <a:avLst/>
          </a:prstGeom>
        </p:spPr>
      </p:pic>
      <p:sp>
        <p:nvSpPr>
          <p:cNvPr id="6" name="矩形 5"/>
          <p:cNvSpPr/>
          <p:nvPr/>
        </p:nvSpPr>
        <p:spPr>
          <a:xfrm>
            <a:off x="366851" y="0"/>
            <a:ext cx="8316416" cy="707886"/>
          </a:xfrm>
          <a:prstGeom prst="rect">
            <a:avLst/>
          </a:prstGeom>
        </p:spPr>
        <p:txBody>
          <a:bodyPr wrap="square">
            <a:spAutoFit/>
          </a:bodyPr>
          <a:lstStyle/>
          <a:p>
            <a:pPr algn="ctr">
              <a:defRPr/>
            </a:pPr>
            <a:r>
              <a:rPr lang="en-US" altLang="zh-TW" sz="4000" b="1" dirty="0" smtClean="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Private Cloud Setup</a:t>
            </a:r>
            <a:endParaRPr lang="zh-TW" altLang="en-US" sz="4000" b="1"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頁尾版面配置區 4"/>
          <p:cNvSpPr>
            <a:spLocks noGrp="1"/>
          </p:cNvSpPr>
          <p:nvPr>
            <p:ph type="ftr" sz="quarter" idx="10"/>
          </p:nvPr>
        </p:nvSpPr>
        <p:spPr>
          <a:xfrm>
            <a:off x="4122466" y="6453336"/>
            <a:ext cx="376559" cy="3669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75000"/>
              </a:spcBef>
              <a:spcAft>
                <a:spcPct val="10000"/>
              </a:spcAft>
              <a:buSzPct val="65000"/>
              <a:buFont typeface="Wingdings" panose="05000000000000000000" pitchFamily="2" charset="2"/>
              <a:defRPr kumimoji="1" sz="2800" b="1">
                <a:solidFill>
                  <a:srgbClr val="006600"/>
                </a:solidFill>
                <a:latin typeface="Times New Roman" panose="02020603050405020304" pitchFamily="18" charset="0"/>
                <a:ea typeface="標楷體" panose="03000509000000000000" pitchFamily="65" charset="-120"/>
              </a:defRPr>
            </a:lvl1pPr>
            <a:lvl2pPr marL="742950" indent="-285750">
              <a:spcBef>
                <a:spcPct val="10000"/>
              </a:spcBef>
              <a:buFont typeface="Wingdings" panose="05000000000000000000" pitchFamily="2" charset="2"/>
              <a:defRPr kumimoji="1" sz="2600" b="1">
                <a:solidFill>
                  <a:srgbClr val="000066"/>
                </a:solidFill>
                <a:latin typeface="Times New Roman" panose="02020603050405020304" pitchFamily="18" charset="0"/>
                <a:ea typeface="標楷體" panose="03000509000000000000" pitchFamily="65" charset="-120"/>
              </a:defRPr>
            </a:lvl2pPr>
            <a:lvl3pPr marL="1143000" indent="-228600">
              <a:spcBef>
                <a:spcPct val="10000"/>
              </a:spcBef>
              <a:buFont typeface="Wingdings" panose="05000000000000000000" pitchFamily="2" charset="2"/>
              <a:buChar char="n"/>
              <a:defRPr kumimoji="1" sz="2000">
                <a:solidFill>
                  <a:schemeClr val="tx1"/>
                </a:solidFill>
                <a:latin typeface="標楷體" panose="03000509000000000000" pitchFamily="65" charset="-120"/>
                <a:ea typeface="標楷體" panose="03000509000000000000" pitchFamily="65" charset="-120"/>
              </a:defRPr>
            </a:lvl3pPr>
            <a:lvl4pPr marL="1600200" indent="-228600">
              <a:spcBef>
                <a:spcPct val="10000"/>
              </a:spcBef>
              <a:buFont typeface="Wingdings" panose="05000000000000000000" pitchFamily="2" charset="2"/>
              <a:buChar char="n"/>
              <a:defRPr kumimoji="1" sz="1600">
                <a:solidFill>
                  <a:schemeClr val="tx1"/>
                </a:solidFill>
                <a:latin typeface="標楷體" panose="03000509000000000000" pitchFamily="65" charset="-120"/>
                <a:ea typeface="標楷體" panose="03000509000000000000" pitchFamily="65" charset="-120"/>
              </a:defRPr>
            </a:lvl4pPr>
            <a:lvl5pPr marL="2057400" indent="-228600">
              <a:spcBef>
                <a:spcPct val="10000"/>
              </a:spcBef>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5pPr>
            <a:lvl6pPr marL="2514600" indent="-2286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6pPr>
            <a:lvl7pPr marL="2971800" indent="-2286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7pPr>
            <a:lvl8pPr marL="3429000" indent="-2286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8pPr>
            <a:lvl9pPr marL="3886200" indent="-2286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9pPr>
          </a:lstStyle>
          <a:p>
            <a:pPr>
              <a:spcBef>
                <a:spcPct val="0"/>
              </a:spcBef>
              <a:spcAft>
                <a:spcPct val="0"/>
              </a:spcAft>
              <a:buSzTx/>
              <a:buFontTx/>
              <a:buNone/>
            </a:pPr>
            <a:r>
              <a:rPr kumimoji="0" lang="en-US" altLang="zh-TW" sz="1400" dirty="0" smtClean="0">
                <a:solidFill>
                  <a:srgbClr val="000000"/>
                </a:solidFill>
              </a:rPr>
              <a:t>17</a:t>
            </a:r>
            <a:endParaRPr kumimoji="0" lang="en-US" altLang="zh-TW" sz="1400" dirty="0">
              <a:solidFill>
                <a:srgbClr val="000000"/>
              </a:solidFill>
            </a:endParaRPr>
          </a:p>
        </p:txBody>
      </p:sp>
    </p:spTree>
    <p:extLst>
      <p:ext uri="{BB962C8B-B14F-4D97-AF65-F5344CB8AC3E}">
        <p14:creationId xmlns:p14="http://schemas.microsoft.com/office/powerpoint/2010/main" val="2781104961"/>
      </p:ext>
    </p:extLst>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87868" y="1700808"/>
            <a:ext cx="8848628" cy="842950"/>
          </a:xfrm>
        </p:spPr>
        <p:txBody>
          <a:bodyPr>
            <a:normAutofit fontScale="90000"/>
          </a:bodyPr>
          <a:lstStyle/>
          <a:p>
            <a:r>
              <a:rPr lang="pt-BR" altLang="zh-TW" sz="4900" b="1" dirty="0" smtClean="0"/>
              <a:t>II. Cloud-based AVM System</a:t>
            </a:r>
            <a:endParaRPr lang="zh-TW" altLang="en-US" sz="4400" dirty="0"/>
          </a:p>
        </p:txBody>
      </p:sp>
      <p:sp>
        <p:nvSpPr>
          <p:cNvPr id="5" name="矩形 4"/>
          <p:cNvSpPr/>
          <p:nvPr/>
        </p:nvSpPr>
        <p:spPr>
          <a:xfrm>
            <a:off x="354810" y="4040147"/>
            <a:ext cx="8508681" cy="923330"/>
          </a:xfrm>
          <a:prstGeom prst="rect">
            <a:avLst/>
          </a:prstGeom>
        </p:spPr>
        <p:txBody>
          <a:bodyPr wrap="square">
            <a:spAutoFit/>
          </a:bodyPr>
          <a:lstStyle/>
          <a:p>
            <a:pPr lvl="0"/>
            <a:r>
              <a:rPr lang="de-DE" altLang="zh-TW" dirty="0">
                <a:latin typeface="Times New Roman" panose="02020603050405020304" pitchFamily="18" charset="0"/>
                <a:cs typeface="Times New Roman" panose="02020603050405020304" pitchFamily="18" charset="0"/>
              </a:rPr>
              <a:t>H.-C. Huang, Y.-C. Lin, </a:t>
            </a:r>
            <a:r>
              <a:rPr lang="de-DE" altLang="zh-TW" b="1" u="sng" dirty="0">
                <a:latin typeface="Times New Roman" panose="02020603050405020304" pitchFamily="18" charset="0"/>
                <a:cs typeface="Times New Roman" panose="02020603050405020304" pitchFamily="18" charset="0"/>
              </a:rPr>
              <a:t>M.-H. Hung*</a:t>
            </a:r>
            <a:r>
              <a:rPr lang="de-DE" altLang="zh-TW" dirty="0">
                <a:latin typeface="Times New Roman" panose="02020603050405020304" pitchFamily="18" charset="0"/>
                <a:cs typeface="Times New Roman" panose="02020603050405020304" pitchFamily="18" charset="0"/>
              </a:rPr>
              <a:t>, C.-C. Tu, and F.-T. Cheng</a:t>
            </a:r>
            <a:r>
              <a:rPr lang="en-US" altLang="zh-TW" dirty="0">
                <a:latin typeface="Times New Roman" panose="02020603050405020304" pitchFamily="18" charset="0"/>
                <a:cs typeface="Times New Roman" panose="02020603050405020304" pitchFamily="18" charset="0"/>
              </a:rPr>
              <a:t>, “Development of Cloud-based Automatic Virtual Metrology System for Semiconductor Industry,” </a:t>
            </a:r>
            <a:r>
              <a:rPr lang="en-US" altLang="zh-TW" i="1" dirty="0">
                <a:latin typeface="Times New Roman" panose="02020603050405020304" pitchFamily="18" charset="0"/>
                <a:cs typeface="Times New Roman" panose="02020603050405020304" pitchFamily="18" charset="0"/>
              </a:rPr>
              <a:t>Robotics and Computer-Integrated Manufacturing</a:t>
            </a:r>
            <a:r>
              <a:rPr lang="en-US" altLang="zh-TW" dirty="0">
                <a:latin typeface="Times New Roman" panose="02020603050405020304" pitchFamily="18" charset="0"/>
                <a:cs typeface="Times New Roman" panose="02020603050405020304" pitchFamily="18" charset="0"/>
              </a:rPr>
              <a:t>, Vol. 34, pp. 30-43, Aug. 2015. [SCI] </a:t>
            </a:r>
            <a:endParaRPr lang="zh-TW" altLang="zh-TW" dirty="0">
              <a:latin typeface="Times New Roman" panose="02020603050405020304" pitchFamily="18" charset="0"/>
              <a:cs typeface="Times New Roman" panose="02020603050405020304" pitchFamily="18" charset="0"/>
            </a:endParaRPr>
          </a:p>
        </p:txBody>
      </p:sp>
      <p:sp>
        <p:nvSpPr>
          <p:cNvPr id="6" name="矩形 5"/>
          <p:cNvSpPr/>
          <p:nvPr/>
        </p:nvSpPr>
        <p:spPr>
          <a:xfrm>
            <a:off x="357841" y="4986724"/>
            <a:ext cx="8508681" cy="1200329"/>
          </a:xfrm>
          <a:prstGeom prst="rect">
            <a:avLst/>
          </a:prstGeom>
        </p:spPr>
        <p:txBody>
          <a:bodyPr wrap="square">
            <a:spAutoFit/>
          </a:bodyPr>
          <a:lstStyle/>
          <a:p>
            <a:pPr algn="just" fontAlgn="base">
              <a:spcBef>
                <a:spcPct val="0"/>
              </a:spcBef>
              <a:spcAft>
                <a:spcPct val="0"/>
              </a:spcAft>
            </a:pPr>
            <a:r>
              <a:rPr kumimoji="1" lang="de-DE" altLang="zh-TW" b="1" u="sng" dirty="0">
                <a:solidFill>
                  <a:srgbClr val="000000"/>
                </a:solidFill>
                <a:latin typeface="times new roman" panose="02020603050405020304" pitchFamily="18" charset="0"/>
              </a:rPr>
              <a:t>M.-H. Hung*</a:t>
            </a:r>
            <a:r>
              <a:rPr kumimoji="1" lang="de-DE" altLang="zh-TW" dirty="0">
                <a:solidFill>
                  <a:srgbClr val="000000"/>
                </a:solidFill>
                <a:latin typeface="times new roman" panose="02020603050405020304" pitchFamily="18" charset="0"/>
              </a:rPr>
              <a:t>, Y.-Y. Li, Y.-C. Lin, C.-F. Wei, and F.-T. Cheng, “Development of a Novel Cloud-based Multi-tenant  Model Creation Service for Automatic Virtual Metrology,” </a:t>
            </a:r>
            <a:r>
              <a:rPr kumimoji="1" lang="de-DE" altLang="zh-TW" i="1" dirty="0">
                <a:solidFill>
                  <a:srgbClr val="000000"/>
                </a:solidFill>
                <a:latin typeface="times new roman" panose="02020603050405020304" pitchFamily="18" charset="0"/>
              </a:rPr>
              <a:t>Robotics and Computer-Integrated Manufacturing</a:t>
            </a:r>
            <a:r>
              <a:rPr kumimoji="1" lang="de-DE" altLang="zh-TW" dirty="0">
                <a:solidFill>
                  <a:srgbClr val="000000"/>
                </a:solidFill>
                <a:latin typeface="times new roman" panose="02020603050405020304" pitchFamily="18" charset="0"/>
              </a:rPr>
              <a:t>, Vol. 44, pp. 174-189, April 2017. [SCI] DOI: </a:t>
            </a:r>
            <a:r>
              <a:rPr kumimoji="1" lang="de-DE" altLang="zh-TW" dirty="0">
                <a:solidFill>
                  <a:srgbClr val="000000"/>
                </a:solidFill>
                <a:latin typeface="times new roman, times, serif"/>
              </a:rPr>
              <a:t>10.1016/j.rcim.2016.09.003</a:t>
            </a:r>
            <a:endParaRPr kumimoji="1" lang="zh-TW" altLang="en-US" dirty="0">
              <a:solidFill>
                <a:srgbClr val="000000"/>
              </a:solidFill>
            </a:endParaRPr>
          </a:p>
        </p:txBody>
      </p:sp>
    </p:spTree>
    <p:extLst>
      <p:ext uri="{BB962C8B-B14F-4D97-AF65-F5344CB8AC3E}">
        <p14:creationId xmlns:p14="http://schemas.microsoft.com/office/powerpoint/2010/main" val="1971990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4400" dirty="0" smtClean="0">
                <a:effectLst/>
                <a:latin typeface="Times New Roman" panose="02020603050405020304" pitchFamily="18" charset="0"/>
                <a:cs typeface="Times New Roman" panose="02020603050405020304" pitchFamily="18" charset="0"/>
              </a:rPr>
              <a:t>Contents</a:t>
            </a:r>
            <a:endParaRPr lang="zh-TW" altLang="en-US" sz="4400" dirty="0">
              <a:effectLst/>
              <a:latin typeface="Times New Roman" panose="02020603050405020304" pitchFamily="18" charset="0"/>
              <a:cs typeface="Times New Roman" panose="02020603050405020304" pitchFamily="18" charset="0"/>
            </a:endParaRPr>
          </a:p>
        </p:txBody>
      </p:sp>
      <p:sp>
        <p:nvSpPr>
          <p:cNvPr id="5123" name="內容版面配置區 2"/>
          <p:cNvSpPr>
            <a:spLocks noGrp="1"/>
          </p:cNvSpPr>
          <p:nvPr>
            <p:ph idx="1"/>
          </p:nvPr>
        </p:nvSpPr>
        <p:spPr bwMode="auto">
          <a:xfrm>
            <a:off x="251520" y="1124744"/>
            <a:ext cx="8496944" cy="5184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65125" indent="-365125" eaLnBrk="1" hangingPunct="1">
              <a:spcBef>
                <a:spcPts val="0"/>
              </a:spcBef>
              <a:spcAft>
                <a:spcPts val="1200"/>
              </a:spcAft>
            </a:pPr>
            <a:r>
              <a:rPr lang="en-US" altLang="zh-TW" sz="3400" dirty="0">
                <a:solidFill>
                  <a:srgbClr val="3333FF"/>
                </a:solidFill>
                <a:latin typeface="Times New Roman" panose="02020603050405020304" pitchFamily="18" charset="0"/>
                <a:cs typeface="Times New Roman" panose="02020603050405020304" pitchFamily="18" charset="0"/>
              </a:rPr>
              <a:t>Background and Objectives</a:t>
            </a:r>
          </a:p>
          <a:p>
            <a:pPr marL="365125" indent="-365125" eaLnBrk="1" hangingPunct="1">
              <a:spcBef>
                <a:spcPts val="0"/>
              </a:spcBef>
              <a:spcAft>
                <a:spcPts val="1200"/>
              </a:spcAft>
            </a:pPr>
            <a:r>
              <a:rPr lang="en-US" altLang="zh-TW" sz="3400" dirty="0" smtClean="0">
                <a:solidFill>
                  <a:srgbClr val="3333FF"/>
                </a:solidFill>
                <a:latin typeface="Times New Roman" panose="02020603050405020304" pitchFamily="18" charset="0"/>
                <a:cs typeface="Times New Roman" panose="02020603050405020304" pitchFamily="18" charset="0"/>
              </a:rPr>
              <a:t>Architecture Design </a:t>
            </a:r>
            <a:r>
              <a:rPr lang="en-US" altLang="zh-TW" sz="3400" dirty="0">
                <a:solidFill>
                  <a:srgbClr val="3333FF"/>
                </a:solidFill>
                <a:latin typeface="Times New Roman" panose="02020603050405020304" pitchFamily="18" charset="0"/>
                <a:cs typeface="Times New Roman" panose="02020603050405020304" pitchFamily="18" charset="0"/>
              </a:rPr>
              <a:t>o</a:t>
            </a:r>
            <a:r>
              <a:rPr lang="en-US" altLang="zh-TW" sz="3400" dirty="0" smtClean="0">
                <a:solidFill>
                  <a:srgbClr val="3333FF"/>
                </a:solidFill>
                <a:latin typeface="Times New Roman" panose="02020603050405020304" pitchFamily="18" charset="0"/>
                <a:cs typeface="Times New Roman" panose="02020603050405020304" pitchFamily="18" charset="0"/>
              </a:rPr>
              <a:t>f </a:t>
            </a:r>
            <a:br>
              <a:rPr lang="en-US" altLang="zh-TW" sz="3400" dirty="0" smtClean="0">
                <a:solidFill>
                  <a:srgbClr val="3333FF"/>
                </a:solidFill>
                <a:latin typeface="Times New Roman" panose="02020603050405020304" pitchFamily="18" charset="0"/>
                <a:cs typeface="Times New Roman" panose="02020603050405020304" pitchFamily="18" charset="0"/>
              </a:rPr>
            </a:br>
            <a:r>
              <a:rPr lang="en-US" altLang="zh-TW" sz="3400" dirty="0" smtClean="0">
                <a:solidFill>
                  <a:srgbClr val="3333FF"/>
                </a:solidFill>
                <a:latin typeface="Times New Roman" panose="02020603050405020304" pitchFamily="18" charset="0"/>
                <a:cs typeface="Times New Roman" panose="02020603050405020304" pitchFamily="18" charset="0"/>
              </a:rPr>
              <a:t>Cloud-based </a:t>
            </a:r>
            <a:r>
              <a:rPr lang="en-US" altLang="zh-TW" sz="3400" dirty="0">
                <a:solidFill>
                  <a:srgbClr val="3333FF"/>
                </a:solidFill>
                <a:latin typeface="Times New Roman" panose="02020603050405020304" pitchFamily="18" charset="0"/>
                <a:cs typeface="Times New Roman" panose="02020603050405020304" pitchFamily="18" charset="0"/>
              </a:rPr>
              <a:t>AVM </a:t>
            </a:r>
            <a:r>
              <a:rPr lang="en-US" altLang="zh-TW" sz="3400" dirty="0" smtClean="0">
                <a:solidFill>
                  <a:srgbClr val="3333FF"/>
                </a:solidFill>
                <a:latin typeface="Times New Roman" panose="02020603050405020304" pitchFamily="18" charset="0"/>
                <a:cs typeface="Times New Roman" panose="02020603050405020304" pitchFamily="18" charset="0"/>
              </a:rPr>
              <a:t>System</a:t>
            </a:r>
            <a:endParaRPr lang="en-US" altLang="zh-TW" sz="3400" dirty="0">
              <a:solidFill>
                <a:srgbClr val="3333FF"/>
              </a:solidFill>
              <a:latin typeface="Times New Roman" panose="02020603050405020304" pitchFamily="18" charset="0"/>
              <a:cs typeface="Times New Roman" panose="02020603050405020304" pitchFamily="18" charset="0"/>
            </a:endParaRPr>
          </a:p>
          <a:p>
            <a:pPr marL="365125" indent="-365125" eaLnBrk="1" hangingPunct="1">
              <a:spcBef>
                <a:spcPts val="0"/>
              </a:spcBef>
              <a:spcAft>
                <a:spcPts val="1200"/>
              </a:spcAft>
            </a:pPr>
            <a:r>
              <a:rPr lang="en-US" altLang="zh-TW" sz="3400" dirty="0" smtClean="0">
                <a:solidFill>
                  <a:srgbClr val="3333FF"/>
                </a:solidFill>
                <a:latin typeface="Times New Roman" panose="02020603050405020304" pitchFamily="18" charset="0"/>
                <a:cs typeface="Times New Roman" panose="02020603050405020304" pitchFamily="18" charset="0"/>
              </a:rPr>
              <a:t>Design of Core Functional Mechanisms</a:t>
            </a:r>
            <a:endParaRPr lang="en-US" altLang="zh-TW" sz="3400" dirty="0">
              <a:solidFill>
                <a:srgbClr val="3333FF"/>
              </a:solidFill>
              <a:latin typeface="Times New Roman" panose="02020603050405020304" pitchFamily="18" charset="0"/>
              <a:cs typeface="Times New Roman" panose="02020603050405020304" pitchFamily="18" charset="0"/>
            </a:endParaRPr>
          </a:p>
          <a:p>
            <a:pPr marL="365125" indent="-365125" eaLnBrk="1" hangingPunct="1">
              <a:spcBef>
                <a:spcPts val="0"/>
              </a:spcBef>
              <a:spcAft>
                <a:spcPts val="1200"/>
              </a:spcAft>
            </a:pPr>
            <a:r>
              <a:rPr lang="en-US" altLang="zh-TW" sz="3400" dirty="0" smtClean="0">
                <a:solidFill>
                  <a:srgbClr val="3333FF"/>
                </a:solidFill>
                <a:latin typeface="Times New Roman" panose="02020603050405020304" pitchFamily="18" charset="0"/>
                <a:cs typeface="Times New Roman" panose="02020603050405020304" pitchFamily="18" charset="0"/>
              </a:rPr>
              <a:t>Case Study and Testing Results</a:t>
            </a:r>
            <a:endParaRPr lang="en-US" altLang="zh-TW" sz="3400" dirty="0">
              <a:solidFill>
                <a:srgbClr val="3333FF"/>
              </a:solidFill>
              <a:latin typeface="Times New Roman" panose="02020603050405020304" pitchFamily="18" charset="0"/>
              <a:cs typeface="Times New Roman" panose="02020603050405020304" pitchFamily="18" charset="0"/>
            </a:endParaRPr>
          </a:p>
          <a:p>
            <a:pPr marL="365125" indent="-365125" eaLnBrk="1" hangingPunct="1">
              <a:spcBef>
                <a:spcPts val="0"/>
              </a:spcBef>
              <a:spcAft>
                <a:spcPts val="1200"/>
              </a:spcAft>
            </a:pPr>
            <a:r>
              <a:rPr lang="en-US" altLang="zh-TW" sz="3400" dirty="0" smtClean="0">
                <a:solidFill>
                  <a:srgbClr val="3333FF"/>
                </a:solidFill>
                <a:latin typeface="Times New Roman" panose="02020603050405020304" pitchFamily="18" charset="0"/>
                <a:cs typeface="Times New Roman" panose="02020603050405020304" pitchFamily="18" charset="0"/>
              </a:rPr>
              <a:t>Conclusions and Future Work</a:t>
            </a:r>
            <a:endParaRPr lang="zh-TW" altLang="en-US" sz="3400" dirty="0">
              <a:solidFill>
                <a:srgbClr val="3333FF"/>
              </a:solidFill>
              <a:latin typeface="Times New Roman" panose="02020603050405020304" pitchFamily="18" charset="0"/>
              <a:cs typeface="Times New Roman" panose="02020603050405020304" pitchFamily="18" charset="0"/>
            </a:endParaRPr>
          </a:p>
        </p:txBody>
      </p:sp>
      <p:sp>
        <p:nvSpPr>
          <p:cNvPr id="5124" name="頁尾版面配置區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231480DF-0A47-4A5B-8A00-50FA06408173}" type="slidenum">
              <a:rPr lang="en-US" altLang="zh-TW" smtClean="0">
                <a:solidFill>
                  <a:srgbClr val="000000"/>
                </a:solidFill>
                <a:latin typeface="Times New Roman" panose="02020603050405020304" pitchFamily="18" charset="0"/>
                <a:cs typeface="Times New Roman" panose="02020603050405020304" pitchFamily="18" charset="0"/>
              </a:rPr>
              <a:pPr eaLnBrk="1" hangingPunct="1"/>
              <a:t>28</a:t>
            </a:fld>
            <a:endParaRPr lang="en-US" altLang="zh-TW" dirty="0" smtClean="0">
              <a:solidFill>
                <a:srgbClr val="000000"/>
              </a:solidFill>
              <a:latin typeface="Times New Roman" pitchFamily="18" charset="0"/>
              <a:cs typeface="Times New Roman" panose="02020603050405020304" pitchFamily="18" charset="0"/>
            </a:endParaRPr>
          </a:p>
        </p:txBody>
      </p:sp>
    </p:spTree>
    <p:extLst>
      <p:ext uri="{BB962C8B-B14F-4D97-AF65-F5344CB8AC3E}">
        <p14:creationId xmlns:p14="http://schemas.microsoft.com/office/powerpoint/2010/main" val="3281045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內容版面配置區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itchFamily="2" charset="2"/>
              <a:buNone/>
            </a:pPr>
            <a:endParaRPr lang="en-US" altLang="zh-TW" dirty="0" smtClean="0">
              <a:latin typeface="Times New Roman" panose="02020603050405020304" pitchFamily="18" charset="0"/>
              <a:cs typeface="Times New Roman" panose="02020603050405020304" pitchFamily="18" charset="0"/>
            </a:endParaRPr>
          </a:p>
          <a:p>
            <a:pPr>
              <a:buFont typeface="Wingdings" pitchFamily="2" charset="2"/>
              <a:buNone/>
            </a:pPr>
            <a:endParaRPr lang="en-US" altLang="zh-TW" dirty="0" smtClean="0">
              <a:latin typeface="Times New Roman" panose="02020603050405020304" pitchFamily="18" charset="0"/>
              <a:cs typeface="Times New Roman" panose="02020603050405020304" pitchFamily="18" charset="0"/>
            </a:endParaRPr>
          </a:p>
          <a:p>
            <a:pPr algn="ctr">
              <a:buFont typeface="Wingdings" pitchFamily="2" charset="2"/>
              <a:buNone/>
            </a:pPr>
            <a:endParaRPr lang="en-US" altLang="zh-TW" sz="2800" b="0" dirty="0" smtClean="0">
              <a:latin typeface="Times New Roman" panose="02020603050405020304" pitchFamily="18" charset="0"/>
              <a:cs typeface="Times New Roman" panose="02020603050405020304" pitchFamily="18" charset="0"/>
            </a:endParaRPr>
          </a:p>
          <a:p>
            <a:pPr>
              <a:buFont typeface="Wingdings" pitchFamily="2" charset="2"/>
              <a:buNone/>
            </a:pPr>
            <a:endParaRPr lang="zh-TW" altLang="en-US" dirty="0" smtClean="0">
              <a:latin typeface="Times New Roman" panose="02020603050405020304" pitchFamily="18" charset="0"/>
              <a:cs typeface="Times New Roman" panose="02020603050405020304" pitchFamily="18" charset="0"/>
            </a:endParaRPr>
          </a:p>
        </p:txBody>
      </p:sp>
      <p:sp>
        <p:nvSpPr>
          <p:cNvPr id="6147" name="頁尾版面配置區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C27E9077-D7E2-45D6-9282-FA9E051016C2}" type="slidenum">
              <a:rPr lang="en-US" altLang="zh-TW" smtClean="0">
                <a:solidFill>
                  <a:srgbClr val="000000"/>
                </a:solidFill>
                <a:latin typeface="Times New Roman" panose="02020603050405020304" pitchFamily="18" charset="0"/>
                <a:cs typeface="Times New Roman" panose="02020603050405020304" pitchFamily="18" charset="0"/>
              </a:rPr>
              <a:pPr eaLnBrk="1" hangingPunct="1"/>
              <a:t>29</a:t>
            </a:fld>
            <a:endParaRPr lang="en-US" altLang="zh-TW" dirty="0" smtClean="0">
              <a:solidFill>
                <a:srgbClr val="000000"/>
              </a:solidFill>
              <a:latin typeface="Times New Roman" pitchFamily="18" charset="0"/>
              <a:cs typeface="Times New Roman" panose="02020603050405020304" pitchFamily="18" charset="0"/>
            </a:endParaRPr>
          </a:p>
        </p:txBody>
      </p:sp>
      <p:sp>
        <p:nvSpPr>
          <p:cNvPr id="6" name="矩形 4"/>
          <p:cNvSpPr>
            <a:spLocks noChangeArrowheads="1"/>
          </p:cNvSpPr>
          <p:nvPr/>
        </p:nvSpPr>
        <p:spPr bwMode="auto">
          <a:xfrm>
            <a:off x="683568" y="3044280"/>
            <a:ext cx="7776864" cy="769441"/>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p:spPr>
        <p:txBody>
          <a:bodyPr wrap="square">
            <a:spAutoFit/>
          </a:bodyPr>
          <a:lstStyle/>
          <a:p>
            <a:pPr algn="ctr" fontAlgn="base">
              <a:spcAft>
                <a:spcPts val="1800"/>
              </a:spcAft>
            </a:pPr>
            <a:r>
              <a:rPr kumimoji="1" lang="en-US" altLang="zh-TW" sz="4400" b="1" dirty="0">
                <a:solidFill>
                  <a:srgbClr val="FF0000"/>
                </a:solidFill>
                <a:latin typeface="Times New Roman" panose="02020603050405020304" pitchFamily="18" charset="0"/>
                <a:cs typeface="Times New Roman" panose="02020603050405020304" pitchFamily="18" charset="0"/>
              </a:rPr>
              <a:t>Background and Objectives</a:t>
            </a:r>
          </a:p>
        </p:txBody>
      </p:sp>
    </p:spTree>
    <p:extLst>
      <p:ext uri="{BB962C8B-B14F-4D97-AF65-F5344CB8AC3E}">
        <p14:creationId xmlns:p14="http://schemas.microsoft.com/office/powerpoint/2010/main" val="3657899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pPr/>
              <a:t>3</a:t>
            </a:fld>
            <a:endParaRPr lang="zh-TW" altLang="en-US"/>
          </a:p>
        </p:txBody>
      </p:sp>
      <p:sp>
        <p:nvSpPr>
          <p:cNvPr id="2" name="標題 1"/>
          <p:cNvSpPr>
            <a:spLocks noGrp="1"/>
          </p:cNvSpPr>
          <p:nvPr>
            <p:ph type="ctrTitle"/>
          </p:nvPr>
        </p:nvSpPr>
        <p:spPr>
          <a:xfrm>
            <a:off x="187868" y="1700808"/>
            <a:ext cx="8848628" cy="842950"/>
          </a:xfrm>
        </p:spPr>
        <p:txBody>
          <a:bodyPr>
            <a:normAutofit fontScale="90000"/>
          </a:bodyPr>
          <a:lstStyle/>
          <a:p>
            <a:r>
              <a:rPr lang="pt-BR" altLang="zh-TW" sz="4900" b="1" dirty="0" smtClean="0"/>
              <a:t/>
            </a:r>
            <a:br>
              <a:rPr lang="pt-BR" altLang="zh-TW" sz="4900" b="1" dirty="0" smtClean="0"/>
            </a:br>
            <a:r>
              <a:rPr lang="pt-BR" altLang="zh-TW" sz="4900" b="1" dirty="0" smtClean="0"/>
              <a:t>I. </a:t>
            </a:r>
            <a:r>
              <a:rPr lang="pt-BR" altLang="zh-TW" sz="4400" b="1" dirty="0" smtClean="0"/>
              <a:t>Introduction to </a:t>
            </a:r>
            <a:r>
              <a:rPr lang="en-US" altLang="zh-TW" sz="4400" b="1" dirty="0" smtClean="0"/>
              <a:t>Cloud Computing</a:t>
            </a:r>
            <a:r>
              <a:rPr lang="zh-TW" altLang="en-US" sz="4400" b="1" dirty="0" smtClean="0"/>
              <a:t/>
            </a:r>
            <a:br>
              <a:rPr lang="zh-TW" altLang="en-US" sz="4400" b="1" dirty="0" smtClean="0"/>
            </a:br>
            <a:endParaRPr lang="zh-TW" altLang="en-US" sz="4400" dirty="0"/>
          </a:p>
        </p:txBody>
      </p:sp>
      <p:sp>
        <p:nvSpPr>
          <p:cNvPr id="5" name="內容版面配置區 2"/>
          <p:cNvSpPr txBox="1">
            <a:spLocks/>
          </p:cNvSpPr>
          <p:nvPr/>
        </p:nvSpPr>
        <p:spPr>
          <a:xfrm>
            <a:off x="467544" y="5373216"/>
            <a:ext cx="8424936" cy="1195841"/>
          </a:xfrm>
          <a:prstGeom prst="rect">
            <a:avLst/>
          </a:prstGeom>
        </p:spPr>
        <p:txBody>
          <a:bodyPr rtlCol="0">
            <a:no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pPr marL="358775" indent="-358775" algn="l">
              <a:spcBef>
                <a:spcPts val="0"/>
              </a:spcBef>
              <a:defRPr/>
            </a:pPr>
            <a:r>
              <a:rPr lang="en-GB" altLang="zh-TW" sz="1600" b="1" dirty="0" smtClean="0">
                <a:latin typeface="Times New Roman" pitchFamily="18" charset="0"/>
                <a:ea typeface="ＭＳ Ｐゴシック" pitchFamily="-97" charset="-128"/>
                <a:cs typeface="Times New Roman" pitchFamily="18" charset="0"/>
              </a:rPr>
              <a:t>References</a:t>
            </a:r>
          </a:p>
          <a:p>
            <a:pPr marL="358775" indent="-358775" algn="l">
              <a:spcBef>
                <a:spcPts val="0"/>
              </a:spcBef>
              <a:spcAft>
                <a:spcPts val="600"/>
              </a:spcAft>
              <a:defRPr/>
            </a:pPr>
            <a:r>
              <a:rPr lang="en-GB" altLang="zh-TW" sz="1600" dirty="0" smtClean="0">
                <a:latin typeface="Times New Roman" pitchFamily="18" charset="0"/>
                <a:ea typeface="ＭＳ Ｐゴシック" pitchFamily="-97" charset="-128"/>
                <a:cs typeface="Times New Roman" pitchFamily="18" charset="0"/>
              </a:rPr>
              <a:t>[1] Mark Baker, </a:t>
            </a:r>
            <a:r>
              <a:rPr lang="en-US" altLang="zh-TW" sz="1600" dirty="0" smtClean="0">
                <a:latin typeface="Times New Roman" pitchFamily="18" charset="0"/>
                <a:ea typeface="ＭＳ Ｐゴシック" pitchFamily="-97" charset="-128"/>
                <a:cs typeface="Times New Roman" pitchFamily="18" charset="0"/>
              </a:rPr>
              <a:t>An Introduction and Overview of Cloud Computing,</a:t>
            </a:r>
            <a:r>
              <a:rPr lang="en-US" altLang="zh-TW" sz="1600" b="1" dirty="0" smtClean="0">
                <a:solidFill>
                  <a:srgbClr val="0000FF"/>
                </a:solidFill>
                <a:latin typeface="Times New Roman" pitchFamily="18" charset="0"/>
                <a:cs typeface="Times New Roman" pitchFamily="18" charset="0"/>
              </a:rPr>
              <a:t> </a:t>
            </a:r>
            <a:r>
              <a:rPr lang="en-GB" altLang="zh-TW" sz="1600" dirty="0" smtClean="0">
                <a:latin typeface="Times New Roman" pitchFamily="18" charset="0"/>
                <a:ea typeface="ＭＳ Ｐゴシック" pitchFamily="-97" charset="-128"/>
                <a:cs typeface="Times New Roman" pitchFamily="18" charset="0"/>
              </a:rPr>
              <a:t>ACET, University of Reading.</a:t>
            </a:r>
          </a:p>
          <a:p>
            <a:pPr marL="358775" indent="-358775" algn="l">
              <a:spcBef>
                <a:spcPts val="0"/>
              </a:spcBef>
              <a:spcAft>
                <a:spcPts val="600"/>
              </a:spcAft>
              <a:defRPr/>
            </a:pPr>
            <a:r>
              <a:rPr lang="en-GB" altLang="zh-TW" sz="1600" dirty="0" smtClean="0">
                <a:latin typeface="Times New Roman" pitchFamily="18" charset="0"/>
                <a:ea typeface="ＭＳ Ｐゴシック" pitchFamily="-97" charset="-128"/>
                <a:cs typeface="Times New Roman" pitchFamily="18" charset="0"/>
              </a:rPr>
              <a:t>[2] </a:t>
            </a:r>
            <a:r>
              <a:rPr lang="en-US" altLang="zh-TW" sz="1600" dirty="0" smtClean="0">
                <a:latin typeface="Times New Roman" pitchFamily="18" charset="0"/>
                <a:cs typeface="Times New Roman" pitchFamily="18" charset="0"/>
              </a:rPr>
              <a:t>Windows Azure Overview,</a:t>
            </a:r>
            <a:r>
              <a:rPr lang="zh-TW" altLang="en-US" sz="1600" dirty="0" smtClean="0">
                <a:latin typeface="Times New Roman" pitchFamily="18" charset="0"/>
                <a:cs typeface="Times New Roman" pitchFamily="18" charset="0"/>
              </a:rPr>
              <a:t> </a:t>
            </a:r>
            <a:r>
              <a:rPr lang="en-US" altLang="zh-TW" sz="1600" dirty="0" smtClean="0">
                <a:latin typeface="Times New Roman" pitchFamily="18" charset="0"/>
                <a:cs typeface="Times New Roman" pitchFamily="18" charset="0"/>
              </a:rPr>
              <a:t>Windows Azure Training Kit, Microsoft.</a:t>
            </a:r>
            <a:endParaRPr lang="en-US" altLang="zh-TW" sz="1600" b="1" dirty="0" smtClean="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512072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11872" y="116632"/>
            <a:ext cx="9132128" cy="603449"/>
          </a:xfrm>
          <a:noFill/>
          <a:ln w="9525">
            <a:noFill/>
            <a:miter lim="800000"/>
            <a:headEnd/>
            <a:tailEnd/>
          </a:ln>
          <a:effectLst/>
        </p:spPr>
        <p:txBody>
          <a:bodyPr vert="horz" wrap="square" lIns="36000" tIns="36000" rIns="36000" bIns="36000" numCol="1" anchor="ctr" anchorCtr="0" compatLnSpc="1">
            <a:prstTxWarp prst="textNoShape">
              <a:avLst/>
            </a:prstTxWarp>
          </a:bodyPr>
          <a:lstStyle/>
          <a:p>
            <a:pPr>
              <a:lnSpc>
                <a:spcPts val="3000"/>
              </a:lnSpc>
            </a:pPr>
            <a:r>
              <a:rPr lang="en-US" altLang="zh-TW" sz="4000" dirty="0" smtClean="0">
                <a:effectLst/>
                <a:latin typeface="Times New Roman" panose="02020603050405020304" pitchFamily="18" charset="0"/>
                <a:cs typeface="Times New Roman" panose="02020603050405020304" pitchFamily="18" charset="0"/>
              </a:rPr>
              <a:t>Introduction to Virtual Metrology (VM) </a:t>
            </a:r>
            <a:endParaRPr lang="en-US" altLang="zh-TW" sz="4000" dirty="0">
              <a:effectLst/>
              <a:latin typeface="Times New Roman" panose="02020603050405020304" pitchFamily="18" charset="0"/>
              <a:cs typeface="Times New Roman" panose="02020603050405020304" pitchFamily="18" charset="0"/>
            </a:endParaRPr>
          </a:p>
        </p:txBody>
      </p:sp>
      <p:sp>
        <p:nvSpPr>
          <p:cNvPr id="55300" name="Rectangle 3"/>
          <p:cNvSpPr>
            <a:spLocks noGrp="1" noChangeArrowheads="1"/>
          </p:cNvSpPr>
          <p:nvPr>
            <p:ph type="body" idx="1"/>
          </p:nvPr>
        </p:nvSpPr>
        <p:spPr>
          <a:xfrm>
            <a:off x="395536" y="1051520"/>
            <a:ext cx="8424936" cy="4969768"/>
          </a:xfrm>
        </p:spPr>
        <p:txBody>
          <a:bodyPr/>
          <a:lstStyle/>
          <a:p>
            <a:pPr algn="just" eaLnBrk="1" hangingPunct="1">
              <a:spcBef>
                <a:spcPts val="0"/>
              </a:spcBef>
              <a:spcAft>
                <a:spcPts val="1200"/>
              </a:spcAft>
            </a:pPr>
            <a:r>
              <a:rPr lang="en-US" altLang="zh-TW" sz="2800" dirty="0" smtClean="0">
                <a:solidFill>
                  <a:srgbClr val="091DAF"/>
                </a:solidFill>
                <a:latin typeface="Times New Roman" panose="02020603050405020304" pitchFamily="18" charset="0"/>
                <a:cs typeface="Times New Roman" panose="02020603050405020304" pitchFamily="18" charset="0"/>
              </a:rPr>
              <a:t>VM (Virtual Metrology) </a:t>
            </a:r>
            <a:r>
              <a:rPr lang="en-US" altLang="zh-TW" sz="2800" dirty="0" smtClean="0">
                <a:latin typeface="Times New Roman" panose="02020603050405020304" pitchFamily="18" charset="0"/>
                <a:cs typeface="Times New Roman" panose="02020603050405020304" pitchFamily="18" charset="0"/>
              </a:rPr>
              <a:t>is </a:t>
            </a:r>
            <a:r>
              <a:rPr lang="en-US" altLang="zh-TW" sz="2800" dirty="0">
                <a:latin typeface="Times New Roman" panose="02020603050405020304" pitchFamily="18" charset="0"/>
                <a:cs typeface="Times New Roman" panose="02020603050405020304" pitchFamily="18" charset="0"/>
              </a:rPr>
              <a:t>able to </a:t>
            </a:r>
            <a:r>
              <a:rPr lang="en-US" altLang="zh-TW" sz="2800" dirty="0">
                <a:solidFill>
                  <a:srgbClr val="FF0000"/>
                </a:solidFill>
                <a:latin typeface="Times New Roman" panose="02020603050405020304" pitchFamily="18" charset="0"/>
                <a:cs typeface="Times New Roman" panose="02020603050405020304" pitchFamily="18" charset="0"/>
              </a:rPr>
              <a:t>predict the production quality of workpieces</a:t>
            </a:r>
            <a:r>
              <a:rPr lang="en-US" altLang="zh-TW" sz="2800" dirty="0">
                <a:solidFill>
                  <a:srgbClr val="091DAF"/>
                </a:solidFill>
                <a:latin typeface="Times New Roman" panose="02020603050405020304" pitchFamily="18" charset="0"/>
                <a:cs typeface="Times New Roman" panose="02020603050405020304" pitchFamily="18" charset="0"/>
              </a:rPr>
              <a:t>, such as wafers or glasses, </a:t>
            </a:r>
            <a:r>
              <a:rPr lang="en-US" altLang="zh-TW" sz="2800" dirty="0">
                <a:solidFill>
                  <a:srgbClr val="FF0000"/>
                </a:solidFill>
                <a:latin typeface="Times New Roman" panose="02020603050405020304" pitchFamily="18" charset="0"/>
                <a:cs typeface="Times New Roman" panose="02020603050405020304" pitchFamily="18" charset="0"/>
              </a:rPr>
              <a:t>using process data of the production equipment</a:t>
            </a:r>
            <a:r>
              <a:rPr lang="en-US" altLang="zh-TW" sz="2800" dirty="0">
                <a:solidFill>
                  <a:srgbClr val="091DAF"/>
                </a:solidFill>
                <a:latin typeface="Times New Roman" panose="02020603050405020304" pitchFamily="18" charset="0"/>
                <a:cs typeface="Times New Roman" panose="02020603050405020304" pitchFamily="18" charset="0"/>
              </a:rPr>
              <a:t>.</a:t>
            </a:r>
            <a:r>
              <a:rPr lang="en-US" altLang="zh-TW" sz="2800" dirty="0">
                <a:latin typeface="Times New Roman" panose="02020603050405020304" pitchFamily="18" charset="0"/>
                <a:cs typeface="Times New Roman" panose="02020603050405020304" pitchFamily="18" charset="0"/>
              </a:rPr>
              <a:t> </a:t>
            </a:r>
            <a:endParaRPr lang="en-US" altLang="zh-TW" sz="2800" dirty="0" smtClean="0">
              <a:latin typeface="Times New Roman" panose="02020603050405020304" pitchFamily="18" charset="0"/>
              <a:cs typeface="Times New Roman" panose="02020603050405020304" pitchFamily="18" charset="0"/>
            </a:endParaRPr>
          </a:p>
          <a:p>
            <a:pPr algn="just" eaLnBrk="1" hangingPunct="1">
              <a:spcBef>
                <a:spcPts val="0"/>
              </a:spcBef>
              <a:spcAft>
                <a:spcPts val="1200"/>
              </a:spcAft>
            </a:pPr>
            <a:r>
              <a:rPr lang="en-US" altLang="zh-TW" sz="2800" dirty="0" smtClean="0">
                <a:latin typeface="Times New Roman" panose="02020603050405020304" pitchFamily="18" charset="0"/>
                <a:cs typeface="Times New Roman" panose="02020603050405020304" pitchFamily="18" charset="0"/>
              </a:rPr>
              <a:t>VM can </a:t>
            </a:r>
            <a:r>
              <a:rPr lang="en-US" altLang="zh-TW" sz="2800" dirty="0">
                <a:latin typeface="Times New Roman" panose="02020603050405020304" pitchFamily="18" charset="0"/>
                <a:cs typeface="Times New Roman" panose="02020603050405020304" pitchFamily="18" charset="0"/>
              </a:rPr>
              <a:t>achieve </a:t>
            </a:r>
            <a:r>
              <a:rPr lang="en-US" altLang="zh-TW" sz="2800" dirty="0" smtClean="0">
                <a:solidFill>
                  <a:srgbClr val="FF0000"/>
                </a:solidFill>
                <a:latin typeface="Times New Roman" panose="02020603050405020304" pitchFamily="18" charset="0"/>
                <a:cs typeface="Times New Roman" panose="02020603050405020304" pitchFamily="18" charset="0"/>
              </a:rPr>
              <a:t>real-time </a:t>
            </a:r>
            <a:r>
              <a:rPr lang="en-US" altLang="zh-TW" sz="2800" dirty="0">
                <a:solidFill>
                  <a:srgbClr val="FF0000"/>
                </a:solidFill>
                <a:latin typeface="Times New Roman" panose="02020603050405020304" pitchFamily="18" charset="0"/>
                <a:cs typeface="Times New Roman" panose="02020603050405020304" pitchFamily="18" charset="0"/>
              </a:rPr>
              <a:t>workpiece-to-workpiece quality monitoring</a:t>
            </a:r>
            <a:r>
              <a:rPr lang="en-US" altLang="zh-TW" sz="2800" dirty="0" smtClean="0">
                <a:latin typeface="Times New Roman" panose="02020603050405020304" pitchFamily="18" charset="0"/>
                <a:cs typeface="Times New Roman" panose="02020603050405020304" pitchFamily="18" charset="0"/>
              </a:rPr>
              <a:t>.</a:t>
            </a:r>
          </a:p>
          <a:p>
            <a:pPr algn="just" eaLnBrk="1" hangingPunct="1">
              <a:spcBef>
                <a:spcPts val="0"/>
              </a:spcBef>
              <a:spcAft>
                <a:spcPts val="0"/>
              </a:spcAft>
            </a:pPr>
            <a:r>
              <a:rPr lang="en-US" altLang="zh-TW" sz="2800" dirty="0" smtClean="0">
                <a:latin typeface="Times New Roman" panose="02020603050405020304" pitchFamily="18" charset="0"/>
                <a:cs typeface="Times New Roman" panose="02020603050405020304" pitchFamily="18" charset="0"/>
              </a:rPr>
              <a:t>VM </a:t>
            </a:r>
            <a:r>
              <a:rPr lang="en-US" altLang="zh-TW" sz="2800" dirty="0">
                <a:latin typeface="Times New Roman" panose="02020603050405020304" pitchFamily="18" charset="0"/>
                <a:cs typeface="Times New Roman" panose="02020603050405020304" pitchFamily="18" charset="0"/>
              </a:rPr>
              <a:t>has become </a:t>
            </a:r>
            <a:r>
              <a:rPr lang="en-US" altLang="zh-TW" sz="2800" dirty="0">
                <a:solidFill>
                  <a:srgbClr val="FF0000"/>
                </a:solidFill>
                <a:latin typeface="Times New Roman" panose="02020603050405020304" pitchFamily="18" charset="0"/>
                <a:cs typeface="Times New Roman" panose="02020603050405020304" pitchFamily="18" charset="0"/>
              </a:rPr>
              <a:t>a viable approach to conduct online monitoring of production equipment and processes</a:t>
            </a:r>
            <a:r>
              <a:rPr lang="en-US" altLang="zh-TW" sz="2800" dirty="0">
                <a:latin typeface="Times New Roman" panose="02020603050405020304" pitchFamily="18" charset="0"/>
                <a:cs typeface="Times New Roman" panose="02020603050405020304" pitchFamily="18" charset="0"/>
              </a:rPr>
              <a:t> in high-tech manufacturing industries, such as Semiconductor, TFT-LCD, and Solar-Cell industries </a:t>
            </a:r>
            <a:r>
              <a:rPr lang="en-US" altLang="zh-TW" sz="2800" dirty="0" smtClean="0">
                <a:latin typeface="Times New Roman" panose="02020603050405020304" pitchFamily="18" charset="0"/>
                <a:cs typeface="Times New Roman" panose="02020603050405020304" pitchFamily="18" charset="0"/>
              </a:rPr>
              <a:t>.</a:t>
            </a:r>
            <a:endParaRPr lang="en-US" altLang="zh-TW" sz="2800" dirty="0" smtClean="0">
              <a:solidFill>
                <a:schemeClr val="tx1"/>
              </a:solidFill>
              <a:latin typeface="Times New Roman" panose="02020603050405020304" pitchFamily="18" charset="0"/>
              <a:cs typeface="Times New Roman" panose="02020603050405020304" pitchFamily="18" charset="0"/>
            </a:endParaRPr>
          </a:p>
        </p:txBody>
      </p:sp>
      <p:sp>
        <p:nvSpPr>
          <p:cNvPr id="5" name="頁尾版面配置區 3"/>
          <p:cNvSpPr>
            <a:spLocks noGrp="1"/>
          </p:cNvSpPr>
          <p:nvPr>
            <p:ph type="ftr" sz="quarter" idx="10"/>
          </p:nvPr>
        </p:nvSpPr>
        <p:spPr>
          <a:xfrm>
            <a:off x="8443913" y="685800"/>
            <a:ext cx="1081087" cy="331788"/>
          </a:xfrm>
        </p:spPr>
        <p:txBody>
          <a:bodyPr/>
          <a:lstStyle/>
          <a:p>
            <a:pPr>
              <a:defRPr/>
            </a:pPr>
            <a:fld id="{A04B9864-36E1-49D0-A9E2-020CB0CF0D95}" type="slidenum">
              <a:rPr lang="en-US" altLang="zh-TW" smtClean="0">
                <a:cs typeface="Times New Roman" panose="02020603050405020304" pitchFamily="18" charset="0"/>
              </a:rPr>
              <a:pPr>
                <a:defRPr/>
              </a:pPr>
              <a:t>30</a:t>
            </a:fld>
            <a:endParaRPr lang="en-US" altLang="zh-TW" dirty="0">
              <a:cs typeface="Times New Roman" panose="02020603050405020304" pitchFamily="18" charset="0"/>
            </a:endParaRPr>
          </a:p>
        </p:txBody>
      </p:sp>
    </p:spTree>
    <p:extLst>
      <p:ext uri="{BB962C8B-B14F-4D97-AF65-F5344CB8AC3E}">
        <p14:creationId xmlns:p14="http://schemas.microsoft.com/office/powerpoint/2010/main" val="249969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565212" y="116632"/>
            <a:ext cx="8229600" cy="576064"/>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dirty="0" smtClean="0">
                <a:effectLst/>
                <a:ea typeface="標楷體" panose="03000509000000000000" pitchFamily="65" charset="-120"/>
                <a:cs typeface="Times New Roman" panose="02020603050405020304" pitchFamily="18" charset="0"/>
              </a:rPr>
              <a:t>Automatic Virtual Metrology </a:t>
            </a:r>
            <a:r>
              <a:rPr lang="en-US" altLang="zh-TW" dirty="0">
                <a:effectLst/>
                <a:ea typeface="標楷體" panose="03000509000000000000" pitchFamily="65" charset="-120"/>
                <a:cs typeface="Times New Roman" panose="02020603050405020304" pitchFamily="18" charset="0"/>
              </a:rPr>
              <a:t>(AVM) </a:t>
            </a:r>
            <a:r>
              <a:rPr lang="en-US" altLang="zh-TW" dirty="0" smtClean="0">
                <a:effectLst/>
                <a:ea typeface="標楷體" panose="03000509000000000000" pitchFamily="65" charset="-120"/>
                <a:cs typeface="Times New Roman" panose="02020603050405020304" pitchFamily="18" charset="0"/>
              </a:rPr>
              <a:t>system</a:t>
            </a:r>
            <a:endParaRPr lang="zh-TW" altLang="en-US" dirty="0">
              <a:effectLst/>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395536" y="908720"/>
            <a:ext cx="8640960" cy="5256584"/>
          </a:xfrm>
        </p:spPr>
        <p:txBody>
          <a:bodyPr/>
          <a:lstStyle/>
          <a:p>
            <a:pPr marL="266700" indent="-266700" algn="just">
              <a:lnSpc>
                <a:spcPts val="3360"/>
              </a:lnSpc>
              <a:spcBef>
                <a:spcPts val="600"/>
              </a:spcBef>
              <a:spcAft>
                <a:spcPts val="600"/>
              </a:spcAft>
              <a:buSzPct val="100000"/>
            </a:pPr>
            <a:r>
              <a:rPr lang="en-US" altLang="zh-TW" sz="2800" dirty="0" smtClean="0">
                <a:ea typeface="+mj-ea"/>
                <a:cs typeface="Times New Roman" panose="02020603050405020304" pitchFamily="18" charset="0"/>
              </a:rPr>
              <a:t>The </a:t>
            </a:r>
            <a:r>
              <a:rPr lang="en-US" altLang="zh-TW" sz="2800" dirty="0" smtClean="0">
                <a:solidFill>
                  <a:srgbClr val="091DAF"/>
                </a:solidFill>
                <a:ea typeface="+mj-ea"/>
                <a:cs typeface="Times New Roman" panose="02020603050405020304" pitchFamily="18" charset="0"/>
              </a:rPr>
              <a:t>AVM system </a:t>
            </a:r>
            <a:r>
              <a:rPr lang="en-US" altLang="zh-TW" sz="2800" dirty="0" smtClean="0">
                <a:ea typeface="+mj-ea"/>
                <a:cs typeface="Times New Roman" panose="02020603050405020304" pitchFamily="18" charset="0"/>
              </a:rPr>
              <a:t>has been </a:t>
            </a:r>
            <a:r>
              <a:rPr lang="en-US" altLang="zh-TW" sz="2800" dirty="0">
                <a:ea typeface="+mj-ea"/>
                <a:cs typeface="Times New Roman" panose="02020603050405020304" pitchFamily="18" charset="0"/>
              </a:rPr>
              <a:t>developed to </a:t>
            </a:r>
            <a:r>
              <a:rPr lang="en-US" altLang="zh-TW" sz="2800" dirty="0">
                <a:solidFill>
                  <a:srgbClr val="FF0000"/>
                </a:solidFill>
                <a:ea typeface="+mj-ea"/>
                <a:cs typeface="Times New Roman" panose="02020603050405020304" pitchFamily="18" charset="0"/>
              </a:rPr>
              <a:t>facilitate factory-wide VM </a:t>
            </a:r>
            <a:r>
              <a:rPr lang="en-US" altLang="zh-TW" sz="2800" dirty="0" smtClean="0">
                <a:solidFill>
                  <a:srgbClr val="FF0000"/>
                </a:solidFill>
                <a:ea typeface="+mj-ea"/>
                <a:cs typeface="Times New Roman" panose="02020603050405020304" pitchFamily="18" charset="0"/>
              </a:rPr>
              <a:t>deployment </a:t>
            </a:r>
            <a:r>
              <a:rPr lang="en-US" altLang="zh-TW" sz="2800" dirty="0" smtClean="0">
                <a:ea typeface="+mj-ea"/>
                <a:cs typeface="Times New Roman" panose="02020603050405020304" pitchFamily="18" charset="0"/>
              </a:rPr>
              <a:t>as shown as follows:</a:t>
            </a:r>
          </a:p>
        </p:txBody>
      </p:sp>
      <p:graphicFrame>
        <p:nvGraphicFramePr>
          <p:cNvPr id="2" name="物件 1"/>
          <p:cNvGraphicFramePr>
            <a:graphicFrameLocks noChangeAspect="1"/>
          </p:cNvGraphicFramePr>
          <p:nvPr>
            <p:extLst/>
          </p:nvPr>
        </p:nvGraphicFramePr>
        <p:xfrm>
          <a:off x="1933376" y="2204864"/>
          <a:ext cx="5277248" cy="4032448"/>
        </p:xfrm>
        <a:graphic>
          <a:graphicData uri="http://schemas.openxmlformats.org/presentationml/2006/ole">
            <mc:AlternateContent xmlns:mc="http://schemas.openxmlformats.org/markup-compatibility/2006">
              <mc:Choice xmlns:v="urn:schemas-microsoft-com:vml" Requires="v">
                <p:oleObj spid="_x0000_s1262" name="Visio" r:id="rId4" imgW="8601033" imgH="6572340" progId="Visio.Drawing.15">
                  <p:embed/>
                </p:oleObj>
              </mc:Choice>
              <mc:Fallback>
                <p:oleObj name="Visio" r:id="rId4" imgW="8601033" imgH="6572340" progId="Visio.Drawing.15">
                  <p:embed/>
                  <p:pic>
                    <p:nvPicPr>
                      <p:cNvPr id="0" name=""/>
                      <p:cNvPicPr/>
                      <p:nvPr/>
                    </p:nvPicPr>
                    <p:blipFill>
                      <a:blip r:embed="rId5"/>
                      <a:stretch>
                        <a:fillRect/>
                      </a:stretch>
                    </p:blipFill>
                    <p:spPr>
                      <a:xfrm>
                        <a:off x="1933376" y="2204864"/>
                        <a:ext cx="5277248" cy="4032448"/>
                      </a:xfrm>
                      <a:prstGeom prst="rect">
                        <a:avLst/>
                      </a:prstGeom>
                    </p:spPr>
                  </p:pic>
                </p:oleObj>
              </mc:Fallback>
            </mc:AlternateContent>
          </a:graphicData>
        </a:graphic>
      </p:graphicFrame>
      <p:sp>
        <p:nvSpPr>
          <p:cNvPr id="7" name="甜甜圈 6"/>
          <p:cNvSpPr/>
          <p:nvPr/>
        </p:nvSpPr>
        <p:spPr>
          <a:xfrm>
            <a:off x="2663788" y="3068960"/>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8" name="甜甜圈 7"/>
          <p:cNvSpPr/>
          <p:nvPr/>
        </p:nvSpPr>
        <p:spPr>
          <a:xfrm>
            <a:off x="4139952" y="3068960"/>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9" name="甜甜圈 8"/>
          <p:cNvSpPr/>
          <p:nvPr/>
        </p:nvSpPr>
        <p:spPr>
          <a:xfrm>
            <a:off x="5518323" y="3068960"/>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0" name="甜甜圈 9"/>
          <p:cNvSpPr/>
          <p:nvPr/>
        </p:nvSpPr>
        <p:spPr>
          <a:xfrm>
            <a:off x="2663788" y="4293096"/>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1" name="甜甜圈 10"/>
          <p:cNvSpPr/>
          <p:nvPr/>
        </p:nvSpPr>
        <p:spPr>
          <a:xfrm>
            <a:off x="3023828" y="1907742"/>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2" name="頁尾版面配置區 3"/>
          <p:cNvSpPr>
            <a:spLocks noGrp="1"/>
          </p:cNvSpPr>
          <p:nvPr>
            <p:ph type="ftr" sz="quarter" idx="10"/>
          </p:nvPr>
        </p:nvSpPr>
        <p:spPr>
          <a:xfrm>
            <a:off x="8443913" y="685800"/>
            <a:ext cx="1081087" cy="331788"/>
          </a:xfrm>
        </p:spPr>
        <p:txBody>
          <a:bodyPr/>
          <a:lstStyle/>
          <a:p>
            <a:pPr>
              <a:defRPr/>
            </a:pPr>
            <a:r>
              <a:rPr lang="en-US" altLang="zh-TW" dirty="0" smtClean="0">
                <a:cs typeface="Times New Roman" panose="02020603050405020304" pitchFamily="18" charset="0"/>
              </a:rPr>
              <a:t>5</a:t>
            </a:r>
          </a:p>
        </p:txBody>
      </p:sp>
    </p:spTree>
    <p:extLst>
      <p:ext uri="{BB962C8B-B14F-4D97-AF65-F5344CB8AC3E}">
        <p14:creationId xmlns:p14="http://schemas.microsoft.com/office/powerpoint/2010/main" val="186277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152400"/>
            <a:ext cx="8568952" cy="496888"/>
          </a:xfrm>
        </p:spPr>
        <p:txBody>
          <a:bodyPr/>
          <a:lstStyle/>
          <a:p>
            <a:r>
              <a:rPr lang="en-US" altLang="zh-TW" sz="3000" dirty="0" smtClean="0">
                <a:effectLst/>
                <a:cs typeface="Times New Roman" panose="02020603050405020304" pitchFamily="18" charset="0"/>
              </a:rPr>
              <a:t>Some Limitations of the Existing AVM System</a:t>
            </a:r>
            <a:endParaRPr lang="zh-TW" altLang="en-US" sz="3000" dirty="0">
              <a:effectLst/>
              <a:cs typeface="Times New Roman" panose="02020603050405020304" pitchFamily="18" charset="0"/>
            </a:endParaRPr>
          </a:p>
        </p:txBody>
      </p:sp>
      <p:sp>
        <p:nvSpPr>
          <p:cNvPr id="3" name="內容版面配置區 2"/>
          <p:cNvSpPr>
            <a:spLocks noGrp="1"/>
          </p:cNvSpPr>
          <p:nvPr>
            <p:ph idx="1"/>
          </p:nvPr>
        </p:nvSpPr>
        <p:spPr>
          <a:xfrm>
            <a:off x="467544" y="1054100"/>
            <a:ext cx="8229600" cy="4752528"/>
          </a:xfrm>
        </p:spPr>
        <p:txBody>
          <a:bodyPr/>
          <a:lstStyle/>
          <a:p>
            <a:pPr marL="0" indent="0" algn="just">
              <a:spcBef>
                <a:spcPts val="0"/>
              </a:spcBef>
              <a:spcAft>
                <a:spcPts val="600"/>
              </a:spcAft>
              <a:buClr>
                <a:srgbClr val="009900"/>
              </a:buClr>
              <a:buNone/>
            </a:pPr>
            <a:r>
              <a:rPr lang="en-US" altLang="zh-TW" sz="2400" dirty="0">
                <a:solidFill>
                  <a:srgbClr val="0000FF"/>
                </a:solidFill>
                <a:cs typeface="Times New Roman" panose="02020603050405020304" pitchFamily="18" charset="0"/>
              </a:rPr>
              <a:t>E</a:t>
            </a:r>
            <a:r>
              <a:rPr lang="en-US" altLang="zh-TW" sz="2400" dirty="0" smtClean="0">
                <a:solidFill>
                  <a:srgbClr val="0000FF"/>
                </a:solidFill>
                <a:cs typeface="Times New Roman" panose="02020603050405020304" pitchFamily="18" charset="0"/>
              </a:rPr>
              <a:t>xisting AVM systems have several limitations </a:t>
            </a:r>
            <a:r>
              <a:rPr lang="en-US" altLang="zh-TW" sz="2400" dirty="0" smtClean="0">
                <a:solidFill>
                  <a:srgbClr val="993300"/>
                </a:solidFill>
                <a:cs typeface="Times New Roman" panose="02020603050405020304" pitchFamily="18" charset="0"/>
              </a:rPr>
              <a:t>in a factory-wide deployment with </a:t>
            </a:r>
            <a:r>
              <a:rPr lang="en-US" altLang="zh-TW" sz="2400" dirty="0">
                <a:solidFill>
                  <a:srgbClr val="993300"/>
                </a:solidFill>
                <a:cs typeface="Times New Roman" panose="02020603050405020304" pitchFamily="18" charset="0"/>
              </a:rPr>
              <a:t>a great number of </a:t>
            </a:r>
            <a:r>
              <a:rPr lang="en-US" altLang="zh-TW" sz="2400" dirty="0" smtClean="0">
                <a:solidFill>
                  <a:srgbClr val="993300"/>
                </a:solidFill>
                <a:cs typeface="Times New Roman" panose="02020603050405020304" pitchFamily="18" charset="0"/>
              </a:rPr>
              <a:t>equipment</a:t>
            </a:r>
            <a:r>
              <a:rPr lang="en-US" altLang="zh-TW" sz="2400" dirty="0" smtClean="0">
                <a:cs typeface="Times New Roman" panose="02020603050405020304" pitchFamily="18" charset="0"/>
              </a:rPr>
              <a:t>: </a:t>
            </a:r>
            <a:endParaRPr lang="en-US" altLang="zh-TW" sz="2400" dirty="0" smtClean="0">
              <a:solidFill>
                <a:srgbClr val="FF0000"/>
              </a:solidFill>
              <a:cs typeface="Times New Roman" panose="02020603050405020304" pitchFamily="18" charset="0"/>
            </a:endParaRPr>
          </a:p>
          <a:p>
            <a:pPr marL="342900" indent="-342900" algn="just">
              <a:spcBef>
                <a:spcPts val="0"/>
              </a:spcBef>
              <a:spcAft>
                <a:spcPts val="600"/>
              </a:spcAft>
              <a:buClr>
                <a:srgbClr val="009900"/>
              </a:buClr>
            </a:pPr>
            <a:r>
              <a:rPr lang="en-US" altLang="zh-TW" sz="2400" dirty="0" smtClean="0">
                <a:solidFill>
                  <a:srgbClr val="FF0000"/>
                </a:solidFill>
                <a:cs typeface="Times New Roman" panose="02020603050405020304" pitchFamily="18" charset="0"/>
              </a:rPr>
              <a:t>Incurring high </a:t>
            </a:r>
            <a:r>
              <a:rPr lang="en-US" altLang="zh-TW" sz="2400" dirty="0">
                <a:solidFill>
                  <a:srgbClr val="FF0000"/>
                </a:solidFill>
                <a:cs typeface="Times New Roman" panose="02020603050405020304" pitchFamily="18" charset="0"/>
              </a:rPr>
              <a:t>hardware cost, occupying a great volume of shop-floor space, and needing complex management </a:t>
            </a:r>
            <a:r>
              <a:rPr lang="en-US" altLang="zh-TW" sz="2400" dirty="0" smtClean="0">
                <a:solidFill>
                  <a:srgbClr val="FF0000"/>
                </a:solidFill>
                <a:cs typeface="Times New Roman" panose="02020603050405020304" pitchFamily="18" charset="0"/>
              </a:rPr>
              <a:t>efforts.</a:t>
            </a:r>
          </a:p>
          <a:p>
            <a:pPr marL="342900" indent="-342900" algn="just">
              <a:spcBef>
                <a:spcPts val="0"/>
              </a:spcBef>
              <a:spcAft>
                <a:spcPts val="600"/>
              </a:spcAft>
              <a:buClr>
                <a:srgbClr val="009900"/>
              </a:buClr>
            </a:pPr>
            <a:r>
              <a:rPr lang="en-US" altLang="zh-TW" sz="2400" dirty="0" smtClean="0">
                <a:ea typeface="標楷體"/>
                <a:cs typeface="Times New Roman" panose="02020603050405020304" pitchFamily="18" charset="0"/>
              </a:rPr>
              <a:t>Deployment </a:t>
            </a:r>
            <a:r>
              <a:rPr lang="en-US" altLang="zh-TW" sz="2400" dirty="0">
                <a:ea typeface="標楷體"/>
                <a:cs typeface="Times New Roman" panose="02020603050405020304" pitchFamily="18" charset="0"/>
              </a:rPr>
              <a:t>of </a:t>
            </a:r>
            <a:r>
              <a:rPr lang="en-US" altLang="zh-TW" sz="2400" dirty="0" smtClean="0">
                <a:ea typeface="標楷體"/>
                <a:cs typeface="Times New Roman" panose="02020603050405020304" pitchFamily="18" charset="0"/>
              </a:rPr>
              <a:t>VM </a:t>
            </a:r>
            <a:r>
              <a:rPr lang="en-US" altLang="zh-TW" sz="2400" dirty="0">
                <a:ea typeface="標楷體"/>
                <a:cs typeface="Times New Roman" panose="02020603050405020304" pitchFamily="18" charset="0"/>
              </a:rPr>
              <a:t>servers needs to be </a:t>
            </a:r>
            <a:r>
              <a:rPr lang="en-US" altLang="zh-TW" sz="2400" dirty="0">
                <a:solidFill>
                  <a:srgbClr val="FF0000"/>
                </a:solidFill>
                <a:ea typeface="標楷體"/>
                <a:cs typeface="Times New Roman" panose="02020603050405020304" pitchFamily="18" charset="0"/>
              </a:rPr>
              <a:t>conducted </a:t>
            </a:r>
            <a:r>
              <a:rPr lang="en-US" altLang="zh-TW" sz="2400" dirty="0" smtClean="0">
                <a:solidFill>
                  <a:srgbClr val="FF0000"/>
                </a:solidFill>
                <a:ea typeface="標楷體"/>
                <a:cs typeface="Times New Roman" panose="02020603050405020304" pitchFamily="18" charset="0"/>
              </a:rPr>
              <a:t>manually, which would </a:t>
            </a:r>
            <a:r>
              <a:rPr lang="en-US" altLang="zh-TW" sz="2400" dirty="0" smtClean="0">
                <a:solidFill>
                  <a:srgbClr val="091DAF"/>
                </a:solidFill>
                <a:ea typeface="標楷體"/>
                <a:cs typeface="Times New Roman" panose="02020603050405020304" pitchFamily="18" charset="0"/>
              </a:rPr>
              <a:t>be </a:t>
            </a:r>
            <a:r>
              <a:rPr lang="en-US" altLang="zh-TW" sz="2400" dirty="0">
                <a:solidFill>
                  <a:srgbClr val="091DAF"/>
                </a:solidFill>
                <a:ea typeface="標楷體"/>
                <a:cs typeface="Times New Roman" panose="02020603050405020304" pitchFamily="18" charset="0"/>
              </a:rPr>
              <a:t>cumbersome and prone to error</a:t>
            </a:r>
            <a:r>
              <a:rPr lang="en-US" altLang="zh-TW" sz="2400" dirty="0" smtClean="0">
                <a:ea typeface="標楷體"/>
                <a:cs typeface="Times New Roman" panose="02020603050405020304" pitchFamily="18" charset="0"/>
              </a:rPr>
              <a:t>.</a:t>
            </a:r>
          </a:p>
          <a:p>
            <a:pPr marL="342900" indent="-342900" algn="just">
              <a:spcBef>
                <a:spcPts val="0"/>
              </a:spcBef>
              <a:spcAft>
                <a:spcPts val="600"/>
              </a:spcAft>
              <a:buClr>
                <a:srgbClr val="009900"/>
              </a:buClr>
            </a:pPr>
            <a:r>
              <a:rPr lang="en-US" altLang="zh-TW" sz="2400" dirty="0">
                <a:ea typeface="標楷體"/>
                <a:cs typeface="Times New Roman" panose="02020603050405020304" pitchFamily="18" charset="0"/>
              </a:rPr>
              <a:t>The AVM system </a:t>
            </a:r>
            <a:r>
              <a:rPr lang="en-US" altLang="zh-TW" sz="2400" dirty="0">
                <a:solidFill>
                  <a:srgbClr val="FF0000"/>
                </a:solidFill>
                <a:ea typeface="標楷體"/>
                <a:cs typeface="Times New Roman" panose="02020603050405020304" pitchFamily="18" charset="0"/>
              </a:rPr>
              <a:t>cannot automatically increase or decrease the number of VM servers on demand</a:t>
            </a:r>
            <a:r>
              <a:rPr lang="en-US" altLang="zh-TW" sz="2400" dirty="0">
                <a:ea typeface="標楷體"/>
                <a:cs typeface="Times New Roman" panose="02020603050405020304" pitchFamily="18" charset="0"/>
              </a:rPr>
              <a:t>, usually resulting in </a:t>
            </a:r>
            <a:r>
              <a:rPr lang="en-US" altLang="zh-TW" sz="2400" dirty="0">
                <a:solidFill>
                  <a:srgbClr val="091DAF"/>
                </a:solidFill>
                <a:ea typeface="標楷體"/>
                <a:cs typeface="Times New Roman" panose="02020603050405020304" pitchFamily="18" charset="0"/>
              </a:rPr>
              <a:t>over-provisioning </a:t>
            </a:r>
            <a:r>
              <a:rPr lang="en-US" altLang="zh-TW" sz="2400" dirty="0">
                <a:ea typeface="標楷體"/>
                <a:cs typeface="Times New Roman" panose="02020603050405020304" pitchFamily="18" charset="0"/>
              </a:rPr>
              <a:t>(having idle VM servers)</a:t>
            </a:r>
            <a:r>
              <a:rPr lang="en-US" altLang="zh-TW" sz="2400" dirty="0">
                <a:solidFill>
                  <a:srgbClr val="091DAF"/>
                </a:solidFill>
                <a:ea typeface="標楷體"/>
                <a:cs typeface="Times New Roman" panose="02020603050405020304" pitchFamily="18" charset="0"/>
              </a:rPr>
              <a:t> or under-provisioning </a:t>
            </a:r>
            <a:r>
              <a:rPr lang="en-US" altLang="zh-TW" sz="2400" dirty="0">
                <a:ea typeface="標楷體"/>
                <a:cs typeface="Times New Roman" panose="02020603050405020304" pitchFamily="18" charset="0"/>
              </a:rPr>
              <a:t>(having insufficient VM servers</a:t>
            </a:r>
            <a:r>
              <a:rPr lang="en-US" altLang="zh-TW" sz="2400" dirty="0" smtClean="0">
                <a:ea typeface="標楷體"/>
                <a:cs typeface="Times New Roman" panose="02020603050405020304" pitchFamily="18" charset="0"/>
              </a:rPr>
              <a:t>).</a:t>
            </a:r>
            <a:endParaRPr lang="en-US" altLang="zh-TW" sz="2400" dirty="0">
              <a:ea typeface="標楷體"/>
              <a:cs typeface="Times New Roman" panose="02020603050405020304" pitchFamily="18" charset="0"/>
            </a:endParaRPr>
          </a:p>
        </p:txBody>
      </p:sp>
      <p:sp>
        <p:nvSpPr>
          <p:cNvPr id="4" name="頁尾版面配置區 3"/>
          <p:cNvSpPr>
            <a:spLocks noGrp="1"/>
          </p:cNvSpPr>
          <p:nvPr>
            <p:ph type="ftr" sz="quarter" idx="10"/>
          </p:nvPr>
        </p:nvSpPr>
        <p:spPr/>
        <p:txBody>
          <a:bodyPr/>
          <a:lstStyle/>
          <a:p>
            <a:pPr>
              <a:defRPr/>
            </a:pPr>
            <a:fld id="{A04B9864-36E1-49D0-A9E2-020CB0CF0D95}" type="slidenum">
              <a:rPr lang="en-US" altLang="zh-TW" smtClean="0">
                <a:cs typeface="Times New Roman" panose="02020603050405020304" pitchFamily="18" charset="0"/>
              </a:rPr>
              <a:pPr>
                <a:defRPr/>
              </a:pPr>
              <a:t>32</a:t>
            </a:fld>
            <a:endParaRPr lang="en-US" altLang="zh-TW" dirty="0">
              <a:cs typeface="Times New Roman" panose="02020603050405020304" pitchFamily="18" charset="0"/>
            </a:endParaRPr>
          </a:p>
        </p:txBody>
      </p:sp>
    </p:spTree>
    <p:extLst>
      <p:ext uri="{BB962C8B-B14F-4D97-AF65-F5344CB8AC3E}">
        <p14:creationId xmlns:p14="http://schemas.microsoft.com/office/powerpoint/2010/main" val="9140522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199" y="908720"/>
            <a:ext cx="8440057" cy="5832648"/>
          </a:xfrm>
        </p:spPr>
        <p:txBody>
          <a:bodyPr/>
          <a:lstStyle/>
          <a:p>
            <a:pPr marL="342900" lvl="0" indent="-342900" algn="just">
              <a:spcBef>
                <a:spcPts val="0"/>
              </a:spcBef>
              <a:spcAft>
                <a:spcPts val="0"/>
              </a:spcAft>
              <a:buClr>
                <a:srgbClr val="006600"/>
              </a:buClr>
              <a:buSzPct val="100000"/>
            </a:pPr>
            <a:r>
              <a:rPr lang="en-US" altLang="zh-TW" sz="2400" dirty="0">
                <a:solidFill>
                  <a:srgbClr val="663300"/>
                </a:solidFill>
                <a:latin typeface="Times New Roman" pitchFamily="18" charset="0"/>
                <a:ea typeface="標楷體"/>
                <a:cs typeface="Times New Roman" pitchFamily="18" charset="0"/>
              </a:rPr>
              <a:t>No Support for Creating VM Models Simultaneously:</a:t>
            </a:r>
            <a:endParaRPr lang="en-US" altLang="zh-TW" sz="2400" dirty="0">
              <a:solidFill>
                <a:srgbClr val="000000"/>
              </a:solidFill>
              <a:latin typeface="Times New Roman" panose="02020603050405020304" pitchFamily="18" charset="0"/>
              <a:ea typeface="標楷體"/>
              <a:cs typeface="Times New Roman" panose="02020603050405020304" pitchFamily="18" charset="0"/>
            </a:endParaRPr>
          </a:p>
          <a:p>
            <a:pPr marL="723900" lvl="0" indent="-361950" algn="just" eaLnBrk="1" hangingPunct="1">
              <a:spcBef>
                <a:spcPts val="0"/>
              </a:spcBef>
              <a:spcAft>
                <a:spcPts val="1800"/>
              </a:spcAft>
              <a:buClr>
                <a:srgbClr val="006600"/>
              </a:buClr>
              <a:buSzPct val="100000"/>
              <a:buFont typeface="Wingdings" panose="05000000000000000000" pitchFamily="2" charset="2"/>
              <a:buChar char="l"/>
            </a:pPr>
            <a:r>
              <a:rPr lang="en-US" altLang="zh-TW" sz="2400" dirty="0">
                <a:solidFill>
                  <a:srgbClr val="0000CC"/>
                </a:solidFill>
                <a:latin typeface="Times New Roman" panose="02020603050405020304" pitchFamily="18" charset="0"/>
                <a:ea typeface="標楷體"/>
                <a:cs typeface="Times New Roman" panose="02020603050405020304" pitchFamily="18" charset="0"/>
              </a:rPr>
              <a:t>Cannot allow multiple users to create their respective VM models simultaneously because of only using a MC server to undertake the MC tasks</a:t>
            </a:r>
          </a:p>
          <a:p>
            <a:pPr marL="342900" lvl="0" indent="-342900" algn="just">
              <a:spcBef>
                <a:spcPts val="0"/>
              </a:spcBef>
              <a:spcAft>
                <a:spcPts val="0"/>
              </a:spcAft>
              <a:buClr>
                <a:srgbClr val="006600"/>
              </a:buClr>
              <a:buSzPct val="100000"/>
            </a:pPr>
            <a:r>
              <a:rPr lang="en-US" altLang="zh-TW" sz="2400" dirty="0">
                <a:solidFill>
                  <a:srgbClr val="663300"/>
                </a:solidFill>
                <a:latin typeface="Times New Roman" pitchFamily="18" charset="0"/>
                <a:ea typeface="標楷體"/>
                <a:cs typeface="Times New Roman" pitchFamily="18" charset="0"/>
              </a:rPr>
              <a:t>No Support for Cross-Factory Usage:</a:t>
            </a:r>
          </a:p>
          <a:p>
            <a:pPr marL="723900" lvl="0" indent="-361950" algn="just" eaLnBrk="1" hangingPunct="1">
              <a:spcBef>
                <a:spcPts val="0"/>
              </a:spcBef>
              <a:spcAft>
                <a:spcPts val="1800"/>
              </a:spcAft>
              <a:buClr>
                <a:srgbClr val="006600"/>
              </a:buClr>
              <a:buSzPct val="100000"/>
              <a:buFont typeface="Wingdings" panose="05000000000000000000" pitchFamily="2" charset="2"/>
              <a:buChar char="l"/>
            </a:pPr>
            <a:r>
              <a:rPr lang="en-US" altLang="zh-TW" sz="2400" dirty="0">
                <a:solidFill>
                  <a:srgbClr val="0000CC"/>
                </a:solidFill>
                <a:latin typeface="Times New Roman" panose="02020603050405020304" pitchFamily="18" charset="0"/>
                <a:ea typeface="標楷體"/>
                <a:cs typeface="Times New Roman" panose="02020603050405020304" pitchFamily="18" charset="0"/>
              </a:rPr>
              <a:t>The existing AVM system was designed to be deployed in a factory so that it is confined to be used locally in a factory in terms of creating VM models</a:t>
            </a:r>
          </a:p>
          <a:p>
            <a:pPr marL="342900" lvl="0" indent="-342900" algn="just">
              <a:spcBef>
                <a:spcPts val="0"/>
              </a:spcBef>
              <a:spcAft>
                <a:spcPts val="0"/>
              </a:spcAft>
              <a:buClr>
                <a:srgbClr val="006600"/>
              </a:buClr>
              <a:buSzPct val="100000"/>
            </a:pPr>
            <a:r>
              <a:rPr lang="en-US" altLang="zh-TW" sz="2400" dirty="0">
                <a:solidFill>
                  <a:srgbClr val="663300"/>
                </a:solidFill>
                <a:latin typeface="Times New Roman" pitchFamily="18" charset="0"/>
                <a:ea typeface="標楷體"/>
                <a:cs typeface="Times New Roman" pitchFamily="18" charset="0"/>
              </a:rPr>
              <a:t>Lacking Robust Scheme for Processing MC Requests: </a:t>
            </a:r>
          </a:p>
          <a:p>
            <a:pPr marL="723900" lvl="0" indent="-361950" algn="just" eaLnBrk="1" hangingPunct="1">
              <a:spcBef>
                <a:spcPts val="0"/>
              </a:spcBef>
              <a:spcAft>
                <a:spcPts val="600"/>
              </a:spcAft>
              <a:buClr>
                <a:srgbClr val="006600"/>
              </a:buClr>
              <a:buSzPct val="100000"/>
              <a:buFont typeface="Wingdings" panose="05000000000000000000" pitchFamily="2" charset="2"/>
              <a:buChar char="l"/>
            </a:pPr>
            <a:r>
              <a:rPr lang="en-US" altLang="zh-TW" sz="2400" dirty="0">
                <a:solidFill>
                  <a:srgbClr val="0000CC"/>
                </a:solidFill>
                <a:latin typeface="Times New Roman" panose="02020603050405020304" pitchFamily="18" charset="0"/>
                <a:ea typeface="標楷體"/>
                <a:cs typeface="Times New Roman" panose="02020603050405020304" pitchFamily="18" charset="0"/>
              </a:rPr>
              <a:t>Lack failover and load-balancing mechanisms for processing a large quantity of incoming MC requests. </a:t>
            </a:r>
          </a:p>
        </p:txBody>
      </p:sp>
      <p:sp>
        <p:nvSpPr>
          <p:cNvPr id="5" name="標題 1"/>
          <p:cNvSpPr>
            <a:spLocks noGrp="1"/>
          </p:cNvSpPr>
          <p:nvPr>
            <p:ph type="title"/>
          </p:nvPr>
        </p:nvSpPr>
        <p:spPr>
          <a:xfrm>
            <a:off x="0" y="86265"/>
            <a:ext cx="9144000" cy="692320"/>
          </a:xfrm>
          <a:noFill/>
          <a:ln w="9525">
            <a:noFill/>
            <a:miter lim="800000"/>
            <a:headEnd/>
            <a:tailEnd/>
          </a:ln>
          <a:effectLst/>
        </p:spPr>
        <p:txBody>
          <a:bodyPr vert="horz" wrap="square" lIns="36000" tIns="36000" rIns="36000" bIns="36000" numCol="1" anchor="ctr" anchorCtr="0" compatLnSpc="1">
            <a:prstTxWarp prst="textNoShape">
              <a:avLst/>
            </a:prstTxWarp>
          </a:bodyPr>
          <a:lstStyle/>
          <a:p>
            <a:pPr>
              <a:lnSpc>
                <a:spcPts val="3000"/>
              </a:lnSpc>
            </a:pPr>
            <a:r>
              <a:rPr lang="en-US" altLang="zh-TW" sz="3200" dirty="0">
                <a:effectLst/>
                <a:latin typeface="Times New Roman" panose="02020603050405020304" pitchFamily="18" charset="0"/>
                <a:cs typeface="Times New Roman" panose="02020603050405020304" pitchFamily="18" charset="0"/>
              </a:rPr>
              <a:t>Limitations of </a:t>
            </a:r>
            <a:r>
              <a:rPr lang="en-US" altLang="zh-TW" sz="3200" dirty="0" smtClean="0">
                <a:effectLst/>
                <a:latin typeface="Times New Roman" panose="02020603050405020304" pitchFamily="18" charset="0"/>
                <a:cs typeface="Times New Roman" panose="02020603050405020304" pitchFamily="18" charset="0"/>
              </a:rPr>
              <a:t>the existing AVM System</a:t>
            </a:r>
            <a:br>
              <a:rPr lang="en-US" altLang="zh-TW" sz="3200" dirty="0" smtClean="0">
                <a:effectLst/>
                <a:latin typeface="Times New Roman" panose="02020603050405020304" pitchFamily="18" charset="0"/>
                <a:cs typeface="Times New Roman" panose="02020603050405020304" pitchFamily="18" charset="0"/>
              </a:rPr>
            </a:br>
            <a:r>
              <a:rPr lang="en-US" altLang="zh-TW" sz="3200" dirty="0" smtClean="0">
                <a:effectLst/>
                <a:latin typeface="Times New Roman" panose="02020603050405020304" pitchFamily="18" charset="0"/>
                <a:cs typeface="Times New Roman" panose="02020603050405020304" pitchFamily="18" charset="0"/>
              </a:rPr>
              <a:t> in Model Creation Functionality  </a:t>
            </a:r>
            <a:endParaRPr lang="zh-TW" altLang="en-US" sz="3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830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effectLst/>
                <a:latin typeface="Times New Roman" panose="02020603050405020304" pitchFamily="18" charset="0"/>
                <a:cs typeface="Times New Roman" panose="02020603050405020304" pitchFamily="18" charset="0"/>
              </a:rPr>
              <a:t>Objectives </a:t>
            </a:r>
            <a:r>
              <a:rPr lang="en-US" altLang="zh-TW" sz="4000" dirty="0">
                <a:effectLst/>
                <a:latin typeface="Times New Roman" panose="02020603050405020304" pitchFamily="18" charset="0"/>
                <a:cs typeface="Times New Roman" panose="02020603050405020304" pitchFamily="18" charset="0"/>
              </a:rPr>
              <a:t>of this </a:t>
            </a:r>
            <a:r>
              <a:rPr lang="en-US" altLang="zh-TW" sz="4000" dirty="0" smtClean="0">
                <a:effectLst/>
                <a:latin typeface="Times New Roman" panose="02020603050405020304" pitchFamily="18" charset="0"/>
                <a:cs typeface="Times New Roman" panose="02020603050405020304" pitchFamily="18" charset="0"/>
              </a:rPr>
              <a:t>Work</a:t>
            </a:r>
            <a:endParaRPr lang="zh-TW" altLang="en-US" sz="4000" dirty="0">
              <a:effectLst/>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457200" y="908720"/>
            <a:ext cx="8229600" cy="5400600"/>
          </a:xfrm>
        </p:spPr>
        <p:txBody>
          <a:bodyPr/>
          <a:lstStyle/>
          <a:p>
            <a:pPr marL="342900" indent="-342900" algn="just">
              <a:spcBef>
                <a:spcPts val="0"/>
              </a:spcBef>
              <a:spcAft>
                <a:spcPts val="600"/>
              </a:spcAft>
              <a:buClr>
                <a:srgbClr val="009900"/>
              </a:buClr>
            </a:pPr>
            <a:r>
              <a:rPr lang="en-US" altLang="zh-TW" sz="3200" dirty="0" smtClean="0">
                <a:cs typeface="Times New Roman" panose="02020603050405020304" pitchFamily="18" charset="0"/>
              </a:rPr>
              <a:t>Propose </a:t>
            </a:r>
            <a:r>
              <a:rPr lang="en-US" altLang="zh-TW" sz="3200" dirty="0">
                <a:solidFill>
                  <a:srgbClr val="091DAF"/>
                </a:solidFill>
                <a:cs typeface="Times New Roman" panose="02020603050405020304" pitchFamily="18" charset="0"/>
              </a:rPr>
              <a:t>an approach of building cloud-based AVM systems</a:t>
            </a:r>
            <a:r>
              <a:rPr lang="en-US" altLang="zh-TW" sz="3200" dirty="0">
                <a:cs typeface="Times New Roman" panose="02020603050405020304" pitchFamily="18" charset="0"/>
              </a:rPr>
              <a:t>, which could</a:t>
            </a:r>
            <a:r>
              <a:rPr lang="en-US" altLang="zh-TW" sz="3200" dirty="0" smtClean="0">
                <a:solidFill>
                  <a:srgbClr val="FF0000"/>
                </a:solidFill>
                <a:cs typeface="Times New Roman" panose="02020603050405020304" pitchFamily="18" charset="0"/>
              </a:rPr>
              <a:t> </a:t>
            </a:r>
          </a:p>
          <a:p>
            <a:pPr marL="514350" indent="-514350" algn="just">
              <a:spcBef>
                <a:spcPts val="0"/>
              </a:spcBef>
              <a:spcAft>
                <a:spcPts val="600"/>
              </a:spcAft>
              <a:buClr>
                <a:srgbClr val="009900"/>
              </a:buClr>
              <a:buAutoNum type="arabicParenBoth"/>
            </a:pPr>
            <a:r>
              <a:rPr lang="en-US" altLang="zh-TW" sz="3200" dirty="0" smtClean="0">
                <a:solidFill>
                  <a:srgbClr val="FF0000"/>
                </a:solidFill>
                <a:cs typeface="Times New Roman" panose="02020603050405020304" pitchFamily="18" charset="0"/>
              </a:rPr>
              <a:t>effectively remedy </a:t>
            </a:r>
            <a:r>
              <a:rPr lang="en-US" altLang="zh-TW" sz="3200" dirty="0">
                <a:solidFill>
                  <a:srgbClr val="FF0000"/>
                </a:solidFill>
                <a:cs typeface="Times New Roman" panose="02020603050405020304" pitchFamily="18" charset="0"/>
              </a:rPr>
              <a:t>the above-mentioned shortcomings</a:t>
            </a:r>
            <a:r>
              <a:rPr lang="en-US" altLang="zh-TW" sz="3200" dirty="0">
                <a:cs typeface="Times New Roman" panose="02020603050405020304" pitchFamily="18" charset="0"/>
              </a:rPr>
              <a:t> </a:t>
            </a:r>
            <a:r>
              <a:rPr lang="en-US" altLang="zh-TW" sz="3200" dirty="0">
                <a:solidFill>
                  <a:srgbClr val="FF0000"/>
                </a:solidFill>
                <a:cs typeface="Times New Roman" panose="02020603050405020304" pitchFamily="18" charset="0"/>
              </a:rPr>
              <a:t>of </a:t>
            </a:r>
            <a:r>
              <a:rPr lang="en-US" altLang="zh-TW" sz="3200" dirty="0" smtClean="0">
                <a:solidFill>
                  <a:srgbClr val="FF0000"/>
                </a:solidFill>
                <a:cs typeface="Times New Roman" panose="02020603050405020304" pitchFamily="18" charset="0"/>
              </a:rPr>
              <a:t>existing </a:t>
            </a:r>
            <a:r>
              <a:rPr lang="en-US" altLang="zh-TW" sz="3200" dirty="0">
                <a:solidFill>
                  <a:srgbClr val="FF0000"/>
                </a:solidFill>
                <a:cs typeface="Times New Roman" panose="02020603050405020304" pitchFamily="18" charset="0"/>
              </a:rPr>
              <a:t>AVM </a:t>
            </a:r>
            <a:r>
              <a:rPr lang="en-US" altLang="zh-TW" sz="3200" dirty="0" smtClean="0">
                <a:solidFill>
                  <a:srgbClr val="FF0000"/>
                </a:solidFill>
                <a:cs typeface="Times New Roman" panose="02020603050405020304" pitchFamily="18" charset="0"/>
              </a:rPr>
              <a:t>systems </a:t>
            </a:r>
            <a:r>
              <a:rPr lang="en-US" altLang="zh-TW" sz="3200" dirty="0">
                <a:solidFill>
                  <a:srgbClr val="FF0000"/>
                </a:solidFill>
                <a:cs typeface="Times New Roman" panose="02020603050405020304" pitchFamily="18" charset="0"/>
              </a:rPr>
              <a:t>in plant-wide </a:t>
            </a:r>
            <a:r>
              <a:rPr lang="en-US" altLang="zh-TW" sz="3200" dirty="0" smtClean="0">
                <a:solidFill>
                  <a:srgbClr val="FF0000"/>
                </a:solidFill>
                <a:cs typeface="Times New Roman" panose="02020603050405020304" pitchFamily="18" charset="0"/>
              </a:rPr>
              <a:t>deployment </a:t>
            </a:r>
            <a:r>
              <a:rPr lang="en-US" altLang="zh-TW" sz="3200" dirty="0" smtClean="0">
                <a:cs typeface="Times New Roman" panose="02020603050405020304" pitchFamily="18" charset="0"/>
              </a:rPr>
              <a:t>and in model creation functionality </a:t>
            </a:r>
          </a:p>
          <a:p>
            <a:pPr marL="514350" indent="-514350" algn="just">
              <a:spcBef>
                <a:spcPts val="0"/>
              </a:spcBef>
              <a:spcAft>
                <a:spcPts val="600"/>
              </a:spcAft>
              <a:buClr>
                <a:srgbClr val="009900"/>
              </a:buClr>
              <a:buAutoNum type="arabicParenBoth"/>
            </a:pPr>
            <a:r>
              <a:rPr lang="en-US" altLang="zh-TW" sz="3200" dirty="0" smtClean="0">
                <a:solidFill>
                  <a:srgbClr val="FF0000"/>
                </a:solidFill>
              </a:rPr>
              <a:t>keep </a:t>
            </a:r>
            <a:r>
              <a:rPr lang="en-US" altLang="zh-TW" sz="3200" dirty="0">
                <a:solidFill>
                  <a:srgbClr val="FF0000"/>
                </a:solidFill>
              </a:rPr>
              <a:t>the reworking efforts as little as </a:t>
            </a:r>
            <a:r>
              <a:rPr lang="en-US" altLang="zh-TW" sz="3200" dirty="0" smtClean="0">
                <a:solidFill>
                  <a:srgbClr val="FF0000"/>
                </a:solidFill>
              </a:rPr>
              <a:t>possible</a:t>
            </a:r>
            <a:r>
              <a:rPr lang="en-US" altLang="zh-TW" sz="3200" dirty="0" smtClean="0">
                <a:cs typeface="Times New Roman" panose="02020603050405020304" pitchFamily="18" charset="0"/>
              </a:rPr>
              <a:t> </a:t>
            </a:r>
            <a:r>
              <a:rPr lang="en-US" altLang="zh-TW" sz="3200" dirty="0">
                <a:cs typeface="Times New Roman" panose="02020603050405020304" pitchFamily="18" charset="0"/>
              </a:rPr>
              <a:t>t</a:t>
            </a:r>
            <a:r>
              <a:rPr lang="en-US" altLang="zh-TW" sz="3200" dirty="0" smtClean="0">
                <a:cs typeface="Times New Roman" panose="02020603050405020304" pitchFamily="18" charset="0"/>
              </a:rPr>
              <a:t>o transform a AVM system into a cloud-based one. </a:t>
            </a:r>
            <a:endParaRPr lang="en-US" altLang="zh-TW" sz="3200" dirty="0">
              <a:cs typeface="Times New Roman" panose="02020603050405020304" pitchFamily="18" charset="0"/>
            </a:endParaRPr>
          </a:p>
        </p:txBody>
      </p:sp>
      <p:sp>
        <p:nvSpPr>
          <p:cNvPr id="4" name="頁尾版面配置區 3"/>
          <p:cNvSpPr>
            <a:spLocks noGrp="1"/>
          </p:cNvSpPr>
          <p:nvPr>
            <p:ph type="ftr" sz="quarter" idx="10"/>
          </p:nvPr>
        </p:nvSpPr>
        <p:spPr/>
        <p:txBody>
          <a:bodyPr/>
          <a:lstStyle/>
          <a:p>
            <a:pPr>
              <a:defRPr/>
            </a:pPr>
            <a:fld id="{A04B9864-36E1-49D0-A9E2-020CB0CF0D95}" type="slidenum">
              <a:rPr lang="en-US" altLang="zh-TW" smtClean="0">
                <a:cs typeface="Times New Roman" panose="02020603050405020304" pitchFamily="18" charset="0"/>
              </a:rPr>
              <a:pPr>
                <a:defRPr/>
              </a:pPr>
              <a:t>34</a:t>
            </a:fld>
            <a:endParaRPr lang="en-US" altLang="zh-TW" dirty="0">
              <a:cs typeface="Times New Roman" panose="02020603050405020304" pitchFamily="18" charset="0"/>
            </a:endParaRPr>
          </a:p>
        </p:txBody>
      </p:sp>
    </p:spTree>
    <p:extLst>
      <p:ext uri="{BB962C8B-B14F-4D97-AF65-F5344CB8AC3E}">
        <p14:creationId xmlns:p14="http://schemas.microsoft.com/office/powerpoint/2010/main" val="2778161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頁尾版面配置區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040A4E3E-90BD-49D9-9766-A413402DBB00}" type="slidenum">
              <a:rPr lang="en-US" altLang="zh-TW" smtClean="0">
                <a:solidFill>
                  <a:srgbClr val="000000"/>
                </a:solidFill>
                <a:latin typeface="Times New Roman" pitchFamily="18" charset="0"/>
              </a:rPr>
              <a:pPr eaLnBrk="1" hangingPunct="1"/>
              <a:t>35</a:t>
            </a:fld>
            <a:endParaRPr lang="en-US" altLang="zh-TW" dirty="0" smtClean="0">
              <a:solidFill>
                <a:srgbClr val="000000"/>
              </a:solidFill>
              <a:latin typeface="Times New Roman" pitchFamily="18" charset="0"/>
            </a:endParaRPr>
          </a:p>
        </p:txBody>
      </p:sp>
      <p:sp>
        <p:nvSpPr>
          <p:cNvPr id="11268" name="矩形 4"/>
          <p:cNvSpPr>
            <a:spLocks noChangeArrowheads="1"/>
          </p:cNvSpPr>
          <p:nvPr/>
        </p:nvSpPr>
        <p:spPr bwMode="auto">
          <a:xfrm>
            <a:off x="215516" y="2705725"/>
            <a:ext cx="8712968" cy="1446550"/>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kumimoji="1" lang="en-US" altLang="zh-TW" sz="4400" b="1" dirty="0">
                <a:solidFill>
                  <a:srgbClr val="FF0000"/>
                </a:solidFill>
                <a:latin typeface="Times New Roman" panose="02020603050405020304" pitchFamily="18" charset="0"/>
                <a:cs typeface="Times New Roman" panose="02020603050405020304" pitchFamily="18" charset="0"/>
              </a:rPr>
              <a:t>Architecture Design of </a:t>
            </a:r>
            <a:br>
              <a:rPr kumimoji="1" lang="en-US" altLang="zh-TW" sz="4400" b="1" dirty="0">
                <a:solidFill>
                  <a:srgbClr val="FF0000"/>
                </a:solidFill>
                <a:latin typeface="Times New Roman" panose="02020603050405020304" pitchFamily="18" charset="0"/>
                <a:cs typeface="Times New Roman" panose="02020603050405020304" pitchFamily="18" charset="0"/>
              </a:rPr>
            </a:br>
            <a:r>
              <a:rPr kumimoji="1" lang="en-US" altLang="zh-TW" sz="4400" b="1" dirty="0">
                <a:solidFill>
                  <a:srgbClr val="FF0000"/>
                </a:solidFill>
                <a:latin typeface="Times New Roman" panose="02020603050405020304" pitchFamily="18" charset="0"/>
                <a:cs typeface="Times New Roman" panose="02020603050405020304" pitchFamily="18" charset="0"/>
              </a:rPr>
              <a:t>Cloud-based AVM </a:t>
            </a:r>
            <a:r>
              <a:rPr kumimoji="1" lang="en-US" altLang="zh-TW" sz="4400" b="1" dirty="0" smtClean="0">
                <a:solidFill>
                  <a:srgbClr val="FF0000"/>
                </a:solidFill>
                <a:latin typeface="Times New Roman" panose="02020603050405020304" pitchFamily="18" charset="0"/>
                <a:cs typeface="Times New Roman" panose="02020603050405020304" pitchFamily="18" charset="0"/>
              </a:rPr>
              <a:t>System</a:t>
            </a:r>
          </a:p>
        </p:txBody>
      </p:sp>
    </p:spTree>
    <p:extLst>
      <p:ext uri="{BB962C8B-B14F-4D97-AF65-F5344CB8AC3E}">
        <p14:creationId xmlns:p14="http://schemas.microsoft.com/office/powerpoint/2010/main" val="17958459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p:cNvGraphicFramePr>
            <a:graphicFrameLocks noChangeAspect="1"/>
          </p:cNvGraphicFramePr>
          <p:nvPr>
            <p:extLst/>
          </p:nvPr>
        </p:nvGraphicFramePr>
        <p:xfrm>
          <a:off x="3383571" y="1484784"/>
          <a:ext cx="5735638" cy="3959225"/>
        </p:xfrm>
        <a:graphic>
          <a:graphicData uri="http://schemas.openxmlformats.org/presentationml/2006/ole">
            <mc:AlternateContent xmlns:mc="http://schemas.openxmlformats.org/markup-compatibility/2006">
              <mc:Choice xmlns:v="urn:schemas-microsoft-com:vml" Requires="v">
                <p:oleObj spid="_x0000_s2286" name="Visio" r:id="rId4" imgW="9382257" imgH="6477030" progId="Visio.Drawing.15">
                  <p:embed/>
                </p:oleObj>
              </mc:Choice>
              <mc:Fallback>
                <p:oleObj name="Visio" r:id="rId4" imgW="9382257" imgH="6477030" progId="Visio.Drawing.15">
                  <p:embed/>
                  <p:pic>
                    <p:nvPicPr>
                      <p:cNvPr id="0" name=""/>
                      <p:cNvPicPr/>
                      <p:nvPr/>
                    </p:nvPicPr>
                    <p:blipFill>
                      <a:blip r:embed="rId5"/>
                      <a:stretch>
                        <a:fillRect/>
                      </a:stretch>
                    </p:blipFill>
                    <p:spPr>
                      <a:xfrm>
                        <a:off x="3383571" y="1484784"/>
                        <a:ext cx="5735638" cy="3959225"/>
                      </a:xfrm>
                      <a:prstGeom prst="rect">
                        <a:avLst/>
                      </a:prstGeom>
                    </p:spPr>
                  </p:pic>
                </p:oleObj>
              </mc:Fallback>
            </mc:AlternateContent>
          </a:graphicData>
        </a:graphic>
      </p:graphicFrame>
      <p:sp>
        <p:nvSpPr>
          <p:cNvPr id="22530" name="標題 1"/>
          <p:cNvSpPr>
            <a:spLocks noGrp="1"/>
          </p:cNvSpPr>
          <p:nvPr>
            <p:ph type="title"/>
          </p:nvPr>
        </p:nvSpPr>
        <p:spPr>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dirty="0">
                <a:effectLst/>
                <a:ea typeface="標楷體" panose="03000509000000000000" pitchFamily="65" charset="-120"/>
                <a:cs typeface="Times New Roman" panose="02020603050405020304" pitchFamily="18" charset="0"/>
              </a:rPr>
              <a:t> Architecture </a:t>
            </a:r>
            <a:r>
              <a:rPr lang="en-US" altLang="zh-TW" dirty="0" smtClean="0">
                <a:effectLst/>
                <a:ea typeface="標楷體" panose="03000509000000000000" pitchFamily="65" charset="-120"/>
                <a:cs typeface="Times New Roman" panose="02020603050405020304" pitchFamily="18" charset="0"/>
              </a:rPr>
              <a:t>of </a:t>
            </a:r>
            <a:r>
              <a:rPr lang="en-US" altLang="zh-TW" dirty="0">
                <a:effectLst/>
                <a:ea typeface="標楷體" panose="03000509000000000000" pitchFamily="65" charset="-120"/>
                <a:cs typeface="Times New Roman" panose="02020603050405020304" pitchFamily="18" charset="0"/>
              </a:rPr>
              <a:t>the cloud-based AVM </a:t>
            </a:r>
            <a:r>
              <a:rPr lang="en-US" altLang="zh-TW" dirty="0" smtClean="0">
                <a:effectLst/>
                <a:ea typeface="標楷體" panose="03000509000000000000" pitchFamily="65" charset="-120"/>
                <a:cs typeface="Times New Roman" panose="02020603050405020304" pitchFamily="18" charset="0"/>
              </a:rPr>
              <a:t>system</a:t>
            </a:r>
            <a:endParaRPr lang="zh-TW" altLang="en-US" dirty="0">
              <a:effectLst/>
              <a:ea typeface="標楷體" panose="03000509000000000000" pitchFamily="65" charset="-120"/>
              <a:cs typeface="Times New Roman" panose="02020603050405020304" pitchFamily="18" charset="0"/>
            </a:endParaRPr>
          </a:p>
        </p:txBody>
      </p:sp>
      <p:sp>
        <p:nvSpPr>
          <p:cNvPr id="6" name="內容版面配置區 2"/>
          <p:cNvSpPr txBox="1">
            <a:spLocks/>
          </p:cNvSpPr>
          <p:nvPr/>
        </p:nvSpPr>
        <p:spPr bwMode="auto">
          <a:xfrm>
            <a:off x="-9476" y="836712"/>
            <a:ext cx="3573363"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charset="0"/>
                <a:ea typeface="新細明體" charset="-120"/>
              </a:defRPr>
            </a:lvl1pPr>
            <a:lvl2pPr marL="742950" indent="-285750" eaLnBrk="0" hangingPunct="0">
              <a:defRPr kumimoji="1" sz="1400">
                <a:solidFill>
                  <a:schemeClr val="tx1"/>
                </a:solidFill>
                <a:latin typeface="Arial" charset="0"/>
                <a:ea typeface="新細明體" charset="-120"/>
              </a:defRPr>
            </a:lvl2pPr>
            <a:lvl3pPr marL="1143000" indent="-228600" eaLnBrk="0" hangingPunct="0">
              <a:defRPr kumimoji="1" sz="1400">
                <a:solidFill>
                  <a:schemeClr val="tx1"/>
                </a:solidFill>
                <a:latin typeface="Arial" charset="0"/>
                <a:ea typeface="新細明體" charset="-120"/>
              </a:defRPr>
            </a:lvl3pPr>
            <a:lvl4pPr marL="1600200" indent="-228600" eaLnBrk="0" hangingPunct="0">
              <a:defRPr kumimoji="1" sz="1400">
                <a:solidFill>
                  <a:schemeClr val="tx1"/>
                </a:solidFill>
                <a:latin typeface="Arial" charset="0"/>
                <a:ea typeface="新細明體" charset="-120"/>
              </a:defRPr>
            </a:lvl4pPr>
            <a:lvl5pPr marL="2057400" indent="-228600" eaLnBrk="0" hangingPunct="0">
              <a:defRPr kumimoji="1" sz="1400">
                <a:solidFill>
                  <a:schemeClr val="tx1"/>
                </a:solidFill>
                <a:latin typeface="Arial" charset="0"/>
                <a:ea typeface="新細明體" charset="-120"/>
              </a:defRPr>
            </a:lvl5pPr>
            <a:lvl6pPr marL="2514600" indent="-228600" eaLnBrk="0" fontAlgn="base" hangingPunct="0">
              <a:spcBef>
                <a:spcPct val="0"/>
              </a:spcBef>
              <a:spcAft>
                <a:spcPct val="0"/>
              </a:spcAft>
              <a:defRPr kumimoji="1" sz="1400">
                <a:solidFill>
                  <a:schemeClr val="tx1"/>
                </a:solidFill>
                <a:latin typeface="Arial" charset="0"/>
                <a:ea typeface="新細明體" charset="-120"/>
              </a:defRPr>
            </a:lvl6pPr>
            <a:lvl7pPr marL="2971800" indent="-228600" eaLnBrk="0" fontAlgn="base" hangingPunct="0">
              <a:spcBef>
                <a:spcPct val="0"/>
              </a:spcBef>
              <a:spcAft>
                <a:spcPct val="0"/>
              </a:spcAft>
              <a:defRPr kumimoji="1" sz="1400">
                <a:solidFill>
                  <a:schemeClr val="tx1"/>
                </a:solidFill>
                <a:latin typeface="Arial" charset="0"/>
                <a:ea typeface="新細明體" charset="-120"/>
              </a:defRPr>
            </a:lvl7pPr>
            <a:lvl8pPr marL="3429000" indent="-228600" eaLnBrk="0" fontAlgn="base" hangingPunct="0">
              <a:spcBef>
                <a:spcPct val="0"/>
              </a:spcBef>
              <a:spcAft>
                <a:spcPct val="0"/>
              </a:spcAft>
              <a:defRPr kumimoji="1" sz="1400">
                <a:solidFill>
                  <a:schemeClr val="tx1"/>
                </a:solidFill>
                <a:latin typeface="Arial" charset="0"/>
                <a:ea typeface="新細明體" charset="-120"/>
              </a:defRPr>
            </a:lvl8pPr>
            <a:lvl9pPr marL="3886200" indent="-228600" eaLnBrk="0" fontAlgn="base" hangingPunct="0">
              <a:spcBef>
                <a:spcPct val="0"/>
              </a:spcBef>
              <a:spcAft>
                <a:spcPct val="0"/>
              </a:spcAft>
              <a:defRPr kumimoji="1" sz="1400">
                <a:solidFill>
                  <a:schemeClr val="tx1"/>
                </a:solidFill>
                <a:latin typeface="Arial" charset="0"/>
                <a:ea typeface="新細明體" charset="-120"/>
              </a:defRPr>
            </a:lvl9pPr>
          </a:lstStyle>
          <a:p>
            <a:pPr marL="342900" indent="-342900" fontAlgn="base">
              <a:spcBef>
                <a:spcPct val="0"/>
              </a:spcBef>
              <a:spcAft>
                <a:spcPts val="600"/>
              </a:spcAft>
              <a:buClr>
                <a:srgbClr val="000099"/>
              </a:buClr>
              <a:buSzPct val="100000"/>
              <a:buFont typeface="+mj-lt"/>
              <a:buAutoNum type="arabicPeriod"/>
              <a:defRPr/>
            </a:pPr>
            <a:r>
              <a:rPr lang="en-US" altLang="zh-TW" sz="2000" b="1" dirty="0" smtClean="0">
                <a:solidFill>
                  <a:srgbClr val="003399"/>
                </a:solidFill>
                <a:latin typeface="Times New Roman" pitchFamily="18" charset="0"/>
                <a:ea typeface="新細明體"/>
                <a:cs typeface="Times New Roman" pitchFamily="18" charset="0"/>
              </a:rPr>
              <a:t>Create </a:t>
            </a:r>
            <a:r>
              <a:rPr lang="en-US" altLang="zh-TW" sz="2000" b="1" dirty="0">
                <a:solidFill>
                  <a:srgbClr val="003399"/>
                </a:solidFill>
                <a:latin typeface="Times New Roman" pitchFamily="18" charset="0"/>
                <a:ea typeface="新細明體"/>
                <a:cs typeface="Times New Roman" pitchFamily="18" charset="0"/>
              </a:rPr>
              <a:t>a private cloud environment</a:t>
            </a:r>
            <a:r>
              <a:rPr lang="en-US" altLang="zh-TW" sz="1600" b="1" dirty="0" smtClean="0">
                <a:solidFill>
                  <a:srgbClr val="003399"/>
                </a:solidFill>
                <a:latin typeface="Times New Roman" pitchFamily="18" charset="0"/>
                <a:ea typeface="新細明體"/>
                <a:cs typeface="Times New Roman" pitchFamily="18" charset="0"/>
              </a:rPr>
              <a:t/>
            </a:r>
            <a:br>
              <a:rPr lang="en-US" altLang="zh-TW" sz="1600" b="1" dirty="0" smtClean="0">
                <a:solidFill>
                  <a:srgbClr val="003399"/>
                </a:solidFill>
                <a:latin typeface="Times New Roman" pitchFamily="18" charset="0"/>
                <a:ea typeface="新細明體"/>
                <a:cs typeface="Times New Roman" pitchFamily="18" charset="0"/>
              </a:rPr>
            </a:br>
            <a:r>
              <a:rPr lang="en-US" altLang="zh-TW" sz="1600" b="1" dirty="0">
                <a:solidFill>
                  <a:srgbClr val="FF0000"/>
                </a:solidFill>
                <a:latin typeface="Times New Roman" pitchFamily="18" charset="0"/>
                <a:ea typeface="新細明體"/>
                <a:cs typeface="Times New Roman" pitchFamily="18" charset="0"/>
              </a:rPr>
              <a:t>VMware vSphere </a:t>
            </a:r>
            <a:r>
              <a:rPr lang="en-US" altLang="zh-TW" sz="1600" dirty="0">
                <a:solidFill>
                  <a:srgbClr val="000000"/>
                </a:solidFill>
                <a:latin typeface="Times New Roman" pitchFamily="18" charset="0"/>
                <a:ea typeface="新細明體"/>
                <a:cs typeface="Times New Roman" pitchFamily="18" charset="0"/>
              </a:rPr>
              <a:t>and its associated software, are used to create a private cloud </a:t>
            </a:r>
            <a:r>
              <a:rPr lang="en-US" altLang="zh-TW" sz="1600" dirty="0" smtClean="0">
                <a:solidFill>
                  <a:srgbClr val="000000"/>
                </a:solidFill>
                <a:latin typeface="Times New Roman" pitchFamily="18" charset="0"/>
                <a:ea typeface="新細明體"/>
                <a:cs typeface="Times New Roman" pitchFamily="18" charset="0"/>
              </a:rPr>
              <a:t>environment.</a:t>
            </a:r>
          </a:p>
          <a:p>
            <a:pPr marL="342900" indent="-342900" fontAlgn="base">
              <a:spcBef>
                <a:spcPct val="0"/>
              </a:spcBef>
              <a:spcAft>
                <a:spcPts val="600"/>
              </a:spcAft>
              <a:buClr>
                <a:srgbClr val="000099"/>
              </a:buClr>
              <a:buSzPct val="100000"/>
              <a:buFont typeface="+mj-lt"/>
              <a:buAutoNum type="arabicPeriod"/>
              <a:defRPr/>
            </a:pPr>
            <a:r>
              <a:rPr lang="en-US" altLang="zh-TW" sz="2000" b="1" dirty="0" smtClean="0">
                <a:solidFill>
                  <a:srgbClr val="003399"/>
                </a:solidFill>
                <a:latin typeface="Times New Roman" pitchFamily="18" charset="0"/>
                <a:ea typeface="新細明體"/>
                <a:cs typeface="Times New Roman" pitchFamily="18" charset="0"/>
              </a:rPr>
              <a:t>Virtualizing all servers</a:t>
            </a:r>
            <a:r>
              <a:rPr lang="en-US" altLang="zh-TW" sz="1600" b="1" dirty="0" smtClean="0">
                <a:solidFill>
                  <a:srgbClr val="003399"/>
                </a:solidFill>
                <a:latin typeface="Times New Roman" pitchFamily="18" charset="0"/>
                <a:ea typeface="新細明體"/>
                <a:cs typeface="Times New Roman" pitchFamily="18" charset="0"/>
              </a:rPr>
              <a:t/>
            </a:r>
            <a:br>
              <a:rPr lang="en-US" altLang="zh-TW" sz="1600" b="1" dirty="0" smtClean="0">
                <a:solidFill>
                  <a:srgbClr val="003399"/>
                </a:solidFill>
                <a:latin typeface="Times New Roman" pitchFamily="18" charset="0"/>
                <a:ea typeface="新細明體"/>
                <a:cs typeface="Times New Roman" pitchFamily="18" charset="0"/>
              </a:rPr>
            </a:br>
            <a:r>
              <a:rPr lang="en-US" altLang="zh-TW" sz="1600" dirty="0" smtClean="0">
                <a:solidFill>
                  <a:srgbClr val="FF0000"/>
                </a:solidFill>
                <a:latin typeface="Times New Roman" pitchFamily="18" charset="0"/>
                <a:ea typeface="新細明體"/>
                <a:cs typeface="Times New Roman" pitchFamily="18" charset="0"/>
              </a:rPr>
              <a:t>Leaving the original implementation codes of each server unchanged.</a:t>
            </a:r>
            <a:endParaRPr lang="en-US" altLang="zh-TW" sz="1600" dirty="0" smtClean="0">
              <a:solidFill>
                <a:srgbClr val="000000"/>
              </a:solidFill>
              <a:latin typeface="Times New Roman" pitchFamily="18" charset="0"/>
              <a:ea typeface="新細明體"/>
              <a:cs typeface="Times New Roman" pitchFamily="18" charset="0"/>
            </a:endParaRPr>
          </a:p>
          <a:p>
            <a:pPr marL="342900" indent="-342900" fontAlgn="base">
              <a:spcBef>
                <a:spcPct val="0"/>
              </a:spcBef>
              <a:spcAft>
                <a:spcPts val="600"/>
              </a:spcAft>
              <a:buClr>
                <a:srgbClr val="000099"/>
              </a:buClr>
              <a:buSzPct val="100000"/>
              <a:buFont typeface="+mj-lt"/>
              <a:buAutoNum type="arabicPeriod"/>
              <a:defRPr/>
            </a:pPr>
            <a:r>
              <a:rPr lang="en-US" altLang="zh-TW" sz="2000" b="1" dirty="0" smtClean="0">
                <a:solidFill>
                  <a:srgbClr val="003399"/>
                </a:solidFill>
                <a:latin typeface="Times New Roman" pitchFamily="18" charset="0"/>
                <a:ea typeface="新細明體"/>
                <a:cs typeface="Times New Roman" pitchFamily="18" charset="0"/>
              </a:rPr>
              <a:t>Design an Virtual Machine Administrator (VMA)</a:t>
            </a:r>
            <a:r>
              <a:rPr lang="en-US" altLang="zh-TW" sz="1600" b="1" dirty="0" smtClean="0">
                <a:solidFill>
                  <a:srgbClr val="003399"/>
                </a:solidFill>
                <a:latin typeface="Times New Roman" pitchFamily="18" charset="0"/>
                <a:ea typeface="新細明體"/>
                <a:cs typeface="Times New Roman" pitchFamily="18" charset="0"/>
              </a:rPr>
              <a:t/>
            </a:r>
            <a:br>
              <a:rPr lang="en-US" altLang="zh-TW" sz="1600" b="1" dirty="0" smtClean="0">
                <a:solidFill>
                  <a:srgbClr val="003399"/>
                </a:solidFill>
                <a:latin typeface="Times New Roman" pitchFamily="18" charset="0"/>
                <a:ea typeface="新細明體"/>
                <a:cs typeface="Times New Roman" pitchFamily="18" charset="0"/>
              </a:rPr>
            </a:br>
            <a:r>
              <a:rPr lang="en-US" altLang="zh-TW" sz="1600" dirty="0" smtClean="0">
                <a:solidFill>
                  <a:srgbClr val="000000"/>
                </a:solidFill>
                <a:latin typeface="Times New Roman" pitchFamily="18" charset="0"/>
                <a:ea typeface="新細明體"/>
                <a:cs typeface="Times New Roman" pitchFamily="18" charset="0"/>
              </a:rPr>
              <a:t>Host </a:t>
            </a:r>
            <a:r>
              <a:rPr lang="en-US" altLang="zh-TW" sz="1600" dirty="0">
                <a:solidFill>
                  <a:srgbClr val="000000"/>
                </a:solidFill>
                <a:latin typeface="Times New Roman" pitchFamily="18" charset="0"/>
                <a:ea typeface="新細明體"/>
                <a:cs typeface="Times New Roman" pitchFamily="18" charset="0"/>
              </a:rPr>
              <a:t>and perform the major designed functional </a:t>
            </a:r>
            <a:r>
              <a:rPr lang="en-US" altLang="zh-TW" sz="1600" dirty="0" smtClean="0">
                <a:solidFill>
                  <a:srgbClr val="000000"/>
                </a:solidFill>
                <a:latin typeface="Times New Roman" pitchFamily="18" charset="0"/>
                <a:ea typeface="新細明體"/>
                <a:cs typeface="Times New Roman" pitchFamily="18" charset="0"/>
              </a:rPr>
              <a:t>mechanisms.</a:t>
            </a:r>
            <a:r>
              <a:rPr lang="en-US" altLang="zh-TW" sz="1600" dirty="0" smtClean="0">
                <a:solidFill>
                  <a:srgbClr val="003399"/>
                </a:solidFill>
                <a:latin typeface="Times New Roman" pitchFamily="18" charset="0"/>
                <a:ea typeface="新細明體"/>
                <a:cs typeface="Times New Roman" pitchFamily="18" charset="0"/>
              </a:rPr>
              <a:t/>
            </a:r>
            <a:br>
              <a:rPr lang="en-US" altLang="zh-TW" sz="1600" dirty="0" smtClean="0">
                <a:solidFill>
                  <a:srgbClr val="003399"/>
                </a:solidFill>
                <a:latin typeface="Times New Roman" pitchFamily="18" charset="0"/>
                <a:ea typeface="新細明體"/>
                <a:cs typeface="Times New Roman" pitchFamily="18" charset="0"/>
              </a:rPr>
            </a:br>
            <a:endParaRPr lang="zh-TW" altLang="en-US" sz="1600" dirty="0">
              <a:solidFill>
                <a:srgbClr val="FF0000"/>
              </a:solidFill>
              <a:latin typeface="Times New Roman" pitchFamily="18" charset="0"/>
              <a:ea typeface="新細明體"/>
              <a:cs typeface="Times New Roman" pitchFamily="18" charset="0"/>
            </a:endParaRPr>
          </a:p>
        </p:txBody>
      </p:sp>
      <p:sp>
        <p:nvSpPr>
          <p:cNvPr id="7" name="內容版面配置區 2"/>
          <p:cNvSpPr txBox="1">
            <a:spLocks/>
          </p:cNvSpPr>
          <p:nvPr/>
        </p:nvSpPr>
        <p:spPr bwMode="auto">
          <a:xfrm>
            <a:off x="539552" y="4380011"/>
            <a:ext cx="3429347" cy="97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charset="0"/>
                <a:ea typeface="新細明體" charset="-120"/>
              </a:defRPr>
            </a:lvl1pPr>
            <a:lvl2pPr marL="742950" indent="-285750" eaLnBrk="0" hangingPunct="0">
              <a:defRPr kumimoji="1" sz="1400">
                <a:solidFill>
                  <a:schemeClr val="tx1"/>
                </a:solidFill>
                <a:latin typeface="Arial" charset="0"/>
                <a:ea typeface="新細明體" charset="-120"/>
              </a:defRPr>
            </a:lvl2pPr>
            <a:lvl3pPr marL="1143000" indent="-228600" eaLnBrk="0" hangingPunct="0">
              <a:defRPr kumimoji="1" sz="1400">
                <a:solidFill>
                  <a:schemeClr val="tx1"/>
                </a:solidFill>
                <a:latin typeface="Arial" charset="0"/>
                <a:ea typeface="新細明體" charset="-120"/>
              </a:defRPr>
            </a:lvl3pPr>
            <a:lvl4pPr marL="1600200" indent="-228600" eaLnBrk="0" hangingPunct="0">
              <a:defRPr kumimoji="1" sz="1400">
                <a:solidFill>
                  <a:schemeClr val="tx1"/>
                </a:solidFill>
                <a:latin typeface="Arial" charset="0"/>
                <a:ea typeface="新細明體" charset="-120"/>
              </a:defRPr>
            </a:lvl4pPr>
            <a:lvl5pPr marL="2057400" indent="-228600" eaLnBrk="0" hangingPunct="0">
              <a:defRPr kumimoji="1" sz="1400">
                <a:solidFill>
                  <a:schemeClr val="tx1"/>
                </a:solidFill>
                <a:latin typeface="Arial" charset="0"/>
                <a:ea typeface="新細明體" charset="-120"/>
              </a:defRPr>
            </a:lvl5pPr>
            <a:lvl6pPr marL="2514600" indent="-228600" eaLnBrk="0" fontAlgn="base" hangingPunct="0">
              <a:spcBef>
                <a:spcPct val="0"/>
              </a:spcBef>
              <a:spcAft>
                <a:spcPct val="0"/>
              </a:spcAft>
              <a:defRPr kumimoji="1" sz="1400">
                <a:solidFill>
                  <a:schemeClr val="tx1"/>
                </a:solidFill>
                <a:latin typeface="Arial" charset="0"/>
                <a:ea typeface="新細明體" charset="-120"/>
              </a:defRPr>
            </a:lvl6pPr>
            <a:lvl7pPr marL="2971800" indent="-228600" eaLnBrk="0" fontAlgn="base" hangingPunct="0">
              <a:spcBef>
                <a:spcPct val="0"/>
              </a:spcBef>
              <a:spcAft>
                <a:spcPct val="0"/>
              </a:spcAft>
              <a:defRPr kumimoji="1" sz="1400">
                <a:solidFill>
                  <a:schemeClr val="tx1"/>
                </a:solidFill>
                <a:latin typeface="Arial" charset="0"/>
                <a:ea typeface="新細明體" charset="-120"/>
              </a:defRPr>
            </a:lvl7pPr>
            <a:lvl8pPr marL="3429000" indent="-228600" eaLnBrk="0" fontAlgn="base" hangingPunct="0">
              <a:spcBef>
                <a:spcPct val="0"/>
              </a:spcBef>
              <a:spcAft>
                <a:spcPct val="0"/>
              </a:spcAft>
              <a:defRPr kumimoji="1" sz="1400">
                <a:solidFill>
                  <a:schemeClr val="tx1"/>
                </a:solidFill>
                <a:latin typeface="Arial" charset="0"/>
                <a:ea typeface="新細明體" charset="-120"/>
              </a:defRPr>
            </a:lvl8pPr>
            <a:lvl9pPr marL="3886200" indent="-228600" eaLnBrk="0" fontAlgn="base" hangingPunct="0">
              <a:spcBef>
                <a:spcPct val="0"/>
              </a:spcBef>
              <a:spcAft>
                <a:spcPct val="0"/>
              </a:spcAft>
              <a:defRPr kumimoji="1" sz="1400">
                <a:solidFill>
                  <a:schemeClr val="tx1"/>
                </a:solidFill>
                <a:latin typeface="Arial" charset="0"/>
                <a:ea typeface="新細明體" charset="-120"/>
              </a:defRPr>
            </a:lvl9pPr>
          </a:lstStyle>
          <a:p>
            <a:pPr marL="342900" indent="-342900" fontAlgn="base">
              <a:spcBef>
                <a:spcPct val="0"/>
              </a:spcBef>
              <a:spcAft>
                <a:spcPct val="0"/>
              </a:spcAft>
              <a:buClr>
                <a:srgbClr val="006600"/>
              </a:buClr>
              <a:buSzPct val="100000"/>
              <a:buFont typeface="Wingdings" panose="05000000000000000000" pitchFamily="2" charset="2"/>
              <a:buChar char="u"/>
              <a:defRPr/>
            </a:pPr>
            <a:r>
              <a:rPr lang="en-US" altLang="zh-TW" sz="2000" b="1" dirty="0" smtClean="0">
                <a:solidFill>
                  <a:srgbClr val="006600"/>
                </a:solidFill>
                <a:latin typeface="Times New Roman" pitchFamily="18" charset="0"/>
                <a:ea typeface="新細明體"/>
                <a:cs typeface="Times New Roman" pitchFamily="18" charset="0"/>
              </a:rPr>
              <a:t>Automatic-Deployment</a:t>
            </a:r>
          </a:p>
          <a:p>
            <a:pPr marL="342900" indent="-342900" fontAlgn="base">
              <a:spcBef>
                <a:spcPct val="0"/>
              </a:spcBef>
              <a:spcAft>
                <a:spcPct val="0"/>
              </a:spcAft>
              <a:buClr>
                <a:srgbClr val="006600"/>
              </a:buClr>
              <a:buSzPct val="100000"/>
              <a:buFont typeface="Wingdings" panose="05000000000000000000" pitchFamily="2" charset="2"/>
              <a:buChar char="u"/>
              <a:defRPr/>
            </a:pPr>
            <a:r>
              <a:rPr lang="en-US" altLang="zh-TW" sz="2000" b="1" dirty="0" smtClean="0">
                <a:solidFill>
                  <a:srgbClr val="006600"/>
                </a:solidFill>
                <a:latin typeface="Times New Roman" pitchFamily="18" charset="0"/>
                <a:ea typeface="新細明體"/>
                <a:cs typeface="Times New Roman" pitchFamily="18" charset="0"/>
              </a:rPr>
              <a:t>Automatic-Scaling</a:t>
            </a:r>
            <a:endParaRPr lang="en-US" altLang="zh-TW" sz="2000" b="1" dirty="0">
              <a:solidFill>
                <a:srgbClr val="006600"/>
              </a:solidFill>
              <a:latin typeface="Times New Roman" pitchFamily="18" charset="0"/>
              <a:ea typeface="新細明體"/>
              <a:cs typeface="Times New Roman" pitchFamily="18" charset="0"/>
            </a:endParaRPr>
          </a:p>
          <a:p>
            <a:pPr marL="342900" indent="-342900" fontAlgn="base">
              <a:spcBef>
                <a:spcPct val="0"/>
              </a:spcBef>
              <a:spcAft>
                <a:spcPct val="0"/>
              </a:spcAft>
              <a:buClr>
                <a:srgbClr val="006600"/>
              </a:buClr>
              <a:buSzPct val="100000"/>
              <a:buFont typeface="Wingdings" panose="05000000000000000000" pitchFamily="2" charset="2"/>
              <a:buChar char="u"/>
              <a:defRPr/>
            </a:pPr>
            <a:r>
              <a:rPr lang="en-US" altLang="zh-TW" sz="2000" b="1" dirty="0" smtClean="0">
                <a:solidFill>
                  <a:srgbClr val="006600"/>
                </a:solidFill>
                <a:latin typeface="Times New Roman" pitchFamily="18" charset="0"/>
                <a:ea typeface="新細明體"/>
                <a:cs typeface="Times New Roman" pitchFamily="18" charset="0"/>
              </a:rPr>
              <a:t>Automatic-Serving</a:t>
            </a:r>
          </a:p>
          <a:p>
            <a:pPr marL="342900" indent="-342900" fontAlgn="base">
              <a:spcBef>
                <a:spcPct val="0"/>
              </a:spcBef>
              <a:spcAft>
                <a:spcPct val="0"/>
              </a:spcAft>
              <a:buClr>
                <a:srgbClr val="000099"/>
              </a:buClr>
              <a:buSzPct val="100000"/>
              <a:buFont typeface="Wingdings" panose="05000000000000000000" pitchFamily="2" charset="2"/>
              <a:buChar char="u"/>
              <a:defRPr/>
            </a:pPr>
            <a:endParaRPr lang="zh-TW" altLang="en-US" sz="1600" b="1" dirty="0">
              <a:solidFill>
                <a:srgbClr val="0000FF"/>
              </a:solidFill>
              <a:latin typeface="Times New Roman" pitchFamily="18" charset="0"/>
              <a:ea typeface="新細明體"/>
              <a:cs typeface="Times New Roman" pitchFamily="18" charset="0"/>
            </a:endParaRPr>
          </a:p>
        </p:txBody>
      </p:sp>
      <p:sp>
        <p:nvSpPr>
          <p:cNvPr id="8" name="甜甜圈 7"/>
          <p:cNvSpPr/>
          <p:nvPr/>
        </p:nvSpPr>
        <p:spPr>
          <a:xfrm>
            <a:off x="6272858" y="1628800"/>
            <a:ext cx="1368152" cy="1224136"/>
          </a:xfrm>
          <a:prstGeom prst="donut">
            <a:avLst>
              <a:gd name="adj" fmla="val 45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3840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5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wipe(left)">
                                      <p:cBhvr>
                                        <p:cTn id="35" dur="500"/>
                                        <p:tgtEl>
                                          <p:spTgt spid="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title="7"/>
          <p:cNvGraphicFramePr>
            <a:graphicFrameLocks noGrp="1" noChangeAspect="1"/>
          </p:cNvGraphicFramePr>
          <p:nvPr>
            <p:ph idx="1"/>
            <p:extLst/>
          </p:nvPr>
        </p:nvGraphicFramePr>
        <p:xfrm>
          <a:off x="0" y="836712"/>
          <a:ext cx="5806726" cy="4032448"/>
        </p:xfrm>
        <a:graphic>
          <a:graphicData uri="http://schemas.openxmlformats.org/presentationml/2006/ole">
            <mc:AlternateContent xmlns:mc="http://schemas.openxmlformats.org/markup-compatibility/2006">
              <mc:Choice xmlns:v="urn:schemas-microsoft-com:vml" Requires="v">
                <p:oleObj spid="_x0000_s3310" name="Visio" r:id="rId4" imgW="7762810" imgH="5391090" progId="Visio.Drawing.15">
                  <p:embed/>
                </p:oleObj>
              </mc:Choice>
              <mc:Fallback>
                <p:oleObj name="Visio" r:id="rId4" imgW="7762810" imgH="5391090" progId="Visio.Drawing.15">
                  <p:embed/>
                  <p:pic>
                    <p:nvPicPr>
                      <p:cNvPr id="0" name=""/>
                      <p:cNvPicPr/>
                      <p:nvPr/>
                    </p:nvPicPr>
                    <p:blipFill>
                      <a:blip r:embed="rId5"/>
                      <a:stretch>
                        <a:fillRect/>
                      </a:stretch>
                    </p:blipFill>
                    <p:spPr>
                      <a:xfrm>
                        <a:off x="0" y="836712"/>
                        <a:ext cx="5806726" cy="4032448"/>
                      </a:xfrm>
                      <a:prstGeom prst="rect">
                        <a:avLst/>
                      </a:prstGeom>
                    </p:spPr>
                  </p:pic>
                </p:oleObj>
              </mc:Fallback>
            </mc:AlternateContent>
          </a:graphicData>
        </a:graphic>
      </p:graphicFrame>
      <p:sp>
        <p:nvSpPr>
          <p:cNvPr id="2" name="標題 1"/>
          <p:cNvSpPr>
            <a:spLocks noGrp="1"/>
          </p:cNvSpPr>
          <p:nvPr>
            <p:ph type="title"/>
          </p:nvPr>
        </p:nvSpPr>
        <p:spPr>
          <a:xfrm>
            <a:off x="390364" y="152400"/>
            <a:ext cx="8363272"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800" dirty="0" smtClean="0">
                <a:effectLst/>
                <a:ea typeface="標楷體" panose="03000509000000000000" pitchFamily="65" charset="-120"/>
                <a:cs typeface="Times New Roman" panose="02020603050405020304" pitchFamily="18" charset="0"/>
              </a:rPr>
              <a:t>Framework </a:t>
            </a:r>
            <a:r>
              <a:rPr lang="en-US" altLang="zh-TW" sz="2800" dirty="0">
                <a:effectLst/>
                <a:ea typeface="標楷體" panose="03000509000000000000" pitchFamily="65" charset="-120"/>
                <a:cs typeface="Times New Roman" panose="02020603050405020304" pitchFamily="18" charset="0"/>
              </a:rPr>
              <a:t>Design of Virtual Machine </a:t>
            </a:r>
            <a:r>
              <a:rPr lang="en-US" altLang="zh-TW" sz="2800" dirty="0" smtClean="0">
                <a:effectLst/>
                <a:ea typeface="標楷體" panose="03000509000000000000" pitchFamily="65" charset="-120"/>
                <a:cs typeface="Times New Roman" panose="02020603050405020304" pitchFamily="18" charset="0"/>
              </a:rPr>
              <a:t>Administrator</a:t>
            </a:r>
            <a:endParaRPr lang="zh-TW" altLang="en-US" sz="2800" dirty="0">
              <a:effectLst/>
              <a:ea typeface="標楷體" panose="03000509000000000000" pitchFamily="65" charset="-120"/>
              <a:cs typeface="Times New Roman" panose="02020603050405020304" pitchFamily="18" charset="0"/>
            </a:endParaRPr>
          </a:p>
        </p:txBody>
      </p:sp>
      <p:sp>
        <p:nvSpPr>
          <p:cNvPr id="18" name="矩形 17"/>
          <p:cNvSpPr/>
          <p:nvPr/>
        </p:nvSpPr>
        <p:spPr>
          <a:xfrm>
            <a:off x="145638" y="2615813"/>
            <a:ext cx="4426362" cy="125511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9" name="矩形 18"/>
          <p:cNvSpPr/>
          <p:nvPr/>
        </p:nvSpPr>
        <p:spPr>
          <a:xfrm>
            <a:off x="270759" y="2185309"/>
            <a:ext cx="4212064" cy="80234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20" name="矩形 19"/>
          <p:cNvSpPr/>
          <p:nvPr/>
        </p:nvSpPr>
        <p:spPr>
          <a:xfrm>
            <a:off x="3555960" y="3813554"/>
            <a:ext cx="2077545" cy="77684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21" name="矩形 20"/>
          <p:cNvSpPr/>
          <p:nvPr/>
        </p:nvSpPr>
        <p:spPr>
          <a:xfrm>
            <a:off x="2455361" y="3812052"/>
            <a:ext cx="958957" cy="778347"/>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22" name="矩形 21"/>
          <p:cNvSpPr/>
          <p:nvPr/>
        </p:nvSpPr>
        <p:spPr>
          <a:xfrm>
            <a:off x="1416080" y="3825811"/>
            <a:ext cx="882868" cy="76458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23" name="矩形 22"/>
          <p:cNvSpPr/>
          <p:nvPr/>
        </p:nvSpPr>
        <p:spPr>
          <a:xfrm>
            <a:off x="291754" y="3843098"/>
            <a:ext cx="926809" cy="749187"/>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5" name="內容版面配置區 2"/>
          <p:cNvSpPr txBox="1">
            <a:spLocks/>
          </p:cNvSpPr>
          <p:nvPr/>
        </p:nvSpPr>
        <p:spPr bwMode="auto">
          <a:xfrm>
            <a:off x="5580112" y="836712"/>
            <a:ext cx="356388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charset="0"/>
                <a:ea typeface="新細明體" charset="-120"/>
              </a:defRPr>
            </a:lvl1pPr>
            <a:lvl2pPr marL="742950" indent="-285750" eaLnBrk="0" hangingPunct="0">
              <a:defRPr kumimoji="1" sz="1400">
                <a:solidFill>
                  <a:schemeClr val="tx1"/>
                </a:solidFill>
                <a:latin typeface="Arial" charset="0"/>
                <a:ea typeface="新細明體" charset="-120"/>
              </a:defRPr>
            </a:lvl2pPr>
            <a:lvl3pPr marL="1143000" indent="-228600" eaLnBrk="0" hangingPunct="0">
              <a:defRPr kumimoji="1" sz="1400">
                <a:solidFill>
                  <a:schemeClr val="tx1"/>
                </a:solidFill>
                <a:latin typeface="Arial" charset="0"/>
                <a:ea typeface="新細明體" charset="-120"/>
              </a:defRPr>
            </a:lvl3pPr>
            <a:lvl4pPr marL="1600200" indent="-228600" eaLnBrk="0" hangingPunct="0">
              <a:defRPr kumimoji="1" sz="1400">
                <a:solidFill>
                  <a:schemeClr val="tx1"/>
                </a:solidFill>
                <a:latin typeface="Arial" charset="0"/>
                <a:ea typeface="新細明體" charset="-120"/>
              </a:defRPr>
            </a:lvl4pPr>
            <a:lvl5pPr marL="2057400" indent="-228600" eaLnBrk="0" hangingPunct="0">
              <a:defRPr kumimoji="1" sz="1400">
                <a:solidFill>
                  <a:schemeClr val="tx1"/>
                </a:solidFill>
                <a:latin typeface="Arial" charset="0"/>
                <a:ea typeface="新細明體" charset="-120"/>
              </a:defRPr>
            </a:lvl5pPr>
            <a:lvl6pPr marL="2514600" indent="-228600" eaLnBrk="0" fontAlgn="base" hangingPunct="0">
              <a:spcBef>
                <a:spcPct val="0"/>
              </a:spcBef>
              <a:spcAft>
                <a:spcPct val="0"/>
              </a:spcAft>
              <a:defRPr kumimoji="1" sz="1400">
                <a:solidFill>
                  <a:schemeClr val="tx1"/>
                </a:solidFill>
                <a:latin typeface="Arial" charset="0"/>
                <a:ea typeface="新細明體" charset="-120"/>
              </a:defRPr>
            </a:lvl6pPr>
            <a:lvl7pPr marL="2971800" indent="-228600" eaLnBrk="0" fontAlgn="base" hangingPunct="0">
              <a:spcBef>
                <a:spcPct val="0"/>
              </a:spcBef>
              <a:spcAft>
                <a:spcPct val="0"/>
              </a:spcAft>
              <a:defRPr kumimoji="1" sz="1400">
                <a:solidFill>
                  <a:schemeClr val="tx1"/>
                </a:solidFill>
                <a:latin typeface="Arial" charset="0"/>
                <a:ea typeface="新細明體" charset="-120"/>
              </a:defRPr>
            </a:lvl7pPr>
            <a:lvl8pPr marL="3429000" indent="-228600" eaLnBrk="0" fontAlgn="base" hangingPunct="0">
              <a:spcBef>
                <a:spcPct val="0"/>
              </a:spcBef>
              <a:spcAft>
                <a:spcPct val="0"/>
              </a:spcAft>
              <a:defRPr kumimoji="1" sz="1400">
                <a:solidFill>
                  <a:schemeClr val="tx1"/>
                </a:solidFill>
                <a:latin typeface="Arial" charset="0"/>
                <a:ea typeface="新細明體" charset="-120"/>
              </a:defRPr>
            </a:lvl8pPr>
            <a:lvl9pPr marL="3886200" indent="-228600" eaLnBrk="0" fontAlgn="base" hangingPunct="0">
              <a:spcBef>
                <a:spcPct val="0"/>
              </a:spcBef>
              <a:spcAft>
                <a:spcPct val="0"/>
              </a:spcAft>
              <a:defRPr kumimoji="1" sz="1400">
                <a:solidFill>
                  <a:schemeClr val="tx1"/>
                </a:solidFill>
                <a:latin typeface="Arial" charset="0"/>
                <a:ea typeface="新細明體" charset="-120"/>
              </a:defRPr>
            </a:lvl9pPr>
          </a:lstStyle>
          <a:p>
            <a:pPr marL="342900" indent="-342900" fontAlgn="base">
              <a:spcBef>
                <a:spcPct val="0"/>
              </a:spcBef>
              <a:spcAft>
                <a:spcPts val="600"/>
              </a:spcAft>
              <a:buClr>
                <a:srgbClr val="000099"/>
              </a:buClr>
              <a:buSzPct val="100000"/>
              <a:buFont typeface="+mj-lt"/>
              <a:buAutoNum type="arabicPeriod"/>
              <a:defRPr/>
            </a:pPr>
            <a:r>
              <a:rPr lang="en-US" altLang="zh-TW" sz="1800" b="1" dirty="0" smtClean="0">
                <a:solidFill>
                  <a:srgbClr val="003399"/>
                </a:solidFill>
                <a:latin typeface="Times New Roman" pitchFamily="18" charset="0"/>
                <a:ea typeface="新細明體"/>
                <a:cs typeface="Times New Roman" pitchFamily="18" charset="0"/>
              </a:rPr>
              <a:t>VMA Control Kernel</a:t>
            </a:r>
            <a:r>
              <a:rPr lang="en-US" altLang="zh-TW" b="1" dirty="0" smtClean="0">
                <a:solidFill>
                  <a:srgbClr val="003399"/>
                </a:solidFill>
                <a:latin typeface="Times New Roman" pitchFamily="18" charset="0"/>
                <a:ea typeface="新細明體"/>
                <a:cs typeface="Times New Roman" pitchFamily="18" charset="0"/>
              </a:rPr>
              <a:t/>
            </a:r>
            <a:br>
              <a:rPr lang="en-US" altLang="zh-TW" b="1" dirty="0" smtClean="0">
                <a:solidFill>
                  <a:srgbClr val="003399"/>
                </a:solidFill>
                <a:latin typeface="Times New Roman" pitchFamily="18" charset="0"/>
                <a:ea typeface="新細明體"/>
                <a:cs typeface="Times New Roman" pitchFamily="18" charset="0"/>
              </a:rPr>
            </a:br>
            <a:r>
              <a:rPr lang="en-US" altLang="zh-TW" b="1" dirty="0" smtClean="0">
                <a:solidFill>
                  <a:srgbClr val="FF0000"/>
                </a:solidFill>
                <a:latin typeface="Times New Roman" pitchFamily="18" charset="0"/>
                <a:ea typeface="新細明體"/>
                <a:cs typeface="Times New Roman" pitchFamily="18" charset="0"/>
              </a:rPr>
              <a:t>Communicating </a:t>
            </a:r>
            <a:r>
              <a:rPr lang="en-US" altLang="zh-TW" b="1" dirty="0">
                <a:solidFill>
                  <a:srgbClr val="FF0000"/>
                </a:solidFill>
                <a:latin typeface="Times New Roman" pitchFamily="18" charset="0"/>
                <a:ea typeface="新細明體"/>
                <a:cs typeface="Times New Roman" pitchFamily="18" charset="0"/>
              </a:rPr>
              <a:t>with the MES </a:t>
            </a:r>
            <a:r>
              <a:rPr lang="en-US" altLang="zh-TW" b="1" dirty="0" smtClean="0">
                <a:solidFill>
                  <a:srgbClr val="FF0000"/>
                </a:solidFill>
                <a:latin typeface="Times New Roman" pitchFamily="18" charset="0"/>
                <a:ea typeface="新細明體"/>
                <a:cs typeface="Times New Roman" pitchFamily="18" charset="0"/>
              </a:rPr>
              <a:t>and </a:t>
            </a:r>
            <a:r>
              <a:rPr lang="en-US" altLang="zh-TW" b="1" dirty="0">
                <a:solidFill>
                  <a:srgbClr val="FF0000"/>
                </a:solidFill>
                <a:latin typeface="Times New Roman" pitchFamily="18" charset="0"/>
                <a:ea typeface="新細明體"/>
                <a:cs typeface="Times New Roman" pitchFamily="18" charset="0"/>
              </a:rPr>
              <a:t>the VM manager, as well as handing messages and commands among functional components and performing functional mechanisms.</a:t>
            </a:r>
            <a:endParaRPr lang="en-US" altLang="zh-TW" b="1" dirty="0" smtClean="0">
              <a:solidFill>
                <a:srgbClr val="FF0000"/>
              </a:solidFill>
              <a:latin typeface="Times New Roman" pitchFamily="18" charset="0"/>
              <a:ea typeface="新細明體"/>
              <a:cs typeface="Times New Roman" pitchFamily="18" charset="0"/>
            </a:endParaRPr>
          </a:p>
          <a:p>
            <a:pPr marL="342000" indent="-342900" fontAlgn="base">
              <a:spcBef>
                <a:spcPct val="0"/>
              </a:spcBef>
              <a:spcAft>
                <a:spcPct val="0"/>
              </a:spcAft>
              <a:buClr>
                <a:srgbClr val="000099"/>
              </a:buClr>
              <a:buSzPct val="100000"/>
              <a:buFont typeface="+mj-lt"/>
              <a:buAutoNum type="arabicPeriod"/>
              <a:defRPr/>
            </a:pPr>
            <a:r>
              <a:rPr lang="en-US" altLang="zh-TW" sz="1800" b="1" dirty="0" smtClean="0">
                <a:solidFill>
                  <a:srgbClr val="003399"/>
                </a:solidFill>
                <a:latin typeface="Times New Roman" pitchFamily="18" charset="0"/>
                <a:ea typeface="新細明體"/>
                <a:cs typeface="Times New Roman" pitchFamily="18" charset="0"/>
              </a:rPr>
              <a:t>Communication Interface</a:t>
            </a:r>
          </a:p>
          <a:p>
            <a:pPr marL="358775" fontAlgn="base">
              <a:spcBef>
                <a:spcPct val="0"/>
              </a:spcBef>
              <a:spcAft>
                <a:spcPct val="0"/>
              </a:spcAft>
              <a:buClr>
                <a:srgbClr val="000099"/>
              </a:buClr>
              <a:buSzPct val="100000"/>
              <a:defRPr/>
            </a:pPr>
            <a:r>
              <a:rPr lang="en-US" altLang="zh-TW" b="1" dirty="0" smtClean="0">
                <a:solidFill>
                  <a:srgbClr val="FF0000"/>
                </a:solidFill>
                <a:latin typeface="Times New Roman" pitchFamily="18" charset="0"/>
                <a:ea typeface="新細明體"/>
                <a:cs typeface="Times New Roman" pitchFamily="18" charset="0"/>
              </a:rPr>
              <a:t>MES Command</a:t>
            </a:r>
            <a:r>
              <a:rPr lang="zh-TW" altLang="en-US" b="1" dirty="0" smtClean="0">
                <a:solidFill>
                  <a:srgbClr val="FF0000"/>
                </a:solidFill>
                <a:latin typeface="Times New Roman" pitchFamily="18" charset="0"/>
                <a:ea typeface="新細明體"/>
                <a:cs typeface="Times New Roman" pitchFamily="18" charset="0"/>
              </a:rPr>
              <a:t>：</a:t>
            </a:r>
            <a:endParaRPr lang="en-US" altLang="zh-TW" b="1" dirty="0" smtClean="0">
              <a:solidFill>
                <a:srgbClr val="FF0000"/>
              </a:solidFill>
              <a:latin typeface="Times New Roman" pitchFamily="18" charset="0"/>
              <a:ea typeface="新細明體"/>
              <a:cs typeface="Times New Roman" pitchFamily="18" charset="0"/>
            </a:endParaRPr>
          </a:p>
          <a:p>
            <a:pPr marL="536575" indent="-177800" fontAlgn="base">
              <a:spcBef>
                <a:spcPct val="0"/>
              </a:spcBef>
              <a:spcAft>
                <a:spcPct val="0"/>
              </a:spcAft>
              <a:buClr>
                <a:srgbClr val="000099"/>
              </a:buClr>
              <a:buSzPct val="100000"/>
              <a:defRPr/>
            </a:pPr>
            <a:r>
              <a:rPr lang="en-US" altLang="zh-TW" sz="1200" b="1" dirty="0" smtClean="0">
                <a:solidFill>
                  <a:srgbClr val="000000"/>
                </a:solidFill>
                <a:latin typeface="Times New Roman" pitchFamily="18" charset="0"/>
                <a:ea typeface="新細明體"/>
                <a:cs typeface="Times New Roman" pitchFamily="18" charset="0"/>
              </a:rPr>
              <a:t>    Receive commands form MES.</a:t>
            </a:r>
          </a:p>
          <a:p>
            <a:pPr marL="536575" indent="-177800" fontAlgn="base">
              <a:spcBef>
                <a:spcPct val="0"/>
              </a:spcBef>
              <a:spcAft>
                <a:spcPct val="0"/>
              </a:spcAft>
              <a:buClr>
                <a:srgbClr val="000099"/>
              </a:buClr>
              <a:buSzPct val="100000"/>
              <a:defRPr/>
            </a:pPr>
            <a:r>
              <a:rPr lang="en-US" altLang="zh-TW" b="1" dirty="0">
                <a:solidFill>
                  <a:srgbClr val="FF0000"/>
                </a:solidFill>
                <a:latin typeface="Times New Roman" pitchFamily="18" charset="0"/>
                <a:ea typeface="新細明體"/>
                <a:cs typeface="Times New Roman" pitchFamily="18" charset="0"/>
              </a:rPr>
              <a:t>Virtual Metrology Command</a:t>
            </a:r>
            <a:r>
              <a:rPr lang="zh-TW" altLang="en-US" b="1" dirty="0">
                <a:solidFill>
                  <a:srgbClr val="FF0000"/>
                </a:solidFill>
                <a:latin typeface="Times New Roman" pitchFamily="18" charset="0"/>
                <a:ea typeface="新細明體"/>
                <a:cs typeface="Times New Roman" pitchFamily="18" charset="0"/>
              </a:rPr>
              <a:t>：</a:t>
            </a:r>
            <a:r>
              <a:rPr lang="en-US" altLang="zh-TW" b="1" dirty="0" smtClean="0">
                <a:solidFill>
                  <a:srgbClr val="FF0000"/>
                </a:solidFill>
                <a:latin typeface="Times New Roman" pitchFamily="18" charset="0"/>
                <a:ea typeface="新細明體"/>
                <a:cs typeface="Times New Roman" pitchFamily="18" charset="0"/>
              </a:rPr>
              <a:t/>
            </a:r>
            <a:br>
              <a:rPr lang="en-US" altLang="zh-TW" b="1" dirty="0" smtClean="0">
                <a:solidFill>
                  <a:srgbClr val="FF0000"/>
                </a:solidFill>
                <a:latin typeface="Times New Roman" pitchFamily="18" charset="0"/>
                <a:ea typeface="新細明體"/>
                <a:cs typeface="Times New Roman" pitchFamily="18" charset="0"/>
              </a:rPr>
            </a:br>
            <a:r>
              <a:rPr lang="en-US" altLang="zh-TW" sz="1200" b="1" dirty="0" smtClean="0">
                <a:solidFill>
                  <a:srgbClr val="000000"/>
                </a:solidFill>
                <a:latin typeface="Times New Roman" pitchFamily="18" charset="0"/>
                <a:ea typeface="新細明體"/>
                <a:cs typeface="Times New Roman" pitchFamily="18" charset="0"/>
              </a:rPr>
              <a:t>Send commands to the VM manager to perform actions on the target VM server.</a:t>
            </a:r>
          </a:p>
          <a:p>
            <a:pPr marL="342900" indent="-342900" fontAlgn="base">
              <a:spcBef>
                <a:spcPts val="600"/>
              </a:spcBef>
              <a:spcAft>
                <a:spcPts val="600"/>
              </a:spcAft>
              <a:buClr>
                <a:srgbClr val="000099"/>
              </a:buClr>
              <a:buSzPct val="100000"/>
              <a:buFont typeface="+mj-lt"/>
              <a:buAutoNum type="arabicPeriod" startAt="3"/>
              <a:defRPr/>
            </a:pPr>
            <a:r>
              <a:rPr lang="en-US" altLang="zh-TW" sz="1800" b="1" dirty="0" smtClean="0">
                <a:solidFill>
                  <a:srgbClr val="003399"/>
                </a:solidFill>
                <a:latin typeface="Times New Roman" pitchFamily="18" charset="0"/>
                <a:ea typeface="新細明體"/>
                <a:cs typeface="Times New Roman" pitchFamily="18" charset="0"/>
              </a:rPr>
              <a:t>Cloud </a:t>
            </a:r>
            <a:r>
              <a:rPr lang="en-US" altLang="zh-TW" sz="1800" b="1" dirty="0">
                <a:solidFill>
                  <a:srgbClr val="003399"/>
                </a:solidFill>
                <a:latin typeface="Times New Roman" pitchFamily="18" charset="0"/>
                <a:ea typeface="新細明體"/>
                <a:cs typeface="Times New Roman" pitchFamily="18" charset="0"/>
              </a:rPr>
              <a:t>Instance Management</a:t>
            </a:r>
            <a:r>
              <a:rPr lang="en-US" altLang="zh-TW" sz="1200" b="1" dirty="0">
                <a:solidFill>
                  <a:srgbClr val="003399"/>
                </a:solidFill>
                <a:latin typeface="Times New Roman" pitchFamily="18" charset="0"/>
                <a:cs typeface="Times New Roman" pitchFamily="18" charset="0"/>
              </a:rPr>
              <a:t/>
            </a:r>
            <a:br>
              <a:rPr lang="en-US" altLang="zh-TW" sz="1200" b="1" dirty="0">
                <a:solidFill>
                  <a:srgbClr val="003399"/>
                </a:solidFill>
                <a:latin typeface="Times New Roman" pitchFamily="18" charset="0"/>
                <a:cs typeface="Times New Roman" pitchFamily="18" charset="0"/>
              </a:rPr>
            </a:br>
            <a:r>
              <a:rPr lang="en-US" altLang="zh-TW" b="1" dirty="0" smtClean="0">
                <a:solidFill>
                  <a:srgbClr val="FF0000"/>
                </a:solidFill>
                <a:latin typeface="Times New Roman" pitchFamily="18" charset="0"/>
                <a:ea typeface="新細明體"/>
                <a:cs typeface="Times New Roman" pitchFamily="18" charset="0"/>
              </a:rPr>
              <a:t>Managing </a:t>
            </a:r>
            <a:r>
              <a:rPr lang="en-US" altLang="zh-TW" b="1" dirty="0">
                <a:solidFill>
                  <a:srgbClr val="FF0000"/>
                </a:solidFill>
                <a:latin typeface="Times New Roman" pitchFamily="18" charset="0"/>
                <a:ea typeface="新細明體"/>
                <a:cs typeface="Times New Roman" pitchFamily="18" charset="0"/>
              </a:rPr>
              <a:t>the virtual machines in the private cloud environment by using VMware vSphere </a:t>
            </a:r>
            <a:r>
              <a:rPr lang="en-US" altLang="zh-TW" b="1" dirty="0" smtClean="0">
                <a:solidFill>
                  <a:srgbClr val="FF0000"/>
                </a:solidFill>
                <a:latin typeface="Times New Roman" pitchFamily="18" charset="0"/>
                <a:ea typeface="新細明體"/>
                <a:cs typeface="Times New Roman" pitchFamily="18" charset="0"/>
              </a:rPr>
              <a:t>API.</a:t>
            </a:r>
            <a:endParaRPr lang="en-US" altLang="zh-TW" b="1" dirty="0">
              <a:solidFill>
                <a:srgbClr val="FF0000"/>
              </a:solidFill>
              <a:latin typeface="Times New Roman" pitchFamily="18" charset="0"/>
              <a:ea typeface="新細明體"/>
              <a:cs typeface="Times New Roman" pitchFamily="18" charset="0"/>
            </a:endParaRPr>
          </a:p>
          <a:p>
            <a:pPr marL="342900" indent="-342900" fontAlgn="base">
              <a:spcBef>
                <a:spcPct val="0"/>
              </a:spcBef>
              <a:spcAft>
                <a:spcPts val="600"/>
              </a:spcAft>
              <a:buClr>
                <a:srgbClr val="000099"/>
              </a:buClr>
              <a:buSzPct val="100000"/>
              <a:buFont typeface="+mj-lt"/>
              <a:buAutoNum type="arabicPeriod" startAt="3"/>
              <a:defRPr/>
            </a:pPr>
            <a:r>
              <a:rPr lang="en-US" altLang="zh-TW" sz="1800" b="1" dirty="0">
                <a:solidFill>
                  <a:srgbClr val="003399"/>
                </a:solidFill>
                <a:latin typeface="Times New Roman" pitchFamily="18" charset="0"/>
                <a:ea typeface="新細明體"/>
                <a:cs typeface="Times New Roman" pitchFamily="18" charset="0"/>
              </a:rPr>
              <a:t>VM Server Configuration</a:t>
            </a:r>
            <a:r>
              <a:rPr lang="en-US" altLang="zh-TW" sz="1600" b="1" dirty="0">
                <a:solidFill>
                  <a:srgbClr val="003399"/>
                </a:solidFill>
                <a:latin typeface="Times New Roman" pitchFamily="18" charset="0"/>
                <a:cs typeface="Times New Roman" pitchFamily="18" charset="0"/>
              </a:rPr>
              <a:t/>
            </a:r>
            <a:br>
              <a:rPr lang="en-US" altLang="zh-TW" sz="1600" b="1" dirty="0">
                <a:solidFill>
                  <a:srgbClr val="003399"/>
                </a:solidFill>
                <a:latin typeface="Times New Roman" pitchFamily="18" charset="0"/>
                <a:cs typeface="Times New Roman" pitchFamily="18" charset="0"/>
              </a:rPr>
            </a:br>
            <a:r>
              <a:rPr lang="en-US" altLang="zh-TW" b="1" dirty="0">
                <a:solidFill>
                  <a:srgbClr val="FF0000"/>
                </a:solidFill>
                <a:latin typeface="Times New Roman" pitchFamily="18" charset="0"/>
                <a:ea typeface="新細明體" pitchFamily="18" charset="-120"/>
                <a:cs typeface="Times New Roman" pitchFamily="18" charset="0"/>
              </a:rPr>
              <a:t>Automatically setting the configuration of the VM server.</a:t>
            </a:r>
          </a:p>
          <a:p>
            <a:pPr marL="342900" indent="-342900" fontAlgn="base">
              <a:spcBef>
                <a:spcPct val="0"/>
              </a:spcBef>
              <a:spcAft>
                <a:spcPts val="600"/>
              </a:spcAft>
              <a:buClr>
                <a:srgbClr val="000099"/>
              </a:buClr>
              <a:buSzPct val="100000"/>
              <a:buFont typeface="+mj-lt"/>
              <a:buAutoNum type="arabicPeriod" startAt="3"/>
              <a:defRPr/>
            </a:pPr>
            <a:endParaRPr lang="zh-TW" altLang="en-US" sz="1200" b="1" dirty="0" smtClean="0">
              <a:solidFill>
                <a:srgbClr val="000000"/>
              </a:solidFill>
              <a:latin typeface="Times New Roman" pitchFamily="18" charset="0"/>
              <a:ea typeface="新細明體"/>
              <a:cs typeface="Times New Roman" pitchFamily="18" charset="0"/>
            </a:endParaRPr>
          </a:p>
          <a:p>
            <a:pPr marL="342900" indent="-342900" fontAlgn="base">
              <a:spcBef>
                <a:spcPct val="0"/>
              </a:spcBef>
              <a:spcAft>
                <a:spcPts val="600"/>
              </a:spcAft>
              <a:buClr>
                <a:srgbClr val="000099"/>
              </a:buClr>
              <a:buSzPct val="100000"/>
              <a:buFont typeface="+mj-lt"/>
              <a:buAutoNum type="arabicPeriod" startAt="3"/>
              <a:defRPr/>
            </a:pPr>
            <a:endParaRPr lang="en-US" altLang="zh-TW" b="1" dirty="0">
              <a:solidFill>
                <a:srgbClr val="FF0000"/>
              </a:solidFill>
              <a:latin typeface="Times New Roman" pitchFamily="18" charset="0"/>
              <a:ea typeface="新細明體"/>
              <a:cs typeface="Times New Roman" pitchFamily="18" charset="0"/>
            </a:endParaRPr>
          </a:p>
        </p:txBody>
      </p:sp>
      <p:sp>
        <p:nvSpPr>
          <p:cNvPr id="16" name="矩形 15"/>
          <p:cNvSpPr/>
          <p:nvPr/>
        </p:nvSpPr>
        <p:spPr>
          <a:xfrm>
            <a:off x="962426" y="5475618"/>
            <a:ext cx="3491880" cy="800219"/>
          </a:xfrm>
          <a:prstGeom prst="rect">
            <a:avLst/>
          </a:prstGeom>
          <a:solidFill>
            <a:schemeClr val="bg1"/>
          </a:solidFill>
        </p:spPr>
        <p:txBody>
          <a:bodyPr wrap="square">
            <a:spAutoFit/>
          </a:bodyPr>
          <a:lstStyle/>
          <a:p>
            <a:pPr marL="342900" indent="-342900" fontAlgn="base">
              <a:spcBef>
                <a:spcPct val="0"/>
              </a:spcBef>
              <a:spcAft>
                <a:spcPts val="600"/>
              </a:spcAft>
              <a:buClr>
                <a:srgbClr val="000099"/>
              </a:buClr>
              <a:buSzPct val="100000"/>
              <a:buFont typeface="+mj-lt"/>
              <a:buAutoNum type="arabicPeriod" startAt="5"/>
              <a:defRPr/>
            </a:pPr>
            <a:r>
              <a:rPr kumimoji="1" lang="en-US" altLang="zh-TW" b="1" dirty="0">
                <a:solidFill>
                  <a:srgbClr val="003399"/>
                </a:solidFill>
                <a:latin typeface="Times New Roman" pitchFamily="18" charset="0"/>
                <a:cs typeface="Times New Roman" pitchFamily="18" charset="0"/>
              </a:rPr>
              <a:t>Best Model Selection</a:t>
            </a:r>
            <a:br>
              <a:rPr kumimoji="1" lang="en-US" altLang="zh-TW" b="1" dirty="0">
                <a:solidFill>
                  <a:srgbClr val="003399"/>
                </a:solidFill>
                <a:latin typeface="Times New Roman" pitchFamily="18" charset="0"/>
                <a:cs typeface="Times New Roman" pitchFamily="18" charset="0"/>
              </a:rPr>
            </a:br>
            <a:r>
              <a:rPr kumimoji="1" lang="en-US" altLang="zh-TW" sz="1400" b="1" dirty="0">
                <a:solidFill>
                  <a:srgbClr val="FF0000"/>
                </a:solidFill>
                <a:latin typeface="Times New Roman" pitchFamily="18" charset="0"/>
                <a:cs typeface="Times New Roman" pitchFamily="18" charset="0"/>
              </a:rPr>
              <a:t>It </a:t>
            </a:r>
            <a:r>
              <a:rPr kumimoji="1" lang="en-US" altLang="zh-TW" sz="1400" b="1" dirty="0" smtClean="0">
                <a:solidFill>
                  <a:srgbClr val="FF0000"/>
                </a:solidFill>
                <a:latin typeface="Times New Roman" pitchFamily="18" charset="0"/>
                <a:cs typeface="Times New Roman" pitchFamily="18" charset="0"/>
              </a:rPr>
              <a:t>is </a:t>
            </a:r>
            <a:r>
              <a:rPr kumimoji="1" lang="en-US" altLang="zh-TW" sz="1400" b="1" dirty="0">
                <a:solidFill>
                  <a:srgbClr val="FF0000"/>
                </a:solidFill>
                <a:latin typeface="Times New Roman" pitchFamily="18" charset="0"/>
                <a:cs typeface="Times New Roman" pitchFamily="18" charset="0"/>
              </a:rPr>
              <a:t>responsible for selecting the </a:t>
            </a:r>
            <a:br>
              <a:rPr kumimoji="1" lang="en-US" altLang="zh-TW" sz="1400" b="1" dirty="0">
                <a:solidFill>
                  <a:srgbClr val="FF0000"/>
                </a:solidFill>
                <a:latin typeface="Times New Roman" pitchFamily="18" charset="0"/>
                <a:cs typeface="Times New Roman" pitchFamily="18" charset="0"/>
              </a:rPr>
            </a:br>
            <a:r>
              <a:rPr kumimoji="1" lang="en-US" altLang="zh-TW" sz="1400" b="1" dirty="0" smtClean="0">
                <a:solidFill>
                  <a:srgbClr val="FF0000"/>
                </a:solidFill>
                <a:latin typeface="Times New Roman" pitchFamily="18" charset="0"/>
                <a:cs typeface="Times New Roman" pitchFamily="18" charset="0"/>
              </a:rPr>
              <a:t>best-fit </a:t>
            </a:r>
            <a:r>
              <a:rPr kumimoji="1" lang="en-US" altLang="zh-TW" sz="1400" b="1" dirty="0">
                <a:solidFill>
                  <a:srgbClr val="FF0000"/>
                </a:solidFill>
                <a:latin typeface="Times New Roman" pitchFamily="18" charset="0"/>
                <a:cs typeface="Times New Roman" pitchFamily="18" charset="0"/>
              </a:rPr>
              <a:t>model from the Central </a:t>
            </a:r>
            <a:r>
              <a:rPr kumimoji="1" lang="en-US" altLang="zh-TW" sz="1400" b="1" dirty="0" smtClean="0">
                <a:solidFill>
                  <a:srgbClr val="FF0000"/>
                </a:solidFill>
                <a:latin typeface="Times New Roman" pitchFamily="18" charset="0"/>
                <a:cs typeface="Times New Roman" pitchFamily="18" charset="0"/>
              </a:rPr>
              <a:t>DB.</a:t>
            </a:r>
            <a:endParaRPr kumimoji="1" lang="en-US" altLang="zh-TW" sz="1400" b="1" dirty="0">
              <a:solidFill>
                <a:srgbClr val="FF0000"/>
              </a:solidFill>
              <a:latin typeface="Times New Roman" pitchFamily="18" charset="0"/>
              <a:cs typeface="Times New Roman" pitchFamily="18" charset="0"/>
            </a:endParaRPr>
          </a:p>
        </p:txBody>
      </p:sp>
      <p:sp>
        <p:nvSpPr>
          <p:cNvPr id="17" name="矩形 16"/>
          <p:cNvSpPr/>
          <p:nvPr/>
        </p:nvSpPr>
        <p:spPr>
          <a:xfrm>
            <a:off x="4247038" y="5475618"/>
            <a:ext cx="3491880" cy="800219"/>
          </a:xfrm>
          <a:prstGeom prst="rect">
            <a:avLst/>
          </a:prstGeom>
          <a:solidFill>
            <a:schemeClr val="bg1"/>
          </a:solidFill>
        </p:spPr>
        <p:txBody>
          <a:bodyPr wrap="square">
            <a:spAutoFit/>
          </a:bodyPr>
          <a:lstStyle/>
          <a:p>
            <a:pPr marL="342900" indent="-342900" fontAlgn="base">
              <a:spcBef>
                <a:spcPct val="0"/>
              </a:spcBef>
              <a:spcAft>
                <a:spcPts val="600"/>
              </a:spcAft>
              <a:buClr>
                <a:srgbClr val="000099"/>
              </a:buClr>
              <a:buSzPct val="100000"/>
              <a:buFont typeface="+mj-lt"/>
              <a:buAutoNum type="arabicPeriod" startAt="6"/>
              <a:defRPr/>
            </a:pPr>
            <a:r>
              <a:rPr kumimoji="1" lang="en-US" altLang="zh-TW" b="1" dirty="0" smtClean="0">
                <a:solidFill>
                  <a:srgbClr val="003399"/>
                </a:solidFill>
                <a:latin typeface="Times New Roman" pitchFamily="18" charset="0"/>
                <a:cs typeface="Times New Roman" pitchFamily="18" charset="0"/>
              </a:rPr>
              <a:t>XML-based </a:t>
            </a:r>
            <a:r>
              <a:rPr kumimoji="1" lang="en-US" altLang="zh-TW" b="1" dirty="0">
                <a:solidFill>
                  <a:srgbClr val="003399"/>
                </a:solidFill>
                <a:latin typeface="Times New Roman" pitchFamily="18" charset="0"/>
                <a:cs typeface="Times New Roman" pitchFamily="18" charset="0"/>
              </a:rPr>
              <a:t>Command Parser</a:t>
            </a:r>
            <a:r>
              <a:rPr kumimoji="1" lang="en-US" altLang="zh-TW" sz="1400" b="1" dirty="0">
                <a:solidFill>
                  <a:srgbClr val="003399"/>
                </a:solidFill>
                <a:latin typeface="Times New Roman" pitchFamily="18" charset="0"/>
                <a:cs typeface="Times New Roman" pitchFamily="18" charset="0"/>
              </a:rPr>
              <a:t/>
            </a:r>
            <a:br>
              <a:rPr kumimoji="1" lang="en-US" altLang="zh-TW" sz="1400" b="1" dirty="0">
                <a:solidFill>
                  <a:srgbClr val="003399"/>
                </a:solidFill>
                <a:latin typeface="Times New Roman" pitchFamily="18" charset="0"/>
                <a:cs typeface="Times New Roman" pitchFamily="18" charset="0"/>
              </a:rPr>
            </a:br>
            <a:r>
              <a:rPr kumimoji="1" lang="en-US" altLang="zh-TW" sz="1400" b="1" dirty="0">
                <a:solidFill>
                  <a:srgbClr val="FF0000"/>
                </a:solidFill>
                <a:latin typeface="Times New Roman" pitchFamily="18" charset="0"/>
                <a:cs typeface="Times New Roman" pitchFamily="18" charset="0"/>
              </a:rPr>
              <a:t>It is </a:t>
            </a:r>
            <a:r>
              <a:rPr kumimoji="1" lang="en-US" altLang="zh-TW" sz="1400" b="1" dirty="0" smtClean="0">
                <a:solidFill>
                  <a:srgbClr val="FF0000"/>
                </a:solidFill>
                <a:latin typeface="Times New Roman" pitchFamily="18" charset="0"/>
                <a:cs typeface="Times New Roman" pitchFamily="18" charset="0"/>
              </a:rPr>
              <a:t>responsible </a:t>
            </a:r>
            <a:r>
              <a:rPr kumimoji="1" lang="en-US" altLang="zh-TW" sz="1400" b="1" dirty="0">
                <a:solidFill>
                  <a:srgbClr val="FF0000"/>
                </a:solidFill>
                <a:latin typeface="Times New Roman" pitchFamily="18" charset="0"/>
                <a:cs typeface="Times New Roman" pitchFamily="18" charset="0"/>
              </a:rPr>
              <a:t>for parsing the XML-based commands sent by the </a:t>
            </a:r>
            <a:r>
              <a:rPr kumimoji="1" lang="en-US" altLang="zh-TW" sz="1400" b="1" dirty="0" smtClean="0">
                <a:solidFill>
                  <a:srgbClr val="FF0000"/>
                </a:solidFill>
                <a:latin typeface="Times New Roman" pitchFamily="18" charset="0"/>
                <a:cs typeface="Times New Roman" pitchFamily="18" charset="0"/>
              </a:rPr>
              <a:t>MES.</a:t>
            </a:r>
            <a:endParaRPr kumimoji="1" lang="en-US" altLang="zh-TW" sz="1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1201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animEffect transition="in" filter="wipe(left)">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wipe(left)">
                                      <p:cBhvr>
                                        <p:cTn id="18" dur="500"/>
                                        <p:tgtEl>
                                          <p:spTgt spid="1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wipe(left)">
                                      <p:cBhvr>
                                        <p:cTn id="23" dur="500"/>
                                        <p:tgtEl>
                                          <p:spTgt spid="15">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wipe(left)">
                                      <p:cBhvr>
                                        <p:cTn id="26" dur="500"/>
                                        <p:tgtEl>
                                          <p:spTgt spid="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wipe(left)">
                                      <p:cBhvr>
                                        <p:cTn id="31" dur="500"/>
                                        <p:tgtEl>
                                          <p:spTgt spid="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22" presetClass="entr" presetSubtype="8" fill="hold" nodeType="withEffect">
                                  <p:stCondLst>
                                    <p:cond delay="0"/>
                                  </p:stCondLst>
                                  <p:childTnLst>
                                    <p:set>
                                      <p:cBhvr>
                                        <p:cTn id="39" dur="1" fill="hold">
                                          <p:stCondLst>
                                            <p:cond delay="0"/>
                                          </p:stCondLst>
                                        </p:cTn>
                                        <p:tgtEl>
                                          <p:spTgt spid="15">
                                            <p:txEl>
                                              <p:pRg st="5" end="5"/>
                                            </p:txEl>
                                          </p:spTgt>
                                        </p:tgtEl>
                                        <p:attrNameLst>
                                          <p:attrName>style.visibility</p:attrName>
                                        </p:attrNameLst>
                                      </p:cBhvr>
                                      <p:to>
                                        <p:strVal val="visible"/>
                                      </p:to>
                                    </p:set>
                                    <p:animEffect transition="in" filter="wipe(left)">
                                      <p:cBhvr>
                                        <p:cTn id="40" dur="500"/>
                                        <p:tgtEl>
                                          <p:spTgt spid="1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22" presetClass="entr" presetSubtype="8" fill="hold" nodeType="withEffect">
                                  <p:stCondLst>
                                    <p:cond delay="0"/>
                                  </p:stCondLst>
                                  <p:childTnLst>
                                    <p:set>
                                      <p:cBhvr>
                                        <p:cTn id="48" dur="1" fill="hold">
                                          <p:stCondLst>
                                            <p:cond delay="0"/>
                                          </p:stCondLst>
                                        </p:cTn>
                                        <p:tgtEl>
                                          <p:spTgt spid="15">
                                            <p:txEl>
                                              <p:pRg st="6" end="6"/>
                                            </p:txEl>
                                          </p:spTgt>
                                        </p:tgtEl>
                                        <p:attrNameLst>
                                          <p:attrName>style.visibility</p:attrName>
                                        </p:attrNameLst>
                                      </p:cBhvr>
                                      <p:to>
                                        <p:strVal val="visible"/>
                                      </p:to>
                                    </p:set>
                                    <p:animEffect transition="in" filter="wipe(left)">
                                      <p:cBhvr>
                                        <p:cTn id="49" dur="500"/>
                                        <p:tgtEl>
                                          <p:spTgt spid="15">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1"/>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par>
                                <p:cTn id="56" presetID="22" presetClass="entr" presetSubtype="8" fill="hold" nodeType="with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Effect transition="in" filter="wipe(left)">
                                      <p:cBhvr>
                                        <p:cTn id="58" dur="500"/>
                                        <p:tgtEl>
                                          <p:spTgt spid="16">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22" presetClass="entr" presetSubtype="8" fill="hold" nodeType="withEffect">
                                  <p:stCondLst>
                                    <p:cond delay="0"/>
                                  </p:stCondLst>
                                  <p:childTnLst>
                                    <p:set>
                                      <p:cBhvr>
                                        <p:cTn id="66" dur="1" fill="hold">
                                          <p:stCondLst>
                                            <p:cond delay="0"/>
                                          </p:stCondLst>
                                        </p:cTn>
                                        <p:tgtEl>
                                          <p:spTgt spid="17">
                                            <p:txEl>
                                              <p:pRg st="0" end="0"/>
                                            </p:txEl>
                                          </p:spTgt>
                                        </p:tgtEl>
                                        <p:attrNameLst>
                                          <p:attrName>style.visibility</p:attrName>
                                        </p:attrNameLst>
                                      </p:cBhvr>
                                      <p:to>
                                        <p:strVal val="visible"/>
                                      </p:to>
                                    </p:set>
                                    <p:animEffect transition="in" filter="wipe(left)">
                                      <p:cBhvr>
                                        <p:cTn id="6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9075" y="215721"/>
            <a:ext cx="86868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dirty="0" smtClean="0">
                <a:effectLst/>
                <a:ea typeface="標楷體" panose="03000509000000000000" pitchFamily="65" charset="-120"/>
                <a:cs typeface="Times New Roman" panose="02020603050405020304" pitchFamily="18" charset="0"/>
              </a:rPr>
              <a:t>Operational </a:t>
            </a:r>
            <a:r>
              <a:rPr lang="en-US" altLang="zh-TW" dirty="0">
                <a:effectLst/>
                <a:ea typeface="標楷體" panose="03000509000000000000" pitchFamily="65" charset="-120"/>
                <a:cs typeface="Times New Roman" panose="02020603050405020304" pitchFamily="18" charset="0"/>
              </a:rPr>
              <a:t>flow of the cloud-based AVM system</a:t>
            </a:r>
            <a:endParaRPr lang="zh-TW" altLang="en-US" dirty="0">
              <a:effectLst/>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endParaRPr lang="zh-TW" altLang="en-US"/>
          </a:p>
        </p:txBody>
      </p:sp>
      <p:graphicFrame>
        <p:nvGraphicFramePr>
          <p:cNvPr id="5" name="內容版面配置區 3"/>
          <p:cNvGraphicFramePr>
            <a:graphicFrameLocks noChangeAspect="1"/>
          </p:cNvGraphicFramePr>
          <p:nvPr>
            <p:extLst/>
          </p:nvPr>
        </p:nvGraphicFramePr>
        <p:xfrm>
          <a:off x="736600" y="917575"/>
          <a:ext cx="7651750" cy="5319713"/>
        </p:xfrm>
        <a:graphic>
          <a:graphicData uri="http://schemas.openxmlformats.org/presentationml/2006/ole">
            <mc:AlternateContent xmlns:mc="http://schemas.openxmlformats.org/markup-compatibility/2006">
              <mc:Choice xmlns:v="urn:schemas-microsoft-com:vml" Requires="v">
                <p:oleObj spid="_x0000_s4334" name="Visio" r:id="rId4" imgW="9315540" imgH="6477090" progId="Visio.Drawing.15">
                  <p:embed/>
                </p:oleObj>
              </mc:Choice>
              <mc:Fallback>
                <p:oleObj name="Visio" r:id="rId4" imgW="9315540" imgH="6477090" progId="Visio.Drawing.15">
                  <p:embed/>
                  <p:pic>
                    <p:nvPicPr>
                      <p:cNvPr id="0" name=""/>
                      <p:cNvPicPr/>
                      <p:nvPr/>
                    </p:nvPicPr>
                    <p:blipFill>
                      <a:blip r:embed="rId5"/>
                      <a:stretch>
                        <a:fillRect/>
                      </a:stretch>
                    </p:blipFill>
                    <p:spPr>
                      <a:xfrm>
                        <a:off x="736600" y="917575"/>
                        <a:ext cx="7651750" cy="5319713"/>
                      </a:xfrm>
                      <a:prstGeom prst="rect">
                        <a:avLst/>
                      </a:prstGeom>
                    </p:spPr>
                  </p:pic>
                </p:oleObj>
              </mc:Fallback>
            </mc:AlternateContent>
          </a:graphicData>
        </a:graphic>
      </p:graphicFrame>
      <p:cxnSp>
        <p:nvCxnSpPr>
          <p:cNvPr id="6" name="肘形接點 5"/>
          <p:cNvCxnSpPr/>
          <p:nvPr/>
        </p:nvCxnSpPr>
        <p:spPr>
          <a:xfrm rot="5400000" flipH="1" flipV="1">
            <a:off x="2159732" y="4833156"/>
            <a:ext cx="792088" cy="720080"/>
          </a:xfrm>
          <a:prstGeom prst="bent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接點 15"/>
          <p:cNvCxnSpPr/>
          <p:nvPr/>
        </p:nvCxnSpPr>
        <p:spPr>
          <a:xfrm flipV="1">
            <a:off x="1403648" y="2276873"/>
            <a:ext cx="5256584" cy="1587134"/>
          </a:xfrm>
          <a:prstGeom prst="bentConnector3">
            <a:avLst>
              <a:gd name="adj1" fmla="val 10001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接點 31"/>
          <p:cNvCxnSpPr/>
          <p:nvPr/>
        </p:nvCxnSpPr>
        <p:spPr>
          <a:xfrm flipH="1">
            <a:off x="3036773" y="2096841"/>
            <a:ext cx="2831373" cy="6825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接點 31"/>
          <p:cNvCxnSpPr/>
          <p:nvPr/>
        </p:nvCxnSpPr>
        <p:spPr>
          <a:xfrm flipV="1">
            <a:off x="3036774" y="3250097"/>
            <a:ext cx="492700" cy="17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接點 31"/>
          <p:cNvCxnSpPr/>
          <p:nvPr/>
        </p:nvCxnSpPr>
        <p:spPr>
          <a:xfrm flipH="1" flipV="1">
            <a:off x="3131839" y="2276872"/>
            <a:ext cx="527852" cy="5583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109426" y="4476309"/>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A2</a:t>
            </a:r>
            <a:endParaRPr kumimoji="1" lang="zh-TW" altLang="en-US" dirty="0">
              <a:solidFill>
                <a:srgbClr val="C00000"/>
              </a:solidFill>
              <a:latin typeface="Times New Roman" panose="02020603050405020304" pitchFamily="18" charset="0"/>
            </a:endParaRPr>
          </a:p>
        </p:txBody>
      </p:sp>
      <p:sp>
        <p:nvSpPr>
          <p:cNvPr id="45" name="矩形 44"/>
          <p:cNvSpPr/>
          <p:nvPr/>
        </p:nvSpPr>
        <p:spPr>
          <a:xfrm>
            <a:off x="336163" y="3140270"/>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A1</a:t>
            </a:r>
            <a:endParaRPr kumimoji="1" lang="zh-TW" altLang="en-US" dirty="0">
              <a:solidFill>
                <a:srgbClr val="C00000"/>
              </a:solidFill>
              <a:latin typeface="Times New Roman" panose="02020603050405020304" pitchFamily="18" charset="0"/>
            </a:endParaRPr>
          </a:p>
        </p:txBody>
      </p:sp>
      <p:sp>
        <p:nvSpPr>
          <p:cNvPr id="46" name="矩形 45"/>
          <p:cNvSpPr/>
          <p:nvPr/>
        </p:nvSpPr>
        <p:spPr>
          <a:xfrm>
            <a:off x="2971085" y="2919263"/>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A5</a:t>
            </a:r>
            <a:endParaRPr kumimoji="1" lang="zh-TW" altLang="en-US" dirty="0">
              <a:solidFill>
                <a:srgbClr val="C00000"/>
              </a:solidFill>
              <a:latin typeface="Times New Roman" panose="02020603050405020304" pitchFamily="18" charset="0"/>
            </a:endParaRPr>
          </a:p>
        </p:txBody>
      </p:sp>
      <p:sp>
        <p:nvSpPr>
          <p:cNvPr id="47" name="矩形 46"/>
          <p:cNvSpPr/>
          <p:nvPr/>
        </p:nvSpPr>
        <p:spPr>
          <a:xfrm>
            <a:off x="5317143" y="1817525"/>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A4</a:t>
            </a:r>
            <a:endParaRPr kumimoji="1" lang="zh-TW" altLang="en-US" dirty="0">
              <a:solidFill>
                <a:srgbClr val="C00000"/>
              </a:solidFill>
              <a:latin typeface="Times New Roman" panose="02020603050405020304" pitchFamily="18" charset="0"/>
            </a:endParaRPr>
          </a:p>
        </p:txBody>
      </p:sp>
      <p:sp>
        <p:nvSpPr>
          <p:cNvPr id="48" name="矩形 47"/>
          <p:cNvSpPr/>
          <p:nvPr/>
        </p:nvSpPr>
        <p:spPr>
          <a:xfrm>
            <a:off x="2682420" y="2281174"/>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A8</a:t>
            </a:r>
            <a:endParaRPr kumimoji="1" lang="zh-TW" altLang="en-US" dirty="0">
              <a:solidFill>
                <a:srgbClr val="C00000"/>
              </a:solidFill>
              <a:latin typeface="Times New Roman" panose="02020603050405020304" pitchFamily="18" charset="0"/>
            </a:endParaRPr>
          </a:p>
        </p:txBody>
      </p:sp>
      <p:sp>
        <p:nvSpPr>
          <p:cNvPr id="50" name="弧形箭號 (左彎) 49"/>
          <p:cNvSpPr/>
          <p:nvPr/>
        </p:nvSpPr>
        <p:spPr>
          <a:xfrm rot="9291963">
            <a:off x="3353831" y="3304319"/>
            <a:ext cx="351287" cy="430499"/>
          </a:xfrm>
          <a:prstGeom prst="curvedLeftArrow">
            <a:avLst>
              <a:gd name="adj1" fmla="val 4851"/>
              <a:gd name="adj2" fmla="val 50000"/>
              <a:gd name="adj3" fmla="val 25000"/>
            </a:avLst>
          </a:prstGeom>
          <a:solidFill>
            <a:srgbClr val="C00000"/>
          </a:solidFill>
          <a:ln w="28575" cap="flat" cmpd="sng" algn="ctr">
            <a:solidFill>
              <a:srgbClr val="C00000"/>
            </a:solidFill>
            <a:prstDash val="solid"/>
            <a:round/>
            <a:headEnd type="none" w="med" len="med"/>
            <a:tailEnd type="none"/>
          </a:ln>
          <a:effectLst/>
        </p:spPr>
        <p:txBody>
          <a:bodyPr rtlCol="0" anchor="ctr"/>
          <a:lstStyle/>
          <a:p>
            <a:pPr algn="ctr" fontAlgn="base">
              <a:spcBef>
                <a:spcPct val="0"/>
              </a:spcBef>
              <a:spcAft>
                <a:spcPct val="0"/>
              </a:spcAft>
            </a:pPr>
            <a:endParaRPr kumimoji="1" lang="zh-TW" altLang="en-US" dirty="0">
              <a:solidFill>
                <a:srgbClr val="C00000"/>
              </a:solidFill>
              <a:latin typeface="Times New Roman" panose="02020603050405020304" pitchFamily="18" charset="0"/>
            </a:endParaRPr>
          </a:p>
        </p:txBody>
      </p:sp>
      <p:sp>
        <p:nvSpPr>
          <p:cNvPr id="51" name="矩形 50"/>
          <p:cNvSpPr/>
          <p:nvPr/>
        </p:nvSpPr>
        <p:spPr>
          <a:xfrm>
            <a:off x="2971085" y="3396276"/>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A7</a:t>
            </a:r>
            <a:endParaRPr kumimoji="1" lang="zh-TW" altLang="en-US" dirty="0">
              <a:solidFill>
                <a:srgbClr val="C00000"/>
              </a:solidFill>
              <a:latin typeface="Times New Roman" panose="02020603050405020304" pitchFamily="18" charset="0"/>
            </a:endParaRPr>
          </a:p>
        </p:txBody>
      </p:sp>
      <p:cxnSp>
        <p:nvCxnSpPr>
          <p:cNvPr id="20" name="肘形接點 19"/>
          <p:cNvCxnSpPr/>
          <p:nvPr/>
        </p:nvCxnSpPr>
        <p:spPr>
          <a:xfrm rot="10800000">
            <a:off x="1331640" y="4077073"/>
            <a:ext cx="1817574" cy="805335"/>
          </a:xfrm>
          <a:prstGeom prst="bentConnector3">
            <a:avLst>
              <a:gd name="adj1" fmla="val -833"/>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p:cNvGrpSpPr/>
          <p:nvPr/>
        </p:nvGrpSpPr>
        <p:grpSpPr>
          <a:xfrm>
            <a:off x="730250" y="1217530"/>
            <a:ext cx="3271164" cy="3574862"/>
            <a:chOff x="730250" y="1217530"/>
            <a:chExt cx="3271164" cy="3574862"/>
          </a:xfrm>
        </p:grpSpPr>
        <p:cxnSp>
          <p:nvCxnSpPr>
            <p:cNvPr id="27" name="肘形接點 26"/>
            <p:cNvCxnSpPr/>
            <p:nvPr/>
          </p:nvCxnSpPr>
          <p:spPr>
            <a:xfrm>
              <a:off x="730250" y="1222291"/>
              <a:ext cx="3271164" cy="295527"/>
            </a:xfrm>
            <a:prstGeom prst="bentConnector3">
              <a:avLst>
                <a:gd name="adj1" fmla="val 100083"/>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接點 37"/>
            <p:cNvCxnSpPr/>
            <p:nvPr/>
          </p:nvCxnSpPr>
          <p:spPr>
            <a:xfrm rot="16200000" flipV="1">
              <a:off x="46679" y="1923335"/>
              <a:ext cx="3574862" cy="2163251"/>
            </a:xfrm>
            <a:prstGeom prst="bentConnector3">
              <a:avLst>
                <a:gd name="adj1" fmla="val 9500"/>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1620249" y="5189349"/>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A1</a:t>
            </a:r>
            <a:endParaRPr kumimoji="1" lang="zh-TW" altLang="en-US" dirty="0">
              <a:solidFill>
                <a:srgbClr val="C00000"/>
              </a:solidFill>
              <a:latin typeface="Times New Roman" panose="02020603050405020304" pitchFamily="18" charset="0"/>
            </a:endParaRPr>
          </a:p>
        </p:txBody>
      </p:sp>
      <p:sp>
        <p:nvSpPr>
          <p:cNvPr id="57" name="矩形 56"/>
          <p:cNvSpPr/>
          <p:nvPr/>
        </p:nvSpPr>
        <p:spPr>
          <a:xfrm>
            <a:off x="5634749" y="3859373"/>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A3</a:t>
            </a:r>
            <a:endParaRPr kumimoji="1" lang="zh-TW" altLang="en-US" dirty="0">
              <a:solidFill>
                <a:srgbClr val="C00000"/>
              </a:solidFill>
              <a:latin typeface="Times New Roman" panose="02020603050405020304" pitchFamily="18" charset="0"/>
            </a:endParaRPr>
          </a:p>
        </p:txBody>
      </p:sp>
      <p:cxnSp>
        <p:nvCxnSpPr>
          <p:cNvPr id="23" name="肘形接點 31"/>
          <p:cNvCxnSpPr/>
          <p:nvPr/>
        </p:nvCxnSpPr>
        <p:spPr>
          <a:xfrm flipH="1">
            <a:off x="4139952" y="2186857"/>
            <a:ext cx="216024" cy="6483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243616" y="1859556"/>
            <a:ext cx="466794" cy="369332"/>
          </a:xfrm>
          <a:prstGeom prst="rect">
            <a:avLst/>
          </a:prstGeom>
        </p:spPr>
        <p:txBody>
          <a:bodyPr wrap="none">
            <a:spAutoFit/>
          </a:bodyPr>
          <a:lstStyle/>
          <a:p>
            <a:pPr fontAlgn="base">
              <a:spcBef>
                <a:spcPct val="0"/>
              </a:spcBef>
              <a:spcAft>
                <a:spcPct val="0"/>
              </a:spcAft>
            </a:pPr>
            <a:r>
              <a:rPr kumimoji="1" lang="en-US" altLang="zh-TW" dirty="0" smtClean="0">
                <a:solidFill>
                  <a:srgbClr val="C00000"/>
                </a:solidFill>
                <a:latin typeface="Times New Roman" panose="02020603050405020304" pitchFamily="18" charset="0"/>
                <a:cs typeface="Times New Roman" panose="02020603050405020304" pitchFamily="18" charset="0"/>
              </a:rPr>
              <a:t>A6</a:t>
            </a:r>
            <a:endParaRPr kumimoji="1" lang="zh-TW" altLang="en-US" dirty="0">
              <a:solidFill>
                <a:srgbClr val="C00000"/>
              </a:solidFill>
              <a:latin typeface="Times New Roman" panose="02020603050405020304" pitchFamily="18" charset="0"/>
            </a:endParaRPr>
          </a:p>
        </p:txBody>
      </p:sp>
    </p:spTree>
    <p:extLst>
      <p:ext uri="{BB962C8B-B14F-4D97-AF65-F5344CB8AC3E}">
        <p14:creationId xmlns:p14="http://schemas.microsoft.com/office/powerpoint/2010/main" val="23055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75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down)">
                                      <p:cBhvr>
                                        <p:cTn id="62" dur="500"/>
                                        <p:tgtEl>
                                          <p:spTgt spid="5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down)">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down)">
                                      <p:cBhvr>
                                        <p:cTn id="70" dur="500"/>
                                        <p:tgtEl>
                                          <p:spTgt spid="3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down)">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0" grpId="0" animBg="1"/>
      <p:bldP spid="51" grpId="0"/>
      <p:bldP spid="49" grpId="0"/>
      <p:bldP spid="5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內容版面配置區 2"/>
          <p:cNvSpPr>
            <a:spLocks noGrp="1"/>
          </p:cNvSpPr>
          <p:nvPr>
            <p:ph idx="1"/>
          </p:nvPr>
        </p:nvSpPr>
        <p:spPr bwMode="auto">
          <a:xfrm>
            <a:off x="503548" y="2856131"/>
            <a:ext cx="8136904" cy="31651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0"/>
              </a:spcAft>
              <a:buFont typeface="+mj-lt"/>
              <a:buAutoNum type="arabicPeriod"/>
            </a:pPr>
            <a:r>
              <a:rPr lang="en-US" altLang="zh-TW" sz="2400" dirty="0" smtClean="0">
                <a:solidFill>
                  <a:srgbClr val="FF0000"/>
                </a:solidFill>
                <a:latin typeface="Times New Roman" pitchFamily="18" charset="0"/>
                <a:cs typeface="Times New Roman" pitchFamily="18" charset="0"/>
              </a:rPr>
              <a:t>Design </a:t>
            </a:r>
            <a:r>
              <a:rPr lang="en-US" altLang="zh-TW" sz="2400" dirty="0">
                <a:solidFill>
                  <a:srgbClr val="FF0000"/>
                </a:solidFill>
                <a:latin typeface="Times New Roman" pitchFamily="18" charset="0"/>
                <a:cs typeface="Times New Roman" pitchFamily="18" charset="0"/>
              </a:rPr>
              <a:t>of Automatic-Scaling Mechanism</a:t>
            </a:r>
          </a:p>
          <a:p>
            <a:pPr>
              <a:spcBef>
                <a:spcPts val="600"/>
              </a:spcBef>
              <a:spcAft>
                <a:spcPts val="0"/>
              </a:spcAft>
              <a:buFont typeface="+mj-lt"/>
              <a:buAutoNum type="arabicPeriod"/>
            </a:pPr>
            <a:r>
              <a:rPr lang="en-US" altLang="zh-TW" sz="2400" dirty="0" smtClean="0">
                <a:solidFill>
                  <a:srgbClr val="FF0000"/>
                </a:solidFill>
                <a:latin typeface="Times New Roman" pitchFamily="18" charset="0"/>
                <a:cs typeface="Times New Roman" pitchFamily="18" charset="0"/>
              </a:rPr>
              <a:t>Design </a:t>
            </a:r>
            <a:r>
              <a:rPr lang="en-US" altLang="zh-TW" sz="2400" dirty="0">
                <a:solidFill>
                  <a:srgbClr val="FF0000"/>
                </a:solidFill>
                <a:latin typeface="Times New Roman" pitchFamily="18" charset="0"/>
                <a:cs typeface="Times New Roman" pitchFamily="18" charset="0"/>
              </a:rPr>
              <a:t>of Automatic-Deployment Mechanism</a:t>
            </a:r>
          </a:p>
          <a:p>
            <a:pPr>
              <a:spcBef>
                <a:spcPts val="600"/>
              </a:spcBef>
              <a:spcAft>
                <a:spcPts val="0"/>
              </a:spcAft>
              <a:buFont typeface="+mj-lt"/>
              <a:buAutoNum type="arabicPeriod"/>
            </a:pPr>
            <a:r>
              <a:rPr lang="en-US" altLang="zh-TW" sz="2400" dirty="0" smtClean="0">
                <a:solidFill>
                  <a:srgbClr val="FF0000"/>
                </a:solidFill>
                <a:latin typeface="Times New Roman" pitchFamily="18" charset="0"/>
                <a:cs typeface="Times New Roman" pitchFamily="18" charset="0"/>
              </a:rPr>
              <a:t>Design </a:t>
            </a:r>
            <a:r>
              <a:rPr lang="en-US" altLang="zh-TW" sz="2400" dirty="0">
                <a:solidFill>
                  <a:srgbClr val="FF0000"/>
                </a:solidFill>
                <a:latin typeface="Times New Roman" pitchFamily="18" charset="0"/>
                <a:cs typeface="Times New Roman" pitchFamily="18" charset="0"/>
              </a:rPr>
              <a:t>of Automatic-Serving Mechanism</a:t>
            </a:r>
            <a:endParaRPr lang="en-US" altLang="zh-TW" sz="2400" dirty="0" smtClean="0">
              <a:latin typeface="Times New Roman" panose="02020603050405020304" pitchFamily="18" charset="0"/>
              <a:cs typeface="Times New Roman" panose="02020603050405020304" pitchFamily="18" charset="0"/>
            </a:endParaRPr>
          </a:p>
        </p:txBody>
      </p:sp>
      <p:sp>
        <p:nvSpPr>
          <p:cNvPr id="29699" name="頁尾版面配置區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05CE2E34-D514-491B-84FC-B7C1B247ADB5}" type="slidenum">
              <a:rPr lang="en-US" altLang="zh-TW" smtClean="0">
                <a:solidFill>
                  <a:srgbClr val="000000"/>
                </a:solidFill>
                <a:latin typeface="Times New Roman" panose="02020603050405020304" pitchFamily="18" charset="0"/>
                <a:cs typeface="Times New Roman" panose="02020603050405020304" pitchFamily="18" charset="0"/>
              </a:rPr>
              <a:pPr eaLnBrk="1" hangingPunct="1"/>
              <a:t>39</a:t>
            </a:fld>
            <a:endParaRPr lang="en-US" altLang="zh-TW" dirty="0" smtClean="0">
              <a:solidFill>
                <a:srgbClr val="000000"/>
              </a:solidFill>
              <a:latin typeface="Times New Roman" pitchFamily="18" charset="0"/>
              <a:cs typeface="Times New Roman" panose="02020603050405020304" pitchFamily="18" charset="0"/>
            </a:endParaRPr>
          </a:p>
        </p:txBody>
      </p:sp>
      <p:sp>
        <p:nvSpPr>
          <p:cNvPr id="9221" name="矩形 4"/>
          <p:cNvSpPr>
            <a:spLocks noChangeArrowheads="1"/>
          </p:cNvSpPr>
          <p:nvPr/>
        </p:nvSpPr>
        <p:spPr bwMode="auto">
          <a:xfrm>
            <a:off x="503548" y="1196752"/>
            <a:ext cx="8136904" cy="1446550"/>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p:spPr>
        <p:txBody>
          <a:bodyPr wrap="square">
            <a:spAutoFit/>
          </a:bodyPr>
          <a:lstStyle/>
          <a:p>
            <a:pPr algn="ctr" fontAlgn="base">
              <a:spcBef>
                <a:spcPct val="0"/>
              </a:spcBef>
              <a:spcAft>
                <a:spcPct val="0"/>
              </a:spcAft>
              <a:defRPr/>
            </a:pPr>
            <a:r>
              <a:rPr kumimoji="1" lang="en-US" altLang="zh-TW" sz="4400" b="1" dirty="0">
                <a:solidFill>
                  <a:srgbClr val="FF0000"/>
                </a:solidFill>
                <a:latin typeface="Times New Roman" panose="02020603050405020304" pitchFamily="18" charset="0"/>
                <a:cs typeface="Times New Roman" panose="02020603050405020304" pitchFamily="18" charset="0"/>
              </a:rPr>
              <a:t>Design of </a:t>
            </a:r>
            <a:r>
              <a:rPr kumimoji="1" lang="en-US" altLang="zh-TW" sz="4400" b="1" dirty="0" smtClean="0">
                <a:solidFill>
                  <a:srgbClr val="FF0000"/>
                </a:solidFill>
                <a:latin typeface="Times New Roman" panose="02020603050405020304" pitchFamily="18" charset="0"/>
                <a:cs typeface="Times New Roman" panose="02020603050405020304" pitchFamily="18" charset="0"/>
              </a:rPr>
              <a:t/>
            </a:r>
            <a:br>
              <a:rPr kumimoji="1" lang="en-US" altLang="zh-TW" sz="4400" b="1" dirty="0" smtClean="0">
                <a:solidFill>
                  <a:srgbClr val="FF0000"/>
                </a:solidFill>
                <a:latin typeface="Times New Roman" panose="02020603050405020304" pitchFamily="18" charset="0"/>
                <a:cs typeface="Times New Roman" panose="02020603050405020304" pitchFamily="18" charset="0"/>
              </a:rPr>
            </a:br>
            <a:r>
              <a:rPr kumimoji="1" lang="en-US" altLang="zh-TW" sz="4400" b="1" dirty="0" smtClean="0">
                <a:solidFill>
                  <a:srgbClr val="FF0000"/>
                </a:solidFill>
                <a:latin typeface="Times New Roman" panose="02020603050405020304" pitchFamily="18" charset="0"/>
                <a:cs typeface="Times New Roman" panose="02020603050405020304" pitchFamily="18" charset="0"/>
              </a:rPr>
              <a:t>Core </a:t>
            </a:r>
            <a:r>
              <a:rPr kumimoji="1" lang="en-US" altLang="zh-TW" sz="4400" b="1" dirty="0">
                <a:solidFill>
                  <a:srgbClr val="FF0000"/>
                </a:solidFill>
                <a:latin typeface="Times New Roman" panose="02020603050405020304" pitchFamily="18" charset="0"/>
                <a:cs typeface="Times New Roman" panose="02020603050405020304" pitchFamily="18" charset="0"/>
              </a:rPr>
              <a:t>Functional Mechanisms</a:t>
            </a:r>
          </a:p>
        </p:txBody>
      </p:sp>
    </p:spTree>
    <p:extLst>
      <p:ext uri="{BB962C8B-B14F-4D97-AF65-F5344CB8AC3E}">
        <p14:creationId xmlns:p14="http://schemas.microsoft.com/office/powerpoint/2010/main" val="2675988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755576" y="188640"/>
            <a:ext cx="7772400" cy="922114"/>
          </a:xfrm>
        </p:spPr>
        <p:txBody>
          <a:bodyPr>
            <a:normAutofit/>
          </a:bodyPr>
          <a:lstStyle/>
          <a:p>
            <a:pPr algn="ctr"/>
            <a:r>
              <a:rPr lang="en-GB" altLang="zh-TW" sz="4400" b="1" dirty="0" smtClean="0">
                <a:solidFill>
                  <a:srgbClr val="FF0000"/>
                </a:solidFill>
                <a:ea typeface="ＭＳ Ｐゴシック" pitchFamily="-97" charset="-128"/>
              </a:rPr>
              <a:t>Cloud </a:t>
            </a:r>
            <a:r>
              <a:rPr lang="en-US" altLang="zh-TW" sz="4400" b="1" dirty="0" smtClean="0">
                <a:solidFill>
                  <a:srgbClr val="FF0000"/>
                </a:solidFill>
                <a:ea typeface="ＭＳ Ｐゴシック" pitchFamily="-97" charset="-128"/>
              </a:rPr>
              <a:t>Computing</a:t>
            </a:r>
            <a:endParaRPr lang="en-GB" altLang="zh-TW" sz="4400" b="1" dirty="0" smtClean="0">
              <a:solidFill>
                <a:srgbClr val="FF0000"/>
              </a:solidFill>
              <a:ea typeface="ＭＳ Ｐゴシック" pitchFamily="-97" charset="-128"/>
            </a:endParaRPr>
          </a:p>
        </p:txBody>
      </p:sp>
      <p:sp>
        <p:nvSpPr>
          <p:cNvPr id="7171" name="Content Placeholder 2"/>
          <p:cNvSpPr>
            <a:spLocks noGrp="1"/>
          </p:cNvSpPr>
          <p:nvPr>
            <p:ph idx="1"/>
          </p:nvPr>
        </p:nvSpPr>
        <p:spPr>
          <a:xfrm>
            <a:off x="899592" y="1124744"/>
            <a:ext cx="7772400" cy="4933528"/>
          </a:xfrm>
        </p:spPr>
        <p:txBody>
          <a:bodyPr>
            <a:normAutofit lnSpcReduction="10000"/>
          </a:bodyPr>
          <a:lstStyle/>
          <a:p>
            <a:pPr marL="449263" indent="-449263">
              <a:buFont typeface="Wingdings" pitchFamily="2" charset="2"/>
              <a:buChar char="n"/>
            </a:pPr>
            <a:r>
              <a:rPr lang="en-GB" altLang="zh-TW" sz="3200" dirty="0" smtClean="0">
                <a:ea typeface="ＭＳ Ｐゴシック" pitchFamily="-97" charset="-128"/>
              </a:rPr>
              <a:t>Cloud computing is an umbrella term used to refer to Internet based development and services. </a:t>
            </a:r>
          </a:p>
          <a:p>
            <a:pPr marL="449263" indent="-449263">
              <a:buFont typeface="Wingdings" pitchFamily="2" charset="2"/>
              <a:buChar char="n"/>
            </a:pPr>
            <a:r>
              <a:rPr lang="en-GB" altLang="zh-TW" sz="3200" dirty="0" smtClean="0">
                <a:ea typeface="ＭＳ Ｐゴシック" pitchFamily="-97" charset="-128"/>
              </a:rPr>
              <a:t>A number of characteristics define cloud data, applications services and infrastructure:</a:t>
            </a:r>
          </a:p>
          <a:p>
            <a:pPr lvl="1"/>
            <a:r>
              <a:rPr lang="en-GB" altLang="zh-TW" sz="2600" dirty="0" smtClean="0">
                <a:solidFill>
                  <a:srgbClr val="0000FF"/>
                </a:solidFill>
                <a:ea typeface="ＭＳ Ｐゴシック" pitchFamily="-97" charset="-128"/>
              </a:rPr>
              <a:t>Remotely hosted: </a:t>
            </a:r>
            <a:r>
              <a:rPr lang="en-GB" altLang="zh-TW" sz="2600" dirty="0" smtClean="0">
                <a:ea typeface="ＭＳ Ｐゴシック" pitchFamily="-97" charset="-128"/>
              </a:rPr>
              <a:t>Services or data are hosted on remote infrastructure. </a:t>
            </a:r>
          </a:p>
          <a:p>
            <a:pPr lvl="1"/>
            <a:r>
              <a:rPr lang="en-GB" altLang="zh-TW" sz="2600" dirty="0" smtClean="0">
                <a:solidFill>
                  <a:srgbClr val="0000FF"/>
                </a:solidFill>
                <a:ea typeface="ＭＳ Ｐゴシック" pitchFamily="-97" charset="-128"/>
              </a:rPr>
              <a:t>Ubiquitous:</a:t>
            </a:r>
            <a:r>
              <a:rPr lang="en-GB" altLang="zh-TW" sz="2600" dirty="0" smtClean="0">
                <a:ea typeface="ＭＳ Ｐゴシック" pitchFamily="-97" charset="-128"/>
              </a:rPr>
              <a:t> Services or data are available from anywhere.</a:t>
            </a:r>
          </a:p>
          <a:p>
            <a:pPr lvl="1"/>
            <a:r>
              <a:rPr lang="en-GB" altLang="zh-TW" sz="2600" dirty="0" err="1" smtClean="0">
                <a:solidFill>
                  <a:srgbClr val="0000FF"/>
                </a:solidFill>
                <a:ea typeface="ＭＳ Ｐゴシック" pitchFamily="-97" charset="-128"/>
              </a:rPr>
              <a:t>Commodified</a:t>
            </a:r>
            <a:r>
              <a:rPr lang="en-GB" altLang="zh-TW" sz="2600" dirty="0" smtClean="0">
                <a:solidFill>
                  <a:srgbClr val="0000FF"/>
                </a:solidFill>
                <a:ea typeface="ＭＳ Ｐゴシック" pitchFamily="-97" charset="-128"/>
              </a:rPr>
              <a:t>:</a:t>
            </a:r>
            <a:r>
              <a:rPr lang="en-GB" altLang="zh-TW" sz="2600" dirty="0" smtClean="0">
                <a:ea typeface="ＭＳ Ｐゴシック" pitchFamily="-97" charset="-128"/>
              </a:rPr>
              <a:t> The result is a utility computing model similar to traditional that of traditional utilities, like gas and electricity - you pay for what you would want!</a:t>
            </a:r>
          </a:p>
          <a:p>
            <a:endParaRPr lang="en-GB" altLang="zh-TW" dirty="0" smtClean="0">
              <a:ea typeface="ＭＳ Ｐゴシック" pitchFamily="-97" charset="-128"/>
            </a:endParaRPr>
          </a:p>
        </p:txBody>
      </p:sp>
    </p:spTree>
    <p:extLst>
      <p:ext uri="{BB962C8B-B14F-4D97-AF65-F5344CB8AC3E}">
        <p14:creationId xmlns:p14="http://schemas.microsoft.com/office/powerpoint/2010/main" val="33060428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p:nvPr/>
        </p:nvPicPr>
        <p:blipFill>
          <a:blip r:embed="rId3">
            <a:extLst>
              <a:ext uri="{28A0092B-C50C-407E-A947-70E740481C1C}">
                <a14:useLocalDpi xmlns:a14="http://schemas.microsoft.com/office/drawing/2010/main" val="0"/>
              </a:ext>
            </a:extLst>
          </a:blip>
          <a:stretch>
            <a:fillRect/>
          </a:stretch>
        </p:blipFill>
        <p:spPr>
          <a:xfrm>
            <a:off x="4139952" y="1556792"/>
            <a:ext cx="5004049" cy="4320480"/>
          </a:xfrm>
          <a:prstGeom prst="rect">
            <a:avLst/>
          </a:prstGeom>
        </p:spPr>
      </p:pic>
      <p:sp>
        <p:nvSpPr>
          <p:cNvPr id="8" name="標題 1"/>
          <p:cNvSpPr>
            <a:spLocks noGrp="1"/>
          </p:cNvSpPr>
          <p:nvPr>
            <p:ph type="title"/>
          </p:nvPr>
        </p:nvSpPr>
        <p:spPr>
          <a:xfrm>
            <a:off x="107504" y="152400"/>
            <a:ext cx="8939336"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Terminologies (1/2)</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1"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3" name="矩形 2"/>
          <p:cNvSpPr/>
          <p:nvPr/>
        </p:nvSpPr>
        <p:spPr>
          <a:xfrm>
            <a:off x="323528" y="908720"/>
            <a:ext cx="8568952" cy="2754600"/>
          </a:xfrm>
          <a:prstGeom prst="rect">
            <a:avLst/>
          </a:prstGeom>
        </p:spPr>
        <p:txBody>
          <a:bodyPr wrap="square">
            <a:spAutoFit/>
          </a:bodyPr>
          <a:lstStyle/>
          <a:p>
            <a:pPr marL="342900" indent="-342900" algn="just" fontAlgn="base">
              <a:spcBef>
                <a:spcPts val="600"/>
              </a:spcBef>
              <a:spcAft>
                <a:spcPct val="0"/>
              </a:spcAft>
              <a:buClr>
                <a:srgbClr val="FF0000"/>
              </a:buClr>
              <a:buFont typeface="Wingdings" pitchFamily="2" charset="2"/>
              <a:buChar char="n"/>
            </a:pPr>
            <a:r>
              <a:rPr kumimoji="1" lang="en-US" altLang="zh-TW" sz="2800" b="1" dirty="0" smtClean="0">
                <a:solidFill>
                  <a:srgbClr val="0000FF"/>
                </a:solidFill>
                <a:latin typeface="Times New Roman" pitchFamily="18" charset="0"/>
                <a:cs typeface="Times New Roman" pitchFamily="18" charset="0"/>
              </a:rPr>
              <a:t>Combination Information of Equipment</a:t>
            </a:r>
          </a:p>
          <a:p>
            <a:pPr marL="800100" lvl="1" indent="-342900" algn="just" fontAlgn="base">
              <a:spcBef>
                <a:spcPts val="600"/>
              </a:spcBef>
              <a:spcAft>
                <a:spcPct val="0"/>
              </a:spcAft>
              <a:buClr>
                <a:srgbClr val="FF0000"/>
              </a:buClr>
              <a:buFont typeface="Wingdings" panose="05000000000000000000" pitchFamily="2" charset="2"/>
              <a:buChar char="l"/>
            </a:pPr>
            <a:r>
              <a:rPr kumimoji="1" lang="en-US" altLang="zh-TW" sz="2400" b="1" dirty="0" smtClean="0">
                <a:solidFill>
                  <a:srgbClr val="000000"/>
                </a:solidFill>
                <a:latin typeface="Times New Roman" pitchFamily="18" charset="0"/>
                <a:cs typeface="Times New Roman" pitchFamily="18" charset="0"/>
              </a:rPr>
              <a:t>A01, Chamber A, Side 1</a:t>
            </a:r>
          </a:p>
          <a:p>
            <a:pPr marL="800100" lvl="1" indent="-342900" algn="just" fontAlgn="base">
              <a:spcBef>
                <a:spcPts val="600"/>
              </a:spcBef>
              <a:spcAft>
                <a:spcPct val="0"/>
              </a:spcAft>
              <a:buClr>
                <a:srgbClr val="FF0000"/>
              </a:buClr>
              <a:buFont typeface="Wingdings" panose="05000000000000000000" pitchFamily="2" charset="2"/>
              <a:buChar char="l"/>
            </a:pPr>
            <a:r>
              <a:rPr kumimoji="1" lang="en-US" altLang="zh-TW" sz="2400" b="1" dirty="0" smtClean="0">
                <a:solidFill>
                  <a:srgbClr val="000000"/>
                </a:solidFill>
                <a:latin typeface="Times New Roman" pitchFamily="18" charset="0"/>
                <a:cs typeface="Times New Roman" pitchFamily="18" charset="0"/>
              </a:rPr>
              <a:t>A01, </a:t>
            </a:r>
            <a:r>
              <a:rPr kumimoji="1" lang="en-US" altLang="zh-TW" sz="2400" b="1" dirty="0">
                <a:solidFill>
                  <a:srgbClr val="000000"/>
                </a:solidFill>
                <a:latin typeface="Times New Roman" pitchFamily="18" charset="0"/>
                <a:cs typeface="Times New Roman" pitchFamily="18" charset="0"/>
              </a:rPr>
              <a:t>Chamber A, Side 2</a:t>
            </a:r>
          </a:p>
          <a:p>
            <a:pPr marL="800100" lvl="1" indent="-342900" algn="just" fontAlgn="base">
              <a:spcBef>
                <a:spcPts val="600"/>
              </a:spcBef>
              <a:spcAft>
                <a:spcPct val="0"/>
              </a:spcAft>
              <a:buClr>
                <a:srgbClr val="FF0000"/>
              </a:buClr>
              <a:buFont typeface="Wingdings" panose="05000000000000000000" pitchFamily="2" charset="2"/>
              <a:buChar char="l"/>
            </a:pPr>
            <a:r>
              <a:rPr kumimoji="1" lang="en-US" altLang="zh-TW" sz="2400" b="1" dirty="0" smtClean="0">
                <a:solidFill>
                  <a:srgbClr val="000000"/>
                </a:solidFill>
                <a:latin typeface="Times New Roman" pitchFamily="18" charset="0"/>
                <a:cs typeface="Times New Roman" pitchFamily="18" charset="0"/>
              </a:rPr>
              <a:t>A01, </a:t>
            </a:r>
            <a:r>
              <a:rPr kumimoji="1" lang="en-US" altLang="zh-TW" sz="2400" b="1" dirty="0">
                <a:solidFill>
                  <a:srgbClr val="000000"/>
                </a:solidFill>
                <a:latin typeface="Times New Roman" pitchFamily="18" charset="0"/>
                <a:cs typeface="Times New Roman" pitchFamily="18" charset="0"/>
              </a:rPr>
              <a:t>Chamber B, Side 1</a:t>
            </a:r>
          </a:p>
          <a:p>
            <a:pPr marL="800100" lvl="1" indent="-342900" algn="just" fontAlgn="base">
              <a:spcBef>
                <a:spcPts val="600"/>
              </a:spcBef>
              <a:spcAft>
                <a:spcPct val="0"/>
              </a:spcAft>
              <a:buClr>
                <a:srgbClr val="FF0000"/>
              </a:buClr>
              <a:buFont typeface="Wingdings" panose="05000000000000000000" pitchFamily="2" charset="2"/>
              <a:buChar char="l"/>
            </a:pPr>
            <a:r>
              <a:rPr kumimoji="1" lang="en-US" altLang="zh-TW" sz="2400" b="1" dirty="0" smtClean="0">
                <a:solidFill>
                  <a:srgbClr val="000000"/>
                </a:solidFill>
                <a:latin typeface="Times New Roman" pitchFamily="18" charset="0"/>
                <a:cs typeface="Times New Roman" pitchFamily="18" charset="0"/>
              </a:rPr>
              <a:t>A01, </a:t>
            </a:r>
            <a:r>
              <a:rPr kumimoji="1" lang="en-US" altLang="zh-TW" sz="2400" b="1" dirty="0">
                <a:solidFill>
                  <a:srgbClr val="000000"/>
                </a:solidFill>
                <a:latin typeface="Times New Roman" pitchFamily="18" charset="0"/>
                <a:cs typeface="Times New Roman" pitchFamily="18" charset="0"/>
              </a:rPr>
              <a:t>Chamber B, Side </a:t>
            </a:r>
            <a:r>
              <a:rPr kumimoji="1" lang="en-US" altLang="zh-TW" sz="2400" b="1" dirty="0" smtClean="0">
                <a:solidFill>
                  <a:srgbClr val="000000"/>
                </a:solidFill>
                <a:latin typeface="Times New Roman" pitchFamily="18" charset="0"/>
                <a:cs typeface="Times New Roman" pitchFamily="18" charset="0"/>
              </a:rPr>
              <a:t>2</a:t>
            </a:r>
            <a:endParaRPr kumimoji="1" lang="en-US" altLang="zh-TW" sz="2400" b="1" dirty="0">
              <a:solidFill>
                <a:srgbClr val="000000"/>
              </a:solidFill>
              <a:latin typeface="Times New Roman" pitchFamily="18" charset="0"/>
              <a:cs typeface="Times New Roman" pitchFamily="18" charset="0"/>
            </a:endParaRPr>
          </a:p>
          <a:p>
            <a:pPr marL="457200" lvl="2" fontAlgn="base">
              <a:spcBef>
                <a:spcPts val="600"/>
              </a:spcBef>
              <a:spcAft>
                <a:spcPct val="0"/>
              </a:spcAft>
              <a:buClr>
                <a:srgbClr val="FF0000"/>
              </a:buClr>
            </a:pPr>
            <a:endParaRPr kumimoji="1" lang="en-US" altLang="zh-TW" sz="2400" b="1" dirty="0">
              <a:solidFill>
                <a:srgbClr val="000000"/>
              </a:solidFill>
              <a:latin typeface="Times New Roman" pitchFamily="18" charset="0"/>
              <a:cs typeface="Times New Roman" pitchFamily="18" charset="0"/>
            </a:endParaRPr>
          </a:p>
        </p:txBody>
      </p:sp>
      <p:sp>
        <p:nvSpPr>
          <p:cNvPr id="2" name="矩形 1"/>
          <p:cNvSpPr/>
          <p:nvPr/>
        </p:nvSpPr>
        <p:spPr>
          <a:xfrm>
            <a:off x="4773035" y="5949280"/>
            <a:ext cx="3737883" cy="307777"/>
          </a:xfrm>
          <a:prstGeom prst="rect">
            <a:avLst/>
          </a:prstGeom>
        </p:spPr>
        <p:txBody>
          <a:bodyPr wrap="none">
            <a:spAutoFit/>
          </a:bodyPr>
          <a:lstStyle/>
          <a:p>
            <a:pPr fontAlgn="base">
              <a:spcBef>
                <a:spcPct val="0"/>
              </a:spcBef>
              <a:spcAft>
                <a:spcPct val="0"/>
              </a:spcAft>
            </a:pPr>
            <a:r>
              <a:rPr kumimoji="1" lang="zh-TW" altLang="zh-TW"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1" lang="en-US" altLang="zh-TW"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Architecture of the </a:t>
            </a:r>
            <a:r>
              <a:rPr kumimoji="1" lang="en-US" altLang="zh-TW" sz="1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ULKCVD Equipment A01</a:t>
            </a:r>
            <a:endParaRPr kumimoji="1" lang="zh-TW" alt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90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p:cNvSpPr>
            <a:spLocks noGrp="1"/>
          </p:cNvSpPr>
          <p:nvPr>
            <p:ph type="title"/>
          </p:nvPr>
        </p:nvSpPr>
        <p:spPr>
          <a:xfrm>
            <a:off x="107504" y="152400"/>
            <a:ext cx="8939336"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Terminologies (2/2)</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11" name="Rectangle 10"/>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3" name="矩形 2"/>
          <p:cNvSpPr/>
          <p:nvPr/>
        </p:nvSpPr>
        <p:spPr>
          <a:xfrm>
            <a:off x="323528" y="908720"/>
            <a:ext cx="8568952" cy="4832092"/>
          </a:xfrm>
          <a:prstGeom prst="rect">
            <a:avLst/>
          </a:prstGeom>
        </p:spPr>
        <p:txBody>
          <a:bodyPr wrap="square">
            <a:spAutoFit/>
          </a:bodyPr>
          <a:lstStyle/>
          <a:p>
            <a:pPr marL="342900" lvl="1" indent="-342900" algn="just" fontAlgn="base">
              <a:spcBef>
                <a:spcPts val="600"/>
              </a:spcBef>
              <a:spcAft>
                <a:spcPct val="0"/>
              </a:spcAft>
              <a:buClr>
                <a:srgbClr val="FF0000"/>
              </a:buClr>
              <a:buFont typeface="Wingdings" pitchFamily="2" charset="2"/>
              <a:buChar char="n"/>
            </a:pPr>
            <a:r>
              <a:rPr kumimoji="1" lang="en-US" altLang="zh-TW" sz="2000" b="1" dirty="0" smtClean="0">
                <a:solidFill>
                  <a:srgbClr val="0000FF"/>
                </a:solidFill>
                <a:latin typeface="Times New Roman" pitchFamily="18" charset="0"/>
                <a:cs typeface="Times New Roman" pitchFamily="18" charset="0"/>
              </a:rPr>
              <a:t>Template Virtual Machine</a:t>
            </a:r>
            <a:endParaRPr kumimoji="1" lang="en-US" altLang="zh-TW" sz="2000" b="1" dirty="0">
              <a:solidFill>
                <a:srgbClr val="0000FF"/>
              </a:solidFill>
              <a:latin typeface="Times New Roman" pitchFamily="18" charset="0"/>
              <a:cs typeface="Times New Roman" pitchFamily="18" charset="0"/>
            </a:endParaRPr>
          </a:p>
          <a:p>
            <a:pPr marL="457200" lvl="2" fontAlgn="base">
              <a:spcBef>
                <a:spcPts val="600"/>
              </a:spcBef>
              <a:spcAft>
                <a:spcPts val="600"/>
              </a:spcAft>
              <a:buClr>
                <a:srgbClr val="FF0000"/>
              </a:buClr>
            </a:pPr>
            <a:r>
              <a:rPr kumimoji="1" lang="en-US" altLang="zh-TW" b="1" dirty="0">
                <a:solidFill>
                  <a:srgbClr val="000000"/>
                </a:solidFill>
                <a:latin typeface="Times New Roman" pitchFamily="18" charset="0"/>
                <a:cs typeface="Times New Roman" pitchFamily="18" charset="0"/>
              </a:rPr>
              <a:t> </a:t>
            </a:r>
            <a:r>
              <a:rPr kumimoji="1" lang="en-US" altLang="zh-TW" b="1" dirty="0" smtClean="0">
                <a:solidFill>
                  <a:srgbClr val="000000"/>
                </a:solidFill>
                <a:latin typeface="Times New Roman" pitchFamily="18" charset="0"/>
                <a:cs typeface="Times New Roman" pitchFamily="18" charset="0"/>
              </a:rPr>
              <a:t>A virtual </a:t>
            </a:r>
            <a:r>
              <a:rPr kumimoji="1" lang="en-US" altLang="zh-TW" b="1" dirty="0">
                <a:solidFill>
                  <a:srgbClr val="000000"/>
                </a:solidFill>
                <a:latin typeface="Times New Roman" pitchFamily="18" charset="0"/>
                <a:cs typeface="Times New Roman" pitchFamily="18" charset="0"/>
              </a:rPr>
              <a:t>machine </a:t>
            </a:r>
            <a:r>
              <a:rPr kumimoji="1" lang="en-US" altLang="zh-TW" b="1" dirty="0" smtClean="0">
                <a:solidFill>
                  <a:srgbClr val="000000"/>
                </a:solidFill>
                <a:latin typeface="Times New Roman" pitchFamily="18" charset="0"/>
                <a:cs typeface="Times New Roman" pitchFamily="18" charset="0"/>
              </a:rPr>
              <a:t>installed with</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 </a:t>
            </a:r>
            <a:r>
              <a:rPr kumimoji="1" lang="en-US" altLang="zh-TW" b="1" dirty="0">
                <a:solidFill>
                  <a:srgbClr val="000000"/>
                </a:solidFill>
                <a:latin typeface="Times New Roman" pitchFamily="18" charset="0"/>
                <a:cs typeface="Times New Roman" pitchFamily="18" charset="0"/>
              </a:rPr>
              <a:t>the VM server </a:t>
            </a:r>
            <a:r>
              <a:rPr kumimoji="1" lang="en-US" altLang="zh-TW" b="1" dirty="0" smtClean="0">
                <a:solidFill>
                  <a:srgbClr val="000000"/>
                </a:solidFill>
                <a:latin typeface="Times New Roman" pitchFamily="18" charset="0"/>
                <a:cs typeface="Times New Roman" pitchFamily="18" charset="0"/>
              </a:rPr>
              <a:t>software, but lacking </a:t>
            </a:r>
            <a:r>
              <a:rPr kumimoji="1" lang="en-US" altLang="zh-TW" b="1" dirty="0">
                <a:solidFill>
                  <a:srgbClr val="000000"/>
                </a:solidFill>
                <a:latin typeface="Times New Roman" pitchFamily="18" charset="0"/>
                <a:cs typeface="Times New Roman" pitchFamily="18" charset="0"/>
              </a:rPr>
              <a:t>the </a:t>
            </a:r>
            <a:r>
              <a:rPr kumimoji="1" lang="en-US" altLang="zh-TW" b="1" dirty="0" smtClean="0">
                <a:solidFill>
                  <a:srgbClr val="000000"/>
                </a:solidFill>
                <a:latin typeface="Times New Roman" pitchFamily="18" charset="0"/>
                <a:cs typeface="Times New Roman" pitchFamily="18" charset="0"/>
              </a:rPr>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 combination </a:t>
            </a:r>
            <a:r>
              <a:rPr kumimoji="1" lang="en-US" altLang="zh-TW" b="1" dirty="0">
                <a:solidFill>
                  <a:srgbClr val="000000"/>
                </a:solidFill>
                <a:latin typeface="Times New Roman" pitchFamily="18" charset="0"/>
                <a:cs typeface="Times New Roman" pitchFamily="18" charset="0"/>
              </a:rPr>
              <a:t>information of equipment, </a:t>
            </a:r>
            <a:r>
              <a:rPr kumimoji="1" lang="en-US" altLang="zh-TW" b="1" dirty="0" smtClean="0">
                <a:solidFill>
                  <a:srgbClr val="000000"/>
                </a:solidFill>
                <a:latin typeface="Times New Roman" pitchFamily="18" charset="0"/>
                <a:cs typeface="Times New Roman" pitchFamily="18" charset="0"/>
              </a:rPr>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 prediction </a:t>
            </a:r>
            <a:r>
              <a:rPr kumimoji="1" lang="en-US" altLang="zh-TW" b="1" dirty="0">
                <a:solidFill>
                  <a:srgbClr val="000000"/>
                </a:solidFill>
                <a:latin typeface="Times New Roman" pitchFamily="18" charset="0"/>
                <a:cs typeface="Times New Roman" pitchFamily="18" charset="0"/>
              </a:rPr>
              <a:t>model, and IP.</a:t>
            </a:r>
            <a:endParaRPr kumimoji="1" lang="en-US" altLang="zh-TW" sz="2000" b="1" dirty="0" smtClean="0">
              <a:solidFill>
                <a:srgbClr val="0000FF"/>
              </a:solidFill>
              <a:latin typeface="Times New Roman" pitchFamily="18" charset="0"/>
              <a:cs typeface="Times New Roman" pitchFamily="18" charset="0"/>
            </a:endParaRPr>
          </a:p>
          <a:p>
            <a:pPr marL="342900" lvl="1" indent="-342900" algn="just" fontAlgn="base">
              <a:spcBef>
                <a:spcPts val="600"/>
              </a:spcBef>
              <a:spcAft>
                <a:spcPct val="0"/>
              </a:spcAft>
              <a:buClr>
                <a:srgbClr val="FF0000"/>
              </a:buClr>
              <a:buFont typeface="Wingdings" pitchFamily="2" charset="2"/>
              <a:buChar char="n"/>
            </a:pPr>
            <a:r>
              <a:rPr kumimoji="1" lang="en-US" altLang="zh-TW" sz="2000" b="1" dirty="0" smtClean="0">
                <a:solidFill>
                  <a:srgbClr val="0000FF"/>
                </a:solidFill>
                <a:latin typeface="Times New Roman" pitchFamily="18" charset="0"/>
                <a:cs typeface="Times New Roman" pitchFamily="18" charset="0"/>
              </a:rPr>
              <a:t>Spare </a:t>
            </a:r>
            <a:r>
              <a:rPr kumimoji="1" lang="en-US" altLang="zh-TW" sz="2000" b="1" dirty="0">
                <a:solidFill>
                  <a:srgbClr val="0000FF"/>
                </a:solidFill>
                <a:latin typeface="Times New Roman" pitchFamily="18" charset="0"/>
                <a:cs typeface="Times New Roman" pitchFamily="18" charset="0"/>
              </a:rPr>
              <a:t>Virtual </a:t>
            </a:r>
            <a:r>
              <a:rPr kumimoji="1" lang="en-US" altLang="zh-TW" sz="2000" b="1" dirty="0" smtClean="0">
                <a:solidFill>
                  <a:srgbClr val="0000FF"/>
                </a:solidFill>
                <a:latin typeface="Times New Roman" pitchFamily="18" charset="0"/>
                <a:cs typeface="Times New Roman" pitchFamily="18" charset="0"/>
              </a:rPr>
              <a:t>Machine</a:t>
            </a:r>
          </a:p>
          <a:p>
            <a:pPr marL="457200" lvl="2" fontAlgn="base">
              <a:spcBef>
                <a:spcPts val="600"/>
              </a:spcBef>
              <a:spcAft>
                <a:spcPct val="0"/>
              </a:spcAft>
              <a:buClr>
                <a:srgbClr val="FF0000"/>
              </a:buClr>
            </a:pPr>
            <a:r>
              <a:rPr kumimoji="1" lang="en-US" altLang="zh-TW" b="1" dirty="0" smtClean="0">
                <a:solidFill>
                  <a:srgbClr val="000000"/>
                </a:solidFill>
                <a:latin typeface="Times New Roman" pitchFamily="18" charset="0"/>
                <a:cs typeface="Times New Roman" pitchFamily="18" charset="0"/>
              </a:rPr>
              <a:t>When a </a:t>
            </a:r>
            <a:r>
              <a:rPr kumimoji="1" lang="en-US" altLang="zh-TW" b="1" dirty="0">
                <a:solidFill>
                  <a:srgbClr val="000000"/>
                </a:solidFill>
                <a:latin typeface="Times New Roman" pitchFamily="18" charset="0"/>
                <a:cs typeface="Times New Roman" pitchFamily="18" charset="0"/>
              </a:rPr>
              <a:t>cloned virtual machine is turned </a:t>
            </a:r>
            <a:r>
              <a:rPr kumimoji="1" lang="en-US" altLang="zh-TW" b="1" dirty="0" smtClean="0">
                <a:solidFill>
                  <a:srgbClr val="000000"/>
                </a:solidFill>
                <a:latin typeface="Times New Roman" pitchFamily="18" charset="0"/>
                <a:cs typeface="Times New Roman" pitchFamily="18" charset="0"/>
              </a:rPr>
              <a:t>on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and assigned with an IP, it </a:t>
            </a:r>
            <a:r>
              <a:rPr kumimoji="1" lang="en-US" altLang="zh-TW" b="1" dirty="0">
                <a:solidFill>
                  <a:srgbClr val="000000"/>
                </a:solidFill>
                <a:latin typeface="Times New Roman" pitchFamily="18" charset="0"/>
                <a:cs typeface="Times New Roman" pitchFamily="18" charset="0"/>
              </a:rPr>
              <a:t>is called a spare </a:t>
            </a:r>
            <a:r>
              <a:rPr kumimoji="1" lang="en-US" altLang="zh-TW" b="1" dirty="0" smtClean="0">
                <a:solidFill>
                  <a:srgbClr val="000000"/>
                </a:solidFill>
                <a:latin typeface="Times New Roman" pitchFamily="18" charset="0"/>
                <a:cs typeface="Times New Roman" pitchFamily="18" charset="0"/>
              </a:rPr>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virtual </a:t>
            </a:r>
            <a:r>
              <a:rPr kumimoji="1" lang="en-US" altLang="zh-TW" b="1" dirty="0">
                <a:solidFill>
                  <a:srgbClr val="000000"/>
                </a:solidFill>
                <a:latin typeface="Times New Roman" pitchFamily="18" charset="0"/>
                <a:cs typeface="Times New Roman" pitchFamily="18" charset="0"/>
              </a:rPr>
              <a:t>machine, </a:t>
            </a:r>
            <a:r>
              <a:rPr kumimoji="1" lang="en-US" altLang="zh-TW" b="1" dirty="0" smtClean="0">
                <a:solidFill>
                  <a:srgbClr val="000000"/>
                </a:solidFill>
                <a:latin typeface="Times New Roman" pitchFamily="18" charset="0"/>
                <a:cs typeface="Times New Roman" pitchFamily="18" charset="0"/>
              </a:rPr>
              <a:t>which </a:t>
            </a:r>
            <a:r>
              <a:rPr kumimoji="1" lang="en-US" altLang="zh-TW" b="1" dirty="0">
                <a:solidFill>
                  <a:srgbClr val="000000"/>
                </a:solidFill>
                <a:latin typeface="Times New Roman" pitchFamily="18" charset="0"/>
                <a:cs typeface="Times New Roman" pitchFamily="18" charset="0"/>
              </a:rPr>
              <a:t>is ready to be configured to </a:t>
            </a:r>
            <a:r>
              <a:rPr kumimoji="1" lang="en-US" altLang="zh-TW" b="1" dirty="0" smtClean="0">
                <a:solidFill>
                  <a:srgbClr val="000000"/>
                </a:solidFill>
                <a:latin typeface="Times New Roman" pitchFamily="18" charset="0"/>
                <a:cs typeface="Times New Roman" pitchFamily="18" charset="0"/>
              </a:rPr>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become </a:t>
            </a:r>
            <a:r>
              <a:rPr kumimoji="1" lang="en-US" altLang="zh-TW" b="1" dirty="0">
                <a:solidFill>
                  <a:srgbClr val="000000"/>
                </a:solidFill>
                <a:latin typeface="Times New Roman" pitchFamily="18" charset="0"/>
                <a:cs typeface="Times New Roman" pitchFamily="18" charset="0"/>
              </a:rPr>
              <a:t>a virtual VM server.</a:t>
            </a:r>
            <a:r>
              <a:rPr kumimoji="1" lang="zh-TW" altLang="en-US" b="1" dirty="0" smtClean="0">
                <a:solidFill>
                  <a:srgbClr val="000000"/>
                </a:solidFill>
                <a:latin typeface="Times New Roman" pitchFamily="18" charset="0"/>
                <a:cs typeface="Times New Roman" pitchFamily="18" charset="0"/>
              </a:rPr>
              <a:t>。</a:t>
            </a:r>
            <a:endParaRPr kumimoji="1" lang="en-US" altLang="zh-TW" b="1" dirty="0" smtClean="0">
              <a:solidFill>
                <a:srgbClr val="000000"/>
              </a:solidFill>
              <a:latin typeface="Times New Roman" pitchFamily="18" charset="0"/>
              <a:cs typeface="Times New Roman" pitchFamily="18" charset="0"/>
            </a:endParaRPr>
          </a:p>
          <a:p>
            <a:pPr marL="342900" lvl="1" indent="-342900" algn="just" fontAlgn="base">
              <a:spcBef>
                <a:spcPts val="600"/>
              </a:spcBef>
              <a:spcAft>
                <a:spcPct val="0"/>
              </a:spcAft>
              <a:buClr>
                <a:srgbClr val="FF0000"/>
              </a:buClr>
              <a:buFont typeface="Wingdings" pitchFamily="2" charset="2"/>
              <a:buChar char="n"/>
            </a:pPr>
            <a:r>
              <a:rPr kumimoji="1" lang="en-US" altLang="zh-TW" sz="2000" b="1" dirty="0" smtClean="0">
                <a:solidFill>
                  <a:srgbClr val="0000FF"/>
                </a:solidFill>
                <a:latin typeface="Times New Roman" pitchFamily="18" charset="0"/>
                <a:cs typeface="Times New Roman" pitchFamily="18" charset="0"/>
              </a:rPr>
              <a:t>VM Server</a:t>
            </a:r>
            <a:endParaRPr kumimoji="1" lang="en-US" altLang="zh-TW" sz="2000" b="1" dirty="0">
              <a:solidFill>
                <a:srgbClr val="0000FF"/>
              </a:solidFill>
              <a:latin typeface="Times New Roman" pitchFamily="18" charset="0"/>
              <a:cs typeface="Times New Roman" pitchFamily="18" charset="0"/>
            </a:endParaRPr>
          </a:p>
          <a:p>
            <a:pPr marL="457200" lvl="2" fontAlgn="base">
              <a:spcBef>
                <a:spcPts val="600"/>
              </a:spcBef>
              <a:spcAft>
                <a:spcPct val="0"/>
              </a:spcAft>
              <a:buClr>
                <a:srgbClr val="FF0000"/>
              </a:buClr>
            </a:pPr>
            <a:r>
              <a:rPr kumimoji="1" lang="en-US" altLang="zh-TW" b="1" dirty="0" smtClean="0">
                <a:solidFill>
                  <a:srgbClr val="000000"/>
                </a:solidFill>
                <a:latin typeface="Times New Roman" pitchFamily="18" charset="0"/>
                <a:cs typeface="Times New Roman" pitchFamily="18" charset="0"/>
              </a:rPr>
              <a:t>When the spare virtual machine is equipped with</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prediction models and the combination </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information </a:t>
            </a:r>
            <a:r>
              <a:rPr kumimoji="1" lang="en-US" altLang="zh-TW" b="1" dirty="0">
                <a:solidFill>
                  <a:srgbClr val="000000"/>
                </a:solidFill>
                <a:latin typeface="Times New Roman" pitchFamily="18" charset="0"/>
                <a:cs typeface="Times New Roman" pitchFamily="18" charset="0"/>
              </a:rPr>
              <a:t>of </a:t>
            </a:r>
            <a:r>
              <a:rPr kumimoji="1" lang="en-US" altLang="zh-TW" b="1" dirty="0" smtClean="0">
                <a:solidFill>
                  <a:srgbClr val="000000"/>
                </a:solidFill>
                <a:latin typeface="Times New Roman" pitchFamily="18" charset="0"/>
                <a:cs typeface="Times New Roman" pitchFamily="18" charset="0"/>
              </a:rPr>
              <a:t>equipment,</a:t>
            </a:r>
            <a:br>
              <a:rPr kumimoji="1" lang="en-US" altLang="zh-TW" b="1" dirty="0" smtClean="0">
                <a:solidFill>
                  <a:srgbClr val="000000"/>
                </a:solidFill>
                <a:latin typeface="Times New Roman" pitchFamily="18" charset="0"/>
                <a:cs typeface="Times New Roman" pitchFamily="18" charset="0"/>
              </a:rPr>
            </a:br>
            <a:r>
              <a:rPr kumimoji="1" lang="en-US" altLang="zh-TW" b="1" dirty="0" smtClean="0">
                <a:solidFill>
                  <a:srgbClr val="000000"/>
                </a:solidFill>
                <a:latin typeface="Times New Roman" pitchFamily="18" charset="0"/>
                <a:cs typeface="Times New Roman" pitchFamily="18" charset="0"/>
              </a:rPr>
              <a:t>it becomes a VM server.</a:t>
            </a:r>
            <a:endParaRPr kumimoji="1" lang="en-US" altLang="zh-TW" b="1" dirty="0">
              <a:solidFill>
                <a:srgbClr val="000000"/>
              </a:solidFill>
              <a:latin typeface="Times New Roman" pitchFamily="18" charset="0"/>
              <a:cs typeface="Times New Roman" pitchFamily="18" charset="0"/>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049" y="1052736"/>
            <a:ext cx="674834" cy="1040369"/>
          </a:xfrm>
          <a:prstGeom prst="rect">
            <a:avLst/>
          </a:prstGeom>
        </p:spPr>
      </p:pic>
      <p:sp>
        <p:nvSpPr>
          <p:cNvPr id="6" name="文字方塊 5"/>
          <p:cNvSpPr txBox="1"/>
          <p:nvPr/>
        </p:nvSpPr>
        <p:spPr>
          <a:xfrm>
            <a:off x="7092280" y="1249754"/>
            <a:ext cx="1811137" cy="646331"/>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0000"/>
                </a:solidFill>
                <a:latin typeface="Times New Roman" panose="02020603050405020304" pitchFamily="18" charset="0"/>
              </a:rPr>
              <a:t>Template </a:t>
            </a:r>
          </a:p>
          <a:p>
            <a:pPr fontAlgn="base">
              <a:spcBef>
                <a:spcPct val="0"/>
              </a:spcBef>
              <a:spcAft>
                <a:spcPct val="0"/>
              </a:spcAft>
            </a:pPr>
            <a:r>
              <a:rPr kumimoji="1" lang="en-US" altLang="zh-TW" b="1" dirty="0" smtClean="0">
                <a:solidFill>
                  <a:srgbClr val="000000"/>
                </a:solidFill>
                <a:latin typeface="Times New Roman" panose="02020603050405020304" pitchFamily="18" charset="0"/>
              </a:rPr>
              <a:t>Virtual Machine</a:t>
            </a:r>
            <a:endParaRPr kumimoji="1" lang="zh-TW" altLang="en-US" b="1" dirty="0">
              <a:solidFill>
                <a:srgbClr val="000000"/>
              </a:solidFill>
              <a:latin typeface="Times New Roman" panose="02020603050405020304" pitchFamily="18" charset="0"/>
            </a:endParaRPr>
          </a:p>
        </p:txBody>
      </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049" y="2974291"/>
            <a:ext cx="674834" cy="1040369"/>
          </a:xfrm>
          <a:prstGeom prst="rect">
            <a:avLst/>
          </a:prstGeom>
        </p:spPr>
      </p:pic>
      <p:sp>
        <p:nvSpPr>
          <p:cNvPr id="12" name="文字方塊 11"/>
          <p:cNvSpPr txBox="1"/>
          <p:nvPr/>
        </p:nvSpPr>
        <p:spPr>
          <a:xfrm>
            <a:off x="7006386" y="3171309"/>
            <a:ext cx="1811137" cy="646331"/>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0000"/>
                </a:solidFill>
                <a:latin typeface="Times New Roman" panose="02020603050405020304" pitchFamily="18" charset="0"/>
              </a:rPr>
              <a:t>Spare</a:t>
            </a:r>
          </a:p>
          <a:p>
            <a:pPr fontAlgn="base">
              <a:spcBef>
                <a:spcPct val="0"/>
              </a:spcBef>
              <a:spcAft>
                <a:spcPct val="0"/>
              </a:spcAft>
            </a:pPr>
            <a:r>
              <a:rPr kumimoji="1" lang="en-US" altLang="zh-TW" b="1" dirty="0" smtClean="0">
                <a:solidFill>
                  <a:srgbClr val="000000"/>
                </a:solidFill>
                <a:latin typeface="Times New Roman" panose="02020603050405020304" pitchFamily="18" charset="0"/>
              </a:rPr>
              <a:t>Virtual Machine</a:t>
            </a:r>
            <a:endParaRPr kumimoji="1" lang="zh-TW" altLang="en-US" b="1" dirty="0">
              <a:solidFill>
                <a:srgbClr val="000000"/>
              </a:solidFill>
              <a:latin typeface="Times New Roman" panose="02020603050405020304" pitchFamily="18" charset="0"/>
            </a:endParaRPr>
          </a:p>
        </p:txBody>
      </p: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6466" y="3628790"/>
            <a:ext cx="448282" cy="448282"/>
          </a:xfrm>
          <a:prstGeom prst="rect">
            <a:avLst/>
          </a:prstGeom>
        </p:spPr>
      </p:pic>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800" y="1725954"/>
            <a:ext cx="429563" cy="429563"/>
          </a:xfrm>
          <a:prstGeom prst="rect">
            <a:avLst/>
          </a:prstGeom>
        </p:spPr>
      </p:pic>
      <p:cxnSp>
        <p:nvCxnSpPr>
          <p:cNvPr id="14" name="直線單箭頭接點 13"/>
          <p:cNvCxnSpPr/>
          <p:nvPr/>
        </p:nvCxnSpPr>
        <p:spPr>
          <a:xfrm>
            <a:off x="6701044" y="2204864"/>
            <a:ext cx="0" cy="678413"/>
          </a:xfrm>
          <a:prstGeom prst="straightConnector1">
            <a:avLst/>
          </a:prstGeom>
          <a:noFill/>
          <a:ln w="92075" cap="flat" cmpd="sng" algn="ctr">
            <a:solidFill>
              <a:srgbClr val="0000FF"/>
            </a:solidFill>
            <a:prstDash val="solid"/>
            <a:round/>
            <a:headEnd type="none" w="med" len="med"/>
            <a:tailEnd type="arrow" w="med" len="med"/>
          </a:ln>
          <a:effectLst/>
        </p:spPr>
      </p:cxnSp>
      <p:sp>
        <p:nvSpPr>
          <p:cNvPr id="17" name="文字方塊 16"/>
          <p:cNvSpPr txBox="1"/>
          <p:nvPr/>
        </p:nvSpPr>
        <p:spPr>
          <a:xfrm>
            <a:off x="6804248" y="2285801"/>
            <a:ext cx="915635" cy="369332"/>
          </a:xfrm>
          <a:prstGeom prst="rect">
            <a:avLst/>
          </a:prstGeom>
          <a:noFill/>
        </p:spPr>
        <p:txBody>
          <a:bodyPr wrap="none" rtlCol="0">
            <a:spAutoFit/>
          </a:bodyPr>
          <a:lstStyle/>
          <a:p>
            <a:pPr fontAlgn="base">
              <a:spcBef>
                <a:spcPct val="0"/>
              </a:spcBef>
              <a:spcAft>
                <a:spcPct val="0"/>
              </a:spcAft>
            </a:pPr>
            <a:r>
              <a:rPr kumimoji="1" lang="en-US" altLang="zh-TW" dirty="0" smtClean="0">
                <a:solidFill>
                  <a:srgbClr val="000000"/>
                </a:solidFill>
                <a:latin typeface="Times New Roman" panose="02020603050405020304" pitchFamily="18" charset="0"/>
              </a:rPr>
              <a:t>[Clone]</a:t>
            </a:r>
            <a:endParaRPr kumimoji="1" lang="zh-TW" altLang="en-US" dirty="0">
              <a:solidFill>
                <a:srgbClr val="000000"/>
              </a:solidFill>
              <a:latin typeface="Times New Roman" panose="02020603050405020304" pitchFamily="18" charset="0"/>
            </a:endParaRPr>
          </a:p>
        </p:txBody>
      </p:sp>
      <p:pic>
        <p:nvPicPr>
          <p:cNvPr id="18" name="圖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049" y="4869160"/>
            <a:ext cx="674834" cy="1040369"/>
          </a:xfrm>
          <a:prstGeom prst="rect">
            <a:avLst/>
          </a:prstGeom>
        </p:spPr>
      </p:pic>
      <p:cxnSp>
        <p:nvCxnSpPr>
          <p:cNvPr id="19" name="直線單箭頭接點 18"/>
          <p:cNvCxnSpPr/>
          <p:nvPr/>
        </p:nvCxnSpPr>
        <p:spPr>
          <a:xfrm>
            <a:off x="6659800" y="4077072"/>
            <a:ext cx="0" cy="678413"/>
          </a:xfrm>
          <a:prstGeom prst="straightConnector1">
            <a:avLst/>
          </a:prstGeom>
          <a:noFill/>
          <a:ln w="92075" cap="flat" cmpd="sng" algn="ctr">
            <a:solidFill>
              <a:srgbClr val="0000FF"/>
            </a:solidFill>
            <a:prstDash val="solid"/>
            <a:round/>
            <a:headEnd type="none" w="med" len="med"/>
            <a:tailEnd type="arrow" w="med" len="med"/>
          </a:ln>
          <a:effectLst/>
        </p:spPr>
      </p:cxnSp>
      <p:sp>
        <p:nvSpPr>
          <p:cNvPr id="21" name="矩形 20"/>
          <p:cNvSpPr/>
          <p:nvPr/>
        </p:nvSpPr>
        <p:spPr>
          <a:xfrm>
            <a:off x="6339049" y="4269086"/>
            <a:ext cx="3201503" cy="923330"/>
          </a:xfrm>
          <a:prstGeom prst="rect">
            <a:avLst/>
          </a:prstGeom>
        </p:spPr>
        <p:txBody>
          <a:bodyPr wrap="square">
            <a:spAutoFit/>
          </a:bodyPr>
          <a:lstStyle/>
          <a:p>
            <a:pPr marL="0" lvl="2" algn="ctr" fontAlgn="base">
              <a:spcBef>
                <a:spcPct val="0"/>
              </a:spcBef>
              <a:spcAft>
                <a:spcPct val="0"/>
              </a:spcAft>
            </a:pPr>
            <a:r>
              <a:rPr kumimoji="1" lang="en-US" altLang="zh-TW" dirty="0" smtClean="0">
                <a:solidFill>
                  <a:srgbClr val="000000"/>
                </a:solidFill>
                <a:latin typeface="Times New Roman" panose="02020603050405020304" pitchFamily="18" charset="0"/>
              </a:rPr>
              <a:t>[prediction model+</a:t>
            </a:r>
          </a:p>
          <a:p>
            <a:pPr marL="0" lvl="2" algn="ctr" fontAlgn="base">
              <a:spcBef>
                <a:spcPct val="0"/>
              </a:spcBef>
              <a:spcAft>
                <a:spcPct val="0"/>
              </a:spcAft>
            </a:pPr>
            <a:r>
              <a:rPr kumimoji="1" lang="en-US" altLang="zh-TW" dirty="0">
                <a:solidFill>
                  <a:srgbClr val="000000"/>
                </a:solidFill>
                <a:latin typeface="Times New Roman" panose="02020603050405020304" pitchFamily="18" charset="0"/>
              </a:rPr>
              <a:t>c</a:t>
            </a:r>
            <a:r>
              <a:rPr kumimoji="1" lang="en-US" altLang="zh-TW" dirty="0" smtClean="0">
                <a:solidFill>
                  <a:srgbClr val="000000"/>
                </a:solidFill>
                <a:latin typeface="Times New Roman" panose="02020603050405020304" pitchFamily="18" charset="0"/>
              </a:rPr>
              <a:t>ombination information+</a:t>
            </a:r>
          </a:p>
          <a:p>
            <a:pPr marL="0" lvl="2" algn="ctr" fontAlgn="base">
              <a:spcBef>
                <a:spcPct val="0"/>
              </a:spcBef>
              <a:spcAft>
                <a:spcPct val="0"/>
              </a:spcAft>
            </a:pPr>
            <a:r>
              <a:rPr kumimoji="1" lang="en-US" altLang="zh-TW" dirty="0" smtClean="0">
                <a:solidFill>
                  <a:srgbClr val="000000"/>
                </a:solidFill>
                <a:latin typeface="Times New Roman" panose="02020603050405020304" pitchFamily="18" charset="0"/>
              </a:rPr>
              <a:t>IP]</a:t>
            </a:r>
            <a:endParaRPr kumimoji="1" lang="en-US" altLang="zh-TW" dirty="0">
              <a:solidFill>
                <a:srgbClr val="000000"/>
              </a:solidFill>
              <a:latin typeface="Times New Roman" panose="02020603050405020304" pitchFamily="18" charset="0"/>
            </a:endParaRPr>
          </a:p>
        </p:txBody>
      </p:sp>
      <p:sp>
        <p:nvSpPr>
          <p:cNvPr id="22" name="文字方塊 21"/>
          <p:cNvSpPr txBox="1"/>
          <p:nvPr/>
        </p:nvSpPr>
        <p:spPr>
          <a:xfrm>
            <a:off x="7013883" y="5199628"/>
            <a:ext cx="1313180" cy="369332"/>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0000"/>
                </a:solidFill>
                <a:latin typeface="Times New Roman" panose="02020603050405020304" pitchFamily="18" charset="0"/>
              </a:rPr>
              <a:t>VM Server</a:t>
            </a:r>
            <a:endParaRPr kumimoji="1" lang="zh-TW" altLang="en-US"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24568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35496" y="152400"/>
            <a:ext cx="9083352" cy="496888"/>
          </a:xfrm>
          <a:prstGeom prst="rect">
            <a:avLst/>
          </a:prstGeom>
          <a:noFill/>
          <a:ln w="9525">
            <a:noFill/>
            <a:miter lim="800000"/>
            <a:headEnd/>
            <a:tailEnd/>
          </a:ln>
          <a:effectLst/>
          <a:extLst/>
        </p:spPr>
        <p:txBody>
          <a:bodyPr vert="horz" wrap="square" lIns="36000" tIns="36000" rIns="36000" bIns="36000" numCol="1" anchor="ctr" anchorCtr="0" compatLnSpc="1">
            <a:prstTxWarp prst="textNoShape">
              <a:avLst/>
            </a:prstTxWarp>
          </a:bodyPr>
          <a:lstStyle>
            <a:lvl1pPr algn="ctr" eaLnBrk="0" hangingPunct="0">
              <a:lnSpc>
                <a:spcPts val="3000"/>
              </a:lnSpc>
              <a:defRPr sz="3600" b="1">
                <a:solidFill>
                  <a:srgbClr val="006600"/>
                </a:solidFill>
                <a:effectLst/>
                <a:latin typeface="Times New Roman" panose="02020603050405020304" pitchFamily="18" charset="0"/>
                <a:ea typeface="標楷體" panose="03000509000000000000" pitchFamily="65" charset="-120"/>
                <a:cs typeface="Times New Roman" panose="02020603050405020304" pitchFamily="18" charset="0"/>
              </a:defRPr>
            </a:lvl1pPr>
            <a:lvl2pPr algn="ctr" eaLnBrk="0" hangingPunct="0">
              <a:defRPr sz="3200" b="1">
                <a:solidFill>
                  <a:srgbClr val="006600"/>
                </a:solidFill>
                <a:effectLst>
                  <a:outerShdw blurRad="38100" dist="38100" dir="2700000" algn="tl">
                    <a:srgbClr val="C0C0C0"/>
                  </a:outerShdw>
                </a:effectLst>
                <a:ea typeface="新細明體" charset="-120"/>
              </a:defRPr>
            </a:lvl2pPr>
            <a:lvl3pPr algn="ctr" eaLnBrk="0" hangingPunct="0">
              <a:defRPr sz="3200" b="1">
                <a:solidFill>
                  <a:srgbClr val="006600"/>
                </a:solidFill>
                <a:effectLst>
                  <a:outerShdw blurRad="38100" dist="38100" dir="2700000" algn="tl">
                    <a:srgbClr val="C0C0C0"/>
                  </a:outerShdw>
                </a:effectLst>
                <a:ea typeface="新細明體" charset="-120"/>
              </a:defRPr>
            </a:lvl3pPr>
            <a:lvl4pPr algn="ctr" eaLnBrk="0" hangingPunct="0">
              <a:defRPr sz="3200" b="1">
                <a:solidFill>
                  <a:srgbClr val="006600"/>
                </a:solidFill>
                <a:effectLst>
                  <a:outerShdw blurRad="38100" dist="38100" dir="2700000" algn="tl">
                    <a:srgbClr val="C0C0C0"/>
                  </a:outerShdw>
                </a:effectLst>
                <a:ea typeface="新細明體" charset="-120"/>
              </a:defRPr>
            </a:lvl4pPr>
            <a:lvl5pPr algn="ctr" eaLnBrk="0" hangingPunct="0">
              <a:defRPr sz="3200" b="1">
                <a:solidFill>
                  <a:srgbClr val="006600"/>
                </a:solidFill>
                <a:effectLst>
                  <a:outerShdw blurRad="38100" dist="38100" dir="2700000" algn="tl">
                    <a:srgbClr val="C0C0C0"/>
                  </a:outerShdw>
                </a:effectLst>
                <a:ea typeface="新細明體" charset="-120"/>
              </a:defRPr>
            </a:lvl5pPr>
            <a:lvl6pPr marL="4572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6pPr>
            <a:lvl7pPr marL="9144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7pPr>
            <a:lvl8pPr marL="13716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8pPr>
            <a:lvl9pPr marL="18288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9pPr>
          </a:lstStyle>
          <a:p>
            <a:pPr fontAlgn="base">
              <a:spcBef>
                <a:spcPct val="0"/>
              </a:spcBef>
              <a:spcAft>
                <a:spcPct val="0"/>
              </a:spcAft>
            </a:pPr>
            <a:r>
              <a:rPr kumimoji="1" lang="en-US" altLang="zh-TW" dirty="0"/>
              <a:t>Schema Design of VMA Database</a:t>
            </a:r>
          </a:p>
        </p:txBody>
      </p:sp>
      <p:sp>
        <p:nvSpPr>
          <p:cNvPr id="5" name="矩形 4"/>
          <p:cNvSpPr/>
          <p:nvPr/>
        </p:nvSpPr>
        <p:spPr>
          <a:xfrm>
            <a:off x="440828" y="908720"/>
            <a:ext cx="7443540" cy="1815882"/>
          </a:xfrm>
          <a:prstGeom prst="rect">
            <a:avLst/>
          </a:prstGeom>
        </p:spPr>
        <p:txBody>
          <a:bodyPr wrap="square">
            <a:spAutoFit/>
          </a:bodyPr>
          <a:lstStyle/>
          <a:p>
            <a:pPr marL="360363" lvl="1" indent="-360363" fontAlgn="base">
              <a:spcBef>
                <a:spcPct val="0"/>
              </a:spcBef>
              <a:spcAft>
                <a:spcPct val="0"/>
              </a:spcAft>
              <a:buClr>
                <a:srgbClr val="C00000"/>
              </a:buClr>
              <a:buFont typeface="Wingdings" pitchFamily="2" charset="2"/>
              <a:buChar char="n"/>
              <a:defRPr/>
            </a:pPr>
            <a:r>
              <a:rPr kumimoji="1" lang="en-US" altLang="zh-TW" sz="2800" b="1" dirty="0">
                <a:solidFill>
                  <a:srgbClr val="0000FF"/>
                </a:solidFill>
                <a:latin typeface="Times New Roman" pitchFamily="18" charset="0"/>
                <a:cs typeface="Times New Roman" pitchFamily="18" charset="0"/>
              </a:rPr>
              <a:t>CombinationDEF </a:t>
            </a:r>
            <a:r>
              <a:rPr kumimoji="1" lang="en-US" altLang="zh-TW" sz="2800" b="1" dirty="0" smtClean="0">
                <a:solidFill>
                  <a:srgbClr val="0000FF"/>
                </a:solidFill>
                <a:latin typeface="Times New Roman" pitchFamily="18" charset="0"/>
                <a:cs typeface="Times New Roman" pitchFamily="18" charset="0"/>
              </a:rPr>
              <a:t>Table: </a:t>
            </a:r>
            <a:br>
              <a:rPr kumimoji="1" lang="en-US" altLang="zh-TW" sz="2800" b="1" dirty="0" smtClean="0">
                <a:solidFill>
                  <a:srgbClr val="0000FF"/>
                </a:solidFill>
                <a:latin typeface="Times New Roman" pitchFamily="18" charset="0"/>
                <a:cs typeface="Times New Roman" pitchFamily="18" charset="0"/>
              </a:rPr>
            </a:br>
            <a:r>
              <a:rPr kumimoji="1" lang="en-US" altLang="zh-TW" sz="2800" b="1" dirty="0" smtClean="0">
                <a:solidFill>
                  <a:srgbClr val="CC3300"/>
                </a:solidFill>
                <a:latin typeface="Times New Roman" pitchFamily="18" charset="0"/>
                <a:cs typeface="Times New Roman" pitchFamily="18" charset="0"/>
              </a:rPr>
              <a:t>Define </a:t>
            </a:r>
            <a:r>
              <a:rPr kumimoji="1" lang="en-US" altLang="zh-TW" sz="2800" b="1" dirty="0">
                <a:solidFill>
                  <a:srgbClr val="CC3300"/>
                </a:solidFill>
                <a:latin typeface="Times New Roman" pitchFamily="18" charset="0"/>
                <a:cs typeface="Times New Roman" pitchFamily="18" charset="0"/>
              </a:rPr>
              <a:t>the combination information.</a:t>
            </a:r>
          </a:p>
          <a:p>
            <a:pPr marL="0" lvl="1" fontAlgn="base">
              <a:spcBef>
                <a:spcPct val="0"/>
              </a:spcBef>
              <a:spcAft>
                <a:spcPct val="0"/>
              </a:spcAft>
              <a:buClr>
                <a:srgbClr val="C00000"/>
              </a:buClr>
              <a:defRPr/>
            </a:pPr>
            <a:r>
              <a:rPr kumimoji="1" lang="en-US" altLang="zh-TW" sz="2800" b="1" dirty="0" smtClean="0">
                <a:solidFill>
                  <a:srgbClr val="0000FF"/>
                </a:solidFill>
                <a:latin typeface="Times New Roman" pitchFamily="18" charset="0"/>
                <a:cs typeface="Times New Roman" pitchFamily="18" charset="0"/>
              </a:rPr>
              <a:t/>
            </a:r>
            <a:br>
              <a:rPr kumimoji="1" lang="en-US" altLang="zh-TW" sz="2800" b="1" dirty="0" smtClean="0">
                <a:solidFill>
                  <a:srgbClr val="0000FF"/>
                </a:solidFill>
                <a:latin typeface="Times New Roman" pitchFamily="18" charset="0"/>
                <a:cs typeface="Times New Roman" pitchFamily="18" charset="0"/>
              </a:rPr>
            </a:br>
            <a:endParaRPr kumimoji="1" lang="en-US" altLang="zh-TW" sz="2800" b="1" dirty="0">
              <a:solidFill>
                <a:srgbClr val="000000"/>
              </a:solidFill>
              <a:latin typeface="Times New Roman" pitchFamily="18" charset="0"/>
              <a:cs typeface="Times New Roman" pitchFamily="18" charset="0"/>
            </a:endParaRPr>
          </a:p>
        </p:txBody>
      </p:sp>
      <p:graphicFrame>
        <p:nvGraphicFramePr>
          <p:cNvPr id="8" name="表格 7"/>
          <p:cNvGraphicFramePr>
            <a:graphicFrameLocks noGrp="1"/>
          </p:cNvGraphicFramePr>
          <p:nvPr>
            <p:extLst/>
          </p:nvPr>
        </p:nvGraphicFramePr>
        <p:xfrm>
          <a:off x="611560" y="3313543"/>
          <a:ext cx="8091932" cy="2743200"/>
        </p:xfrm>
        <a:graphic>
          <a:graphicData uri="http://schemas.openxmlformats.org/drawingml/2006/table">
            <a:tbl>
              <a:tblPr firstRow="1" firstCol="1" bandRow="1"/>
              <a:tblGrid>
                <a:gridCol w="2044448">
                  <a:extLst>
                    <a:ext uri="{9D8B030D-6E8A-4147-A177-3AD203B41FA5}">
                      <a16:colId xmlns:a16="http://schemas.microsoft.com/office/drawing/2014/main" val="20000"/>
                    </a:ext>
                  </a:extLst>
                </a:gridCol>
                <a:gridCol w="1511871">
                  <a:extLst>
                    <a:ext uri="{9D8B030D-6E8A-4147-A177-3AD203B41FA5}">
                      <a16:colId xmlns:a16="http://schemas.microsoft.com/office/drawing/2014/main" val="20001"/>
                    </a:ext>
                  </a:extLst>
                </a:gridCol>
                <a:gridCol w="1511871">
                  <a:extLst>
                    <a:ext uri="{9D8B030D-6E8A-4147-A177-3AD203B41FA5}">
                      <a16:colId xmlns:a16="http://schemas.microsoft.com/office/drawing/2014/main" val="20002"/>
                    </a:ext>
                  </a:extLst>
                </a:gridCol>
                <a:gridCol w="1511871">
                  <a:extLst>
                    <a:ext uri="{9D8B030D-6E8A-4147-A177-3AD203B41FA5}">
                      <a16:colId xmlns:a16="http://schemas.microsoft.com/office/drawing/2014/main" val="20003"/>
                    </a:ext>
                  </a:extLst>
                </a:gridCol>
                <a:gridCol w="1511871">
                  <a:extLst>
                    <a:ext uri="{9D8B030D-6E8A-4147-A177-3AD203B41FA5}">
                      <a16:colId xmlns:a16="http://schemas.microsoft.com/office/drawing/2014/main" val="20004"/>
                    </a:ext>
                  </a:extLst>
                </a:gridCol>
              </a:tblGrid>
              <a:tr h="2647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IP</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192.168.0.15</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192.168.0.16</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192.168.0.17</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192.168.0.18</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79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VMName</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UMC-VMS-15</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UMC-VMS-16</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FATEK-VMS-17</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err="1" smtClean="0">
                          <a:solidFill>
                            <a:schemeClr val="tx1"/>
                          </a:solidFill>
                          <a:effectLst/>
                          <a:latin typeface="Times New Roman" panose="02020603050405020304" pitchFamily="18" charset="0"/>
                          <a:ea typeface="新細明體" panose="02020500000000000000" pitchFamily="18" charset="-120"/>
                          <a:cs typeface="+mn-cs"/>
                        </a:rPr>
                        <a:t>ScaleOutVM</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VMStatus</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smtClean="0">
                          <a:solidFill>
                            <a:schemeClr val="tx1"/>
                          </a:solidFill>
                          <a:effectLst/>
                          <a:latin typeface="Times New Roman" panose="02020603050405020304" pitchFamily="18" charset="0"/>
                          <a:ea typeface="新細明體" panose="02020500000000000000" pitchFamily="18" charset="-120"/>
                          <a:cs typeface="+mn-cs"/>
                        </a:rPr>
                        <a:t>On</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rgbClr val="FF0000"/>
                          </a:solidFill>
                          <a:effectLst/>
                          <a:latin typeface="Times New Roman" panose="02020603050405020304" pitchFamily="18" charset="0"/>
                          <a:ea typeface="新細明體" panose="02020500000000000000" pitchFamily="18" charset="-120"/>
                          <a:cs typeface="+mn-cs"/>
                        </a:rPr>
                        <a:t>Off</a:t>
                      </a:r>
                      <a:endParaRPr lang="zh-TW" altLang="zh-TW" sz="1200" kern="1200" dirty="0" smtClean="0">
                        <a:solidFill>
                          <a:srgbClr val="FF0000"/>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On</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On</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479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LastestUsageTime</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2013-08-12 17:21:47</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2013-08-12 17:21:50</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2014-02-12 14:15:32</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479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IPUsed</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true</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true</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true</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true</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479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CombinationStatus</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true</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true</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true</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rgbClr val="FF0000"/>
                          </a:solidFill>
                          <a:effectLst/>
                          <a:latin typeface="Times New Roman" panose="02020603050405020304" pitchFamily="18" charset="0"/>
                          <a:ea typeface="新細明體" panose="02020500000000000000" pitchFamily="18" charset="-120"/>
                          <a:cs typeface="+mn-cs"/>
                        </a:rPr>
                        <a:t>False</a:t>
                      </a:r>
                      <a:endParaRPr lang="zh-TW" altLang="zh-TW" sz="1200" kern="1200" dirty="0" smtClean="0">
                        <a:solidFill>
                          <a:srgbClr val="FF0000"/>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47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Field 1</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A01</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A01</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OP1</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47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Field 2</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A</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A</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2</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47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Field 3</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1</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2</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endParaRPr lang="zh-TW" sz="1200" kern="120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47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Case</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UMC</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UMC</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FATEK</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格 8"/>
          <p:cNvGraphicFramePr>
            <a:graphicFrameLocks noGrp="1"/>
          </p:cNvGraphicFramePr>
          <p:nvPr>
            <p:extLst/>
          </p:nvPr>
        </p:nvGraphicFramePr>
        <p:xfrm>
          <a:off x="899592" y="1810777"/>
          <a:ext cx="6539452" cy="826135"/>
        </p:xfrm>
        <a:graphic>
          <a:graphicData uri="http://schemas.openxmlformats.org/drawingml/2006/table">
            <a:tbl>
              <a:tblPr firstRow="1" firstCol="1" bandRow="1"/>
              <a:tblGrid>
                <a:gridCol w="1377384">
                  <a:extLst>
                    <a:ext uri="{9D8B030D-6E8A-4147-A177-3AD203B41FA5}">
                      <a16:colId xmlns:a16="http://schemas.microsoft.com/office/drawing/2014/main" val="20000"/>
                    </a:ext>
                  </a:extLst>
                </a:gridCol>
                <a:gridCol w="1038239">
                  <a:extLst>
                    <a:ext uri="{9D8B030D-6E8A-4147-A177-3AD203B41FA5}">
                      <a16:colId xmlns:a16="http://schemas.microsoft.com/office/drawing/2014/main" val="20001"/>
                    </a:ext>
                  </a:extLst>
                </a:gridCol>
                <a:gridCol w="1371143">
                  <a:extLst>
                    <a:ext uri="{9D8B030D-6E8A-4147-A177-3AD203B41FA5}">
                      <a16:colId xmlns:a16="http://schemas.microsoft.com/office/drawing/2014/main" val="20002"/>
                    </a:ext>
                  </a:extLst>
                </a:gridCol>
                <a:gridCol w="917562">
                  <a:extLst>
                    <a:ext uri="{9D8B030D-6E8A-4147-A177-3AD203B41FA5}">
                      <a16:colId xmlns:a16="http://schemas.microsoft.com/office/drawing/2014/main" val="20003"/>
                    </a:ext>
                  </a:extLst>
                </a:gridCol>
                <a:gridCol w="917562">
                  <a:extLst>
                    <a:ext uri="{9D8B030D-6E8A-4147-A177-3AD203B41FA5}">
                      <a16:colId xmlns:a16="http://schemas.microsoft.com/office/drawing/2014/main" val="20004"/>
                    </a:ext>
                  </a:extLst>
                </a:gridCol>
                <a:gridCol w="917562">
                  <a:extLst>
                    <a:ext uri="{9D8B030D-6E8A-4147-A177-3AD203B41FA5}">
                      <a16:colId xmlns:a16="http://schemas.microsoft.com/office/drawing/2014/main" val="20005"/>
                    </a:ext>
                  </a:extLst>
                </a:gridCol>
              </a:tblGrid>
              <a:tr h="277495">
                <a:tc>
                  <a:txBody>
                    <a:bodyPr/>
                    <a:lstStyle/>
                    <a:p>
                      <a:pPr algn="ctr">
                        <a:spcAft>
                          <a:spcPts val="0"/>
                        </a:spcAft>
                      </a:pPr>
                      <a:r>
                        <a:rPr lang="en-US" sz="1800" b="1" dirty="0">
                          <a:effectLst/>
                          <a:latin typeface="Times New Roman" panose="02020603050405020304" pitchFamily="18" charset="0"/>
                          <a:ea typeface="新細明體" panose="02020500000000000000" pitchFamily="18" charset="-120"/>
                        </a:rPr>
                        <a:t>Case</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UMC</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UMC</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UMC</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FATEK</a:t>
                      </a:r>
                      <a:endParaRPr lang="zh-TW" alt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FATEK</a:t>
                      </a:r>
                      <a:endParaRPr lang="zh-TW" alt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114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FieldName</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Field1</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Field2</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Field3</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smtClean="0">
                          <a:effectLst/>
                          <a:latin typeface="Times New Roman" panose="02020603050405020304" pitchFamily="18" charset="0"/>
                          <a:ea typeface="新細明體" panose="02020500000000000000" pitchFamily="18" charset="-120"/>
                        </a:rPr>
                        <a:t>Field1</a:t>
                      </a:r>
                      <a:endParaRPr lang="zh-TW" altLang="zh-TW" sz="1000" dirty="0" smtClean="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Field2</a:t>
                      </a:r>
                      <a:endParaRPr lang="zh-TW" altLang="zh-TW" sz="1200" kern="1200" dirty="0" smtClean="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3685">
                <a:tc>
                  <a:txBody>
                    <a:bodyPr/>
                    <a:lstStyle/>
                    <a:p>
                      <a:pPr algn="ctr">
                        <a:spcAft>
                          <a:spcPts val="0"/>
                        </a:spcAft>
                      </a:pPr>
                      <a:r>
                        <a:rPr lang="en-US" sz="1800" b="1" dirty="0" err="1">
                          <a:effectLst/>
                          <a:latin typeface="Times New Roman" panose="02020603050405020304" pitchFamily="18" charset="0"/>
                          <a:ea typeface="新細明體" panose="02020500000000000000" pitchFamily="18" charset="-120"/>
                        </a:rPr>
                        <a:t>Def</a:t>
                      </a:r>
                      <a:endParaRPr lang="zh-TW" sz="12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DEP_EQPID</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a:effectLst/>
                          <a:latin typeface="Times New Roman" panose="02020603050405020304" pitchFamily="18" charset="0"/>
                          <a:ea typeface="新細明體" panose="02020500000000000000" pitchFamily="18" charset="-120"/>
                        </a:rPr>
                        <a:t>DEP_CHAMBER </a:t>
                      </a:r>
                      <a:endParaRPr lang="zh-TW" sz="100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Times New Roman" panose="02020603050405020304" pitchFamily="18" charset="0"/>
                          <a:ea typeface="新細明體" panose="02020500000000000000" pitchFamily="18" charset="-120"/>
                        </a:rPr>
                        <a:t>DEP_SIDE</a:t>
                      </a:r>
                      <a:endParaRPr lang="zh-TW" sz="1000" dirty="0">
                        <a:effectLst/>
                        <a:latin typeface="Times New Roman" panose="02020603050405020304" pitchFamily="18" charset="0"/>
                        <a:ea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STAGE</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TW" sz="1200" kern="1200" dirty="0" smtClean="0">
                          <a:solidFill>
                            <a:schemeClr val="tx1"/>
                          </a:solidFill>
                          <a:effectLst/>
                          <a:latin typeface="Times New Roman" panose="02020603050405020304" pitchFamily="18" charset="0"/>
                          <a:ea typeface="新細明體" panose="02020500000000000000" pitchFamily="18" charset="-120"/>
                          <a:cs typeface="+mn-cs"/>
                        </a:rPr>
                        <a:t>STEP</a:t>
                      </a:r>
                      <a:endParaRPr lang="zh-TW" sz="1200" kern="1200" dirty="0">
                        <a:solidFill>
                          <a:schemeClr val="tx1"/>
                        </a:solidFill>
                        <a:effectLst/>
                        <a:latin typeface="Times New Roman" panose="02020603050405020304" pitchFamily="18" charset="0"/>
                        <a:ea typeface="新細明體" panose="02020500000000000000" pitchFamily="18" charset="-120"/>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 name="矩形 1"/>
          <p:cNvSpPr/>
          <p:nvPr/>
        </p:nvSpPr>
        <p:spPr>
          <a:xfrm>
            <a:off x="440828" y="2689756"/>
            <a:ext cx="8550696" cy="523220"/>
          </a:xfrm>
          <a:prstGeom prst="rect">
            <a:avLst/>
          </a:prstGeom>
        </p:spPr>
        <p:txBody>
          <a:bodyPr wrap="square">
            <a:spAutoFit/>
          </a:bodyPr>
          <a:lstStyle/>
          <a:p>
            <a:pPr marL="360363" lvl="1" indent="-360363" fontAlgn="base">
              <a:spcBef>
                <a:spcPct val="0"/>
              </a:spcBef>
              <a:spcAft>
                <a:spcPct val="0"/>
              </a:spcAft>
              <a:buClr>
                <a:srgbClr val="C00000"/>
              </a:buClr>
              <a:buFont typeface="Wingdings" pitchFamily="2" charset="2"/>
              <a:buChar char="n"/>
              <a:defRPr/>
            </a:pPr>
            <a:r>
              <a:rPr kumimoji="1" lang="en-US" altLang="zh-TW" sz="2800" b="1" dirty="0" err="1">
                <a:solidFill>
                  <a:srgbClr val="0000FF"/>
                </a:solidFill>
                <a:latin typeface="Times New Roman" pitchFamily="18" charset="0"/>
                <a:cs typeface="Times New Roman" pitchFamily="18" charset="0"/>
              </a:rPr>
              <a:t>VMList</a:t>
            </a:r>
            <a:r>
              <a:rPr kumimoji="1" lang="en-US" altLang="zh-TW" sz="2800" b="1" dirty="0">
                <a:solidFill>
                  <a:srgbClr val="0000FF"/>
                </a:solidFill>
                <a:latin typeface="Times New Roman" pitchFamily="18" charset="0"/>
                <a:cs typeface="Times New Roman" pitchFamily="18" charset="0"/>
              </a:rPr>
              <a:t> </a:t>
            </a:r>
            <a:r>
              <a:rPr kumimoji="1" lang="en-US" altLang="zh-TW" sz="2800" b="1" dirty="0" smtClean="0">
                <a:solidFill>
                  <a:srgbClr val="0000FF"/>
                </a:solidFill>
                <a:latin typeface="Times New Roman" pitchFamily="18" charset="0"/>
                <a:cs typeface="Times New Roman" pitchFamily="18" charset="0"/>
              </a:rPr>
              <a:t>Table: Store the statuses of virtual machines. </a:t>
            </a:r>
            <a:endParaRPr kumimoji="1" lang="en-US" altLang="zh-TW" sz="2400" b="1" dirty="0">
              <a:solidFill>
                <a:srgbClr val="000000"/>
              </a:solidFill>
              <a:latin typeface="Times New Roman" pitchFamily="18" charset="0"/>
              <a:cs typeface="Times New Roman" pitchFamily="18" charset="0"/>
            </a:endParaRPr>
          </a:p>
        </p:txBody>
      </p:sp>
      <p:sp>
        <p:nvSpPr>
          <p:cNvPr id="7" name="矩形 6"/>
          <p:cNvSpPr/>
          <p:nvPr/>
        </p:nvSpPr>
        <p:spPr>
          <a:xfrm>
            <a:off x="2722438" y="3338560"/>
            <a:ext cx="1440160" cy="2765164"/>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0" name="矩形 9"/>
          <p:cNvSpPr/>
          <p:nvPr/>
        </p:nvSpPr>
        <p:spPr>
          <a:xfrm>
            <a:off x="7236296" y="3334492"/>
            <a:ext cx="1440160" cy="276923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1" name="矩形 10"/>
          <p:cNvSpPr/>
          <p:nvPr/>
        </p:nvSpPr>
        <p:spPr>
          <a:xfrm>
            <a:off x="1987574" y="6053226"/>
            <a:ext cx="2296394" cy="400110"/>
          </a:xfrm>
          <a:prstGeom prst="rect">
            <a:avLst/>
          </a:prstGeom>
        </p:spPr>
        <p:txBody>
          <a:bodyPr wrap="square">
            <a:spAutoFit/>
          </a:bodyPr>
          <a:lstStyle/>
          <a:p>
            <a:pPr marL="0" lvl="1" fontAlgn="base">
              <a:spcBef>
                <a:spcPct val="0"/>
              </a:spcBef>
              <a:spcAft>
                <a:spcPct val="0"/>
              </a:spcAft>
              <a:buClr>
                <a:srgbClr val="C00000"/>
              </a:buClr>
              <a:defRPr/>
            </a:pPr>
            <a:r>
              <a:rPr kumimoji="1" lang="en-US" altLang="zh-TW" sz="2000" b="1" dirty="0">
                <a:solidFill>
                  <a:srgbClr val="7030A0"/>
                </a:solidFill>
                <a:latin typeface="Times New Roman" pitchFamily="18" charset="0"/>
                <a:cs typeface="Times New Roman" pitchFamily="18" charset="0"/>
              </a:rPr>
              <a:t>a</a:t>
            </a:r>
            <a:r>
              <a:rPr kumimoji="1" lang="en-US" altLang="zh-TW" sz="2000" b="1" dirty="0" smtClean="0">
                <a:solidFill>
                  <a:srgbClr val="7030A0"/>
                </a:solidFill>
                <a:latin typeface="Times New Roman" pitchFamily="18" charset="0"/>
                <a:cs typeface="Times New Roman" pitchFamily="18" charset="0"/>
              </a:rPr>
              <a:t>ctive VM server </a:t>
            </a:r>
            <a:endParaRPr kumimoji="1" lang="en-US" altLang="zh-TW" sz="2000" b="1" dirty="0">
              <a:solidFill>
                <a:srgbClr val="7030A0"/>
              </a:solidFill>
              <a:latin typeface="Times New Roman" pitchFamily="18" charset="0"/>
              <a:cs typeface="Times New Roman" pitchFamily="18" charset="0"/>
            </a:endParaRPr>
          </a:p>
        </p:txBody>
      </p:sp>
      <p:sp>
        <p:nvSpPr>
          <p:cNvPr id="12" name="矩形 11"/>
          <p:cNvSpPr/>
          <p:nvPr/>
        </p:nvSpPr>
        <p:spPr>
          <a:xfrm>
            <a:off x="5724128" y="6053226"/>
            <a:ext cx="2693852" cy="400110"/>
          </a:xfrm>
          <a:prstGeom prst="rect">
            <a:avLst/>
          </a:prstGeom>
        </p:spPr>
        <p:txBody>
          <a:bodyPr wrap="square">
            <a:spAutoFit/>
          </a:bodyPr>
          <a:lstStyle/>
          <a:p>
            <a:pPr marL="0" lvl="1" fontAlgn="base">
              <a:spcBef>
                <a:spcPct val="0"/>
              </a:spcBef>
              <a:spcAft>
                <a:spcPct val="0"/>
              </a:spcAft>
              <a:buClr>
                <a:srgbClr val="C00000"/>
              </a:buClr>
              <a:defRPr/>
            </a:pPr>
            <a:r>
              <a:rPr kumimoji="1" lang="en-US" altLang="zh-TW" sz="2000" b="1" dirty="0" smtClean="0">
                <a:solidFill>
                  <a:srgbClr val="7030A0"/>
                </a:solidFill>
                <a:latin typeface="Times New Roman" pitchFamily="18" charset="0"/>
                <a:cs typeface="Times New Roman" pitchFamily="18" charset="0"/>
              </a:rPr>
              <a:t>spare virtual machine </a:t>
            </a:r>
            <a:endParaRPr kumimoji="1" lang="en-US" altLang="zh-TW" sz="2000" b="1" dirty="0">
              <a:solidFill>
                <a:srgbClr val="7030A0"/>
              </a:solidFill>
              <a:latin typeface="Times New Roman" pitchFamily="18" charset="0"/>
              <a:cs typeface="Times New Roman" pitchFamily="18" charset="0"/>
            </a:endParaRPr>
          </a:p>
        </p:txBody>
      </p:sp>
      <p:sp>
        <p:nvSpPr>
          <p:cNvPr id="13" name="矩形 12"/>
          <p:cNvSpPr/>
          <p:nvPr/>
        </p:nvSpPr>
        <p:spPr>
          <a:xfrm>
            <a:off x="4258958" y="3304074"/>
            <a:ext cx="1440160" cy="2765164"/>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4" name="矩形 13"/>
          <p:cNvSpPr/>
          <p:nvPr/>
        </p:nvSpPr>
        <p:spPr>
          <a:xfrm>
            <a:off x="4233948" y="6053226"/>
            <a:ext cx="1364061" cy="707886"/>
          </a:xfrm>
          <a:prstGeom prst="rect">
            <a:avLst/>
          </a:prstGeom>
        </p:spPr>
        <p:txBody>
          <a:bodyPr wrap="square">
            <a:spAutoFit/>
          </a:bodyPr>
          <a:lstStyle/>
          <a:p>
            <a:pPr marL="0" lvl="1" fontAlgn="base">
              <a:spcBef>
                <a:spcPct val="0"/>
              </a:spcBef>
              <a:spcAft>
                <a:spcPct val="0"/>
              </a:spcAft>
              <a:buClr>
                <a:srgbClr val="C00000"/>
              </a:buClr>
              <a:defRPr/>
            </a:pPr>
            <a:r>
              <a:rPr kumimoji="1" lang="en-US" altLang="zh-TW" sz="2000" b="1" dirty="0" smtClean="0">
                <a:solidFill>
                  <a:srgbClr val="7030A0"/>
                </a:solidFill>
                <a:latin typeface="Times New Roman" pitchFamily="18" charset="0"/>
                <a:cs typeface="Times New Roman" pitchFamily="18" charset="0"/>
              </a:rPr>
              <a:t>VM server</a:t>
            </a:r>
          </a:p>
          <a:p>
            <a:pPr marL="0" lvl="1" fontAlgn="base">
              <a:spcBef>
                <a:spcPct val="0"/>
              </a:spcBef>
              <a:spcAft>
                <a:spcPct val="0"/>
              </a:spcAft>
              <a:buClr>
                <a:srgbClr val="C00000"/>
              </a:buClr>
              <a:defRPr/>
            </a:pPr>
            <a:r>
              <a:rPr kumimoji="1" lang="en-US" altLang="zh-TW" sz="2000" b="1" dirty="0" smtClean="0">
                <a:solidFill>
                  <a:srgbClr val="7030A0"/>
                </a:solidFill>
                <a:latin typeface="Times New Roman" pitchFamily="18" charset="0"/>
                <a:cs typeface="Times New Roman" pitchFamily="18" charset="0"/>
              </a:rPr>
              <a:t> turned off </a:t>
            </a:r>
            <a:endParaRPr kumimoji="1" lang="en-US" altLang="zh-TW" sz="20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481008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P spid="12" grpId="0"/>
      <p:bldP spid="13"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457200" y="152400"/>
            <a:ext cx="8229600" cy="496888"/>
          </a:xfrm>
          <a:prstGeom prst="rect">
            <a:avLst/>
          </a:prstGeom>
          <a:noFill/>
          <a:ln w="9525">
            <a:noFill/>
            <a:miter lim="800000"/>
            <a:headEnd/>
            <a:tailEnd/>
          </a:ln>
          <a:effectLst/>
          <a:extLst/>
        </p:spPr>
        <p:txBody>
          <a:bodyPr vert="horz" wrap="square" lIns="36000" tIns="36000" rIns="36000" bIns="36000" numCol="1" anchor="ctr" anchorCtr="0" compatLnSpc="1">
            <a:prstTxWarp prst="textNoShape">
              <a:avLst/>
            </a:prstTxWarp>
          </a:bodyPr>
          <a:lstStyle>
            <a:lvl1pPr algn="ctr" eaLnBrk="0" hangingPunct="0">
              <a:lnSpc>
                <a:spcPts val="3000"/>
              </a:lnSpc>
              <a:defRPr sz="3600" b="1">
                <a:solidFill>
                  <a:srgbClr val="006600"/>
                </a:solidFill>
                <a:effectLst/>
                <a:latin typeface="Times New Roman" panose="02020603050405020304" pitchFamily="18" charset="0"/>
                <a:ea typeface="標楷體" panose="03000509000000000000" pitchFamily="65" charset="-120"/>
                <a:cs typeface="Times New Roman" panose="02020603050405020304" pitchFamily="18" charset="0"/>
              </a:defRPr>
            </a:lvl1pPr>
            <a:lvl2pPr algn="ctr" eaLnBrk="0" hangingPunct="0">
              <a:defRPr sz="3200" b="1">
                <a:solidFill>
                  <a:srgbClr val="006600"/>
                </a:solidFill>
                <a:effectLst>
                  <a:outerShdw blurRad="38100" dist="38100" dir="2700000" algn="tl">
                    <a:srgbClr val="C0C0C0"/>
                  </a:outerShdw>
                </a:effectLst>
                <a:ea typeface="新細明體" charset="-120"/>
              </a:defRPr>
            </a:lvl2pPr>
            <a:lvl3pPr algn="ctr" eaLnBrk="0" hangingPunct="0">
              <a:defRPr sz="3200" b="1">
                <a:solidFill>
                  <a:srgbClr val="006600"/>
                </a:solidFill>
                <a:effectLst>
                  <a:outerShdw blurRad="38100" dist="38100" dir="2700000" algn="tl">
                    <a:srgbClr val="C0C0C0"/>
                  </a:outerShdw>
                </a:effectLst>
                <a:ea typeface="新細明體" charset="-120"/>
              </a:defRPr>
            </a:lvl3pPr>
            <a:lvl4pPr algn="ctr" eaLnBrk="0" hangingPunct="0">
              <a:defRPr sz="3200" b="1">
                <a:solidFill>
                  <a:srgbClr val="006600"/>
                </a:solidFill>
                <a:effectLst>
                  <a:outerShdw blurRad="38100" dist="38100" dir="2700000" algn="tl">
                    <a:srgbClr val="C0C0C0"/>
                  </a:outerShdw>
                </a:effectLst>
                <a:ea typeface="新細明體" charset="-120"/>
              </a:defRPr>
            </a:lvl4pPr>
            <a:lvl5pPr algn="ctr" eaLnBrk="0" hangingPunct="0">
              <a:defRPr sz="3200" b="1">
                <a:solidFill>
                  <a:srgbClr val="006600"/>
                </a:solidFill>
                <a:effectLst>
                  <a:outerShdw blurRad="38100" dist="38100" dir="2700000" algn="tl">
                    <a:srgbClr val="C0C0C0"/>
                  </a:outerShdw>
                </a:effectLst>
                <a:ea typeface="新細明體" charset="-120"/>
              </a:defRPr>
            </a:lvl5pPr>
            <a:lvl6pPr marL="4572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6pPr>
            <a:lvl7pPr marL="9144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7pPr>
            <a:lvl8pPr marL="13716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8pPr>
            <a:lvl9pPr marL="18288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9pPr>
          </a:lstStyle>
          <a:p>
            <a:pPr fontAlgn="base">
              <a:spcBef>
                <a:spcPct val="0"/>
              </a:spcBef>
              <a:spcAft>
                <a:spcPct val="0"/>
              </a:spcAft>
            </a:pPr>
            <a:r>
              <a:rPr kumimoji="1" lang="en-US" altLang="zh-TW" dirty="0"/>
              <a:t>Design of MES Command</a:t>
            </a:r>
            <a:endParaRPr kumimoji="1" lang="zh-TW" altLang="en-US" dirty="0"/>
          </a:p>
        </p:txBody>
      </p:sp>
      <p:sp>
        <p:nvSpPr>
          <p:cNvPr id="9" name="矩形 8"/>
          <p:cNvSpPr/>
          <p:nvPr/>
        </p:nvSpPr>
        <p:spPr>
          <a:xfrm>
            <a:off x="297768" y="908720"/>
            <a:ext cx="8548464" cy="1323439"/>
          </a:xfrm>
          <a:prstGeom prst="rect">
            <a:avLst/>
          </a:prstGeom>
        </p:spPr>
        <p:txBody>
          <a:bodyPr wrap="square">
            <a:spAutoFit/>
          </a:bodyPr>
          <a:lstStyle/>
          <a:p>
            <a:pPr marL="360363" lvl="1" indent="-360363" fontAlgn="base">
              <a:spcBef>
                <a:spcPct val="0"/>
              </a:spcBef>
              <a:spcAft>
                <a:spcPct val="0"/>
              </a:spcAft>
              <a:buClr>
                <a:srgbClr val="C00000"/>
              </a:buClr>
              <a:buFont typeface="Wingdings" pitchFamily="2" charset="2"/>
              <a:buChar char="n"/>
              <a:defRPr/>
            </a:pPr>
            <a:r>
              <a:rPr kumimoji="1" lang="en-US" altLang="zh-TW" sz="2000" b="1" dirty="0" smtClean="0">
                <a:solidFill>
                  <a:srgbClr val="0000FF"/>
                </a:solidFill>
                <a:latin typeface="Times New Roman" panose="02020603050405020304" pitchFamily="18" charset="0"/>
                <a:cs typeface="Times New Roman" panose="02020603050405020304" pitchFamily="18" charset="0"/>
              </a:rPr>
              <a:t>By </a:t>
            </a:r>
            <a:r>
              <a:rPr kumimoji="1" lang="en-US" altLang="zh-TW" sz="2000" b="1" dirty="0">
                <a:solidFill>
                  <a:srgbClr val="0000FF"/>
                </a:solidFill>
                <a:latin typeface="Times New Roman" panose="02020603050405020304" pitchFamily="18" charset="0"/>
                <a:cs typeface="Times New Roman" panose="02020603050405020304" pitchFamily="18" charset="0"/>
              </a:rPr>
              <a:t>parsing and extracting the information from the </a:t>
            </a:r>
            <a:r>
              <a:rPr kumimoji="1" lang="en-US" altLang="zh-TW" sz="2000" b="1" dirty="0">
                <a:solidFill>
                  <a:srgbClr val="FF0000"/>
                </a:solidFill>
                <a:latin typeface="Times New Roman" panose="02020603050405020304" pitchFamily="18" charset="0"/>
                <a:cs typeface="Times New Roman" panose="02020603050405020304" pitchFamily="18" charset="0"/>
              </a:rPr>
              <a:t>DEP_EQPID, DEP_CHAMBER, and DEP_SID elements</a:t>
            </a:r>
            <a:r>
              <a:rPr kumimoji="1" lang="en-US" altLang="zh-TW" sz="2000" b="1" dirty="0">
                <a:solidFill>
                  <a:srgbClr val="0000FF"/>
                </a:solidFill>
                <a:latin typeface="Times New Roman" panose="02020603050405020304" pitchFamily="18" charset="0"/>
                <a:cs typeface="Times New Roman" panose="02020603050405020304" pitchFamily="18" charset="0"/>
              </a:rPr>
              <a:t>, the VMA server is able to determine the combination for setting the VM server to serve the requested VM task</a:t>
            </a:r>
            <a:r>
              <a:rPr kumimoji="1" lang="en-US" altLang="zh-TW" sz="2000" b="1" dirty="0" smtClean="0">
                <a:solidFill>
                  <a:srgbClr val="0000FF"/>
                </a:solidFill>
                <a:latin typeface="Times New Roman" panose="02020603050405020304" pitchFamily="18" charset="0"/>
                <a:cs typeface="Times New Roman" panose="02020603050405020304" pitchFamily="18" charset="0"/>
              </a:rPr>
              <a:t>.</a:t>
            </a:r>
            <a:endParaRPr kumimoji="1" lang="en-US" altLang="zh-TW" sz="1600" b="1" dirty="0">
              <a:solidFill>
                <a:srgbClr val="000000"/>
              </a:solidFill>
              <a:latin typeface="Times New Roman" pitchFamily="18" charset="0"/>
              <a:cs typeface="Times New Roman" pitchFamily="18" charset="0"/>
            </a:endParaRPr>
          </a:p>
        </p:txBody>
      </p:sp>
      <p:pic>
        <p:nvPicPr>
          <p:cNvPr id="3" name="圖片 2"/>
          <p:cNvPicPr>
            <a:picLocks noChangeAspect="1"/>
          </p:cNvPicPr>
          <p:nvPr/>
        </p:nvPicPr>
        <p:blipFill>
          <a:blip r:embed="rId3"/>
          <a:stretch>
            <a:fillRect/>
          </a:stretch>
        </p:blipFill>
        <p:spPr>
          <a:xfrm>
            <a:off x="683567" y="2177008"/>
            <a:ext cx="7430712" cy="3844280"/>
          </a:xfrm>
          <a:prstGeom prst="rect">
            <a:avLst/>
          </a:prstGeom>
        </p:spPr>
      </p:pic>
      <p:sp>
        <p:nvSpPr>
          <p:cNvPr id="7" name="矩形 6"/>
          <p:cNvSpPr/>
          <p:nvPr/>
        </p:nvSpPr>
        <p:spPr>
          <a:xfrm>
            <a:off x="1089712" y="3717032"/>
            <a:ext cx="3463146" cy="172819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8" name="矩形 7"/>
          <p:cNvSpPr/>
          <p:nvPr/>
        </p:nvSpPr>
        <p:spPr>
          <a:xfrm>
            <a:off x="1089712" y="2934846"/>
            <a:ext cx="3626303" cy="312692"/>
          </a:xfrm>
          <a:prstGeom prst="rect">
            <a:avLst/>
          </a:prstGeom>
          <a:noFill/>
          <a:ln w="76200" algn="ctr">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0" name="矩形 9"/>
          <p:cNvSpPr/>
          <p:nvPr/>
        </p:nvSpPr>
        <p:spPr>
          <a:xfrm>
            <a:off x="5220072" y="2492896"/>
            <a:ext cx="3024336" cy="441950"/>
          </a:xfrm>
          <a:prstGeom prst="rect">
            <a:avLst/>
          </a:prstGeom>
          <a:noFill/>
          <a:ln w="76200" algn="ctr">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6" name="文字方塊 5"/>
          <p:cNvSpPr txBox="1"/>
          <p:nvPr/>
        </p:nvSpPr>
        <p:spPr>
          <a:xfrm>
            <a:off x="4926125" y="3123575"/>
            <a:ext cx="351378" cy="369332"/>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6600"/>
                </a:solidFill>
                <a:latin typeface="Times New Roman" panose="02020603050405020304" pitchFamily="18" charset="0"/>
                <a:cs typeface="Times New Roman" panose="02020603050405020304" pitchFamily="18" charset="0"/>
              </a:rPr>
              <a:t>A</a:t>
            </a:r>
            <a:endParaRPr kumimoji="1" lang="zh-TW" altLang="en-US" b="1" dirty="0">
              <a:solidFill>
                <a:srgbClr val="006600"/>
              </a:solidFill>
              <a:latin typeface="Times New Roman" panose="02020603050405020304" pitchFamily="18" charset="0"/>
              <a:cs typeface="Times New Roman" panose="02020603050405020304" pitchFamily="18" charset="0"/>
            </a:endParaRPr>
          </a:p>
        </p:txBody>
      </p:sp>
      <p:sp>
        <p:nvSpPr>
          <p:cNvPr id="11" name="文字方塊 10"/>
          <p:cNvSpPr txBox="1"/>
          <p:nvPr/>
        </p:nvSpPr>
        <p:spPr>
          <a:xfrm>
            <a:off x="4607625" y="4205598"/>
            <a:ext cx="351378" cy="369332"/>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FF0000"/>
                </a:solidFill>
                <a:latin typeface="Times New Roman" panose="02020603050405020304" pitchFamily="18" charset="0"/>
                <a:cs typeface="Times New Roman" panose="02020603050405020304" pitchFamily="18" charset="0"/>
              </a:rPr>
              <a:t>B</a:t>
            </a:r>
            <a:endParaRPr kumimoji="1" lang="zh-TW"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13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物件 7"/>
          <p:cNvGraphicFramePr>
            <a:graphicFrameLocks noChangeAspect="1"/>
          </p:cNvGraphicFramePr>
          <p:nvPr>
            <p:extLst/>
          </p:nvPr>
        </p:nvGraphicFramePr>
        <p:xfrm>
          <a:off x="435930" y="1844824"/>
          <a:ext cx="8384195" cy="3288177"/>
        </p:xfrm>
        <a:graphic>
          <a:graphicData uri="http://schemas.openxmlformats.org/presentationml/2006/ole">
            <mc:AlternateContent xmlns:mc="http://schemas.openxmlformats.org/markup-compatibility/2006">
              <mc:Choice xmlns:v="urn:schemas-microsoft-com:vml" Requires="v">
                <p:oleObj spid="_x0000_s5358" name="Visio" r:id="rId4" imgW="15468623" imgH="6067440" progId="Visio.Drawing.15">
                  <p:embed/>
                </p:oleObj>
              </mc:Choice>
              <mc:Fallback>
                <p:oleObj name="Visio" r:id="rId4" imgW="15468623" imgH="6067440" progId="Visio.Drawing.15">
                  <p:embed/>
                  <p:pic>
                    <p:nvPicPr>
                      <p:cNvPr id="0" name=""/>
                      <p:cNvPicPr/>
                      <p:nvPr/>
                    </p:nvPicPr>
                    <p:blipFill>
                      <a:blip r:embed="rId5"/>
                      <a:stretch>
                        <a:fillRect/>
                      </a:stretch>
                    </p:blipFill>
                    <p:spPr>
                      <a:xfrm>
                        <a:off x="435930" y="1844824"/>
                        <a:ext cx="8384195" cy="3288177"/>
                      </a:xfrm>
                      <a:prstGeom prst="rect">
                        <a:avLst/>
                      </a:prstGeom>
                    </p:spPr>
                  </p:pic>
                </p:oleObj>
              </mc:Fallback>
            </mc:AlternateContent>
          </a:graphicData>
        </a:graphic>
      </p:graphicFrame>
      <p:sp>
        <p:nvSpPr>
          <p:cNvPr id="26" name="標題 1"/>
          <p:cNvSpPr txBox="1">
            <a:spLocks/>
          </p:cNvSpPr>
          <p:nvPr/>
        </p:nvSpPr>
        <p:spPr bwMode="auto">
          <a:xfrm>
            <a:off x="228600" y="184666"/>
            <a:ext cx="8686800" cy="496888"/>
          </a:xfrm>
          <a:prstGeom prst="rect">
            <a:avLst/>
          </a:prstGeom>
          <a:noFill/>
          <a:ln w="9525">
            <a:noFill/>
            <a:miter lim="800000"/>
            <a:headEnd/>
            <a:tailEnd/>
          </a:ln>
          <a:effectLst/>
          <a:extLst/>
        </p:spPr>
        <p:txBody>
          <a:bodyPr vert="horz" wrap="square" lIns="36000" tIns="36000" rIns="36000" bIns="36000" numCol="1" anchor="ctr" anchorCtr="0" compatLnSpc="1">
            <a:prstTxWarp prst="textNoShape">
              <a:avLst/>
            </a:prstTxWarp>
          </a:bodyPr>
          <a:lstStyle>
            <a:lvl1pPr algn="ctr" eaLnBrk="0" hangingPunct="0">
              <a:lnSpc>
                <a:spcPts val="3000"/>
              </a:lnSpc>
              <a:defRPr sz="3600" b="1">
                <a:solidFill>
                  <a:srgbClr val="006600"/>
                </a:solidFill>
                <a:effectLst/>
                <a:latin typeface="Times New Roman" panose="02020603050405020304" pitchFamily="18" charset="0"/>
                <a:ea typeface="標楷體" panose="03000509000000000000" pitchFamily="65" charset="-120"/>
                <a:cs typeface="Times New Roman" panose="02020603050405020304" pitchFamily="18" charset="0"/>
              </a:defRPr>
            </a:lvl1pPr>
            <a:lvl2pPr algn="ctr" eaLnBrk="0" hangingPunct="0">
              <a:defRPr sz="3200" b="1">
                <a:solidFill>
                  <a:srgbClr val="006600"/>
                </a:solidFill>
                <a:effectLst>
                  <a:outerShdw blurRad="38100" dist="38100" dir="2700000" algn="tl">
                    <a:srgbClr val="C0C0C0"/>
                  </a:outerShdw>
                </a:effectLst>
                <a:ea typeface="新細明體" charset="-120"/>
              </a:defRPr>
            </a:lvl2pPr>
            <a:lvl3pPr algn="ctr" eaLnBrk="0" hangingPunct="0">
              <a:defRPr sz="3200" b="1">
                <a:solidFill>
                  <a:srgbClr val="006600"/>
                </a:solidFill>
                <a:effectLst>
                  <a:outerShdw blurRad="38100" dist="38100" dir="2700000" algn="tl">
                    <a:srgbClr val="C0C0C0"/>
                  </a:outerShdw>
                </a:effectLst>
                <a:ea typeface="新細明體" charset="-120"/>
              </a:defRPr>
            </a:lvl3pPr>
            <a:lvl4pPr algn="ctr" eaLnBrk="0" hangingPunct="0">
              <a:defRPr sz="3200" b="1">
                <a:solidFill>
                  <a:srgbClr val="006600"/>
                </a:solidFill>
                <a:effectLst>
                  <a:outerShdw blurRad="38100" dist="38100" dir="2700000" algn="tl">
                    <a:srgbClr val="C0C0C0"/>
                  </a:outerShdw>
                </a:effectLst>
                <a:ea typeface="新細明體" charset="-120"/>
              </a:defRPr>
            </a:lvl4pPr>
            <a:lvl5pPr algn="ctr" eaLnBrk="0" hangingPunct="0">
              <a:defRPr sz="3200" b="1">
                <a:solidFill>
                  <a:srgbClr val="006600"/>
                </a:solidFill>
                <a:effectLst>
                  <a:outerShdw blurRad="38100" dist="38100" dir="2700000" algn="tl">
                    <a:srgbClr val="C0C0C0"/>
                  </a:outerShdw>
                </a:effectLst>
                <a:ea typeface="新細明體" charset="-120"/>
              </a:defRPr>
            </a:lvl5pPr>
            <a:lvl6pPr marL="4572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6pPr>
            <a:lvl7pPr marL="9144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7pPr>
            <a:lvl8pPr marL="13716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8pPr>
            <a:lvl9pPr marL="1828800" algn="ctr" fontAlgn="base">
              <a:spcBef>
                <a:spcPct val="0"/>
              </a:spcBef>
              <a:spcAft>
                <a:spcPct val="0"/>
              </a:spcAft>
              <a:defRPr sz="3200" b="1">
                <a:solidFill>
                  <a:srgbClr val="006600"/>
                </a:solidFill>
                <a:effectLst>
                  <a:outerShdw blurRad="38100" dist="38100" dir="2700000" algn="tl">
                    <a:srgbClr val="C0C0C0"/>
                  </a:outerShdw>
                </a:effectLst>
                <a:ea typeface="新細明體" charset="-120"/>
              </a:defRPr>
            </a:lvl9pPr>
          </a:lstStyle>
          <a:p>
            <a:pPr fontAlgn="base">
              <a:spcBef>
                <a:spcPct val="0"/>
              </a:spcBef>
              <a:spcAft>
                <a:spcPct val="0"/>
              </a:spcAft>
            </a:pPr>
            <a:r>
              <a:rPr kumimoji="1" lang="en-US" altLang="zh-TW" dirty="0"/>
              <a:t>Design of </a:t>
            </a:r>
          </a:p>
          <a:p>
            <a:pPr fontAlgn="base">
              <a:spcBef>
                <a:spcPct val="0"/>
              </a:spcBef>
              <a:spcAft>
                <a:spcPct val="0"/>
              </a:spcAft>
            </a:pPr>
            <a:r>
              <a:rPr kumimoji="1" lang="en-US" altLang="zh-TW" dirty="0"/>
              <a:t>Automatic-Scaling Mechanism (1/3)</a:t>
            </a:r>
            <a:endParaRPr kumimoji="1" lang="zh-TW" altLang="en-US" dirty="0"/>
          </a:p>
        </p:txBody>
      </p:sp>
      <p:sp>
        <p:nvSpPr>
          <p:cNvPr id="27" name="矩形 26"/>
          <p:cNvSpPr/>
          <p:nvPr/>
        </p:nvSpPr>
        <p:spPr>
          <a:xfrm>
            <a:off x="323874" y="889332"/>
            <a:ext cx="8820125" cy="892552"/>
          </a:xfrm>
          <a:prstGeom prst="rect">
            <a:avLst/>
          </a:prstGeom>
        </p:spPr>
        <p:txBody>
          <a:bodyPr wrap="square">
            <a:spAutoFit/>
          </a:bodyPr>
          <a:lstStyle/>
          <a:p>
            <a:pPr marL="342900" lvl="1" indent="-342900" eaLnBrk="0" fontAlgn="base" hangingPunct="0">
              <a:spcBef>
                <a:spcPct val="75000"/>
              </a:spcBef>
              <a:spcAft>
                <a:spcPct val="10000"/>
              </a:spcAft>
              <a:buClr>
                <a:srgbClr val="CC0000"/>
              </a:buClr>
              <a:buSzPct val="75000"/>
              <a:buFont typeface="Wingdings" pitchFamily="2" charset="2"/>
              <a:buChar char="n"/>
              <a:defRPr/>
            </a:pPr>
            <a:r>
              <a:rPr kumimoji="1" lang="en-US" altLang="zh-TW" sz="2800" b="1" dirty="0">
                <a:solidFill>
                  <a:srgbClr val="0000FF"/>
                </a:solidFill>
                <a:latin typeface="Times New Roman" panose="02020603050405020304" pitchFamily="18" charset="0"/>
                <a:cs typeface="Times New Roman" panose="02020603050405020304" pitchFamily="18" charset="0"/>
              </a:rPr>
              <a:t>Scale </a:t>
            </a:r>
            <a:r>
              <a:rPr kumimoji="1" lang="en-US" altLang="zh-TW" sz="2800" b="1" dirty="0" smtClean="0">
                <a:solidFill>
                  <a:srgbClr val="0000FF"/>
                </a:solidFill>
                <a:latin typeface="Times New Roman" panose="02020603050405020304" pitchFamily="18" charset="0"/>
                <a:cs typeface="Times New Roman" panose="02020603050405020304" pitchFamily="18" charset="0"/>
              </a:rPr>
              <a:t>out </a:t>
            </a:r>
            <a:r>
              <a:rPr kumimoji="1" lang="en-US" altLang="zh-TW" sz="2800" b="1" dirty="0">
                <a:solidFill>
                  <a:srgbClr val="0000FF"/>
                </a:solidFill>
                <a:latin typeface="Times New Roman" panose="02020603050405020304" pitchFamily="18" charset="0"/>
                <a:cs typeface="Times New Roman" panose="02020603050405020304" pitchFamily="18" charset="0"/>
              </a:rPr>
              <a:t>a</a:t>
            </a:r>
            <a:r>
              <a:rPr kumimoji="1" lang="en-US" altLang="zh-TW" sz="2800" b="1" dirty="0" smtClean="0">
                <a:solidFill>
                  <a:srgbClr val="0000FF"/>
                </a:solidFill>
                <a:latin typeface="Times New Roman" panose="02020603050405020304" pitchFamily="18" charset="0"/>
                <a:cs typeface="Times New Roman" panose="02020603050405020304" pitchFamily="18" charset="0"/>
              </a:rPr>
              <a:t> VM server: </a:t>
            </a:r>
            <a:br>
              <a:rPr kumimoji="1" lang="en-US" altLang="zh-TW" sz="2800" b="1" dirty="0" smtClean="0">
                <a:solidFill>
                  <a:srgbClr val="0000FF"/>
                </a:solidFill>
                <a:latin typeface="Times New Roman" panose="02020603050405020304" pitchFamily="18" charset="0"/>
                <a:cs typeface="Times New Roman" panose="02020603050405020304" pitchFamily="18" charset="0"/>
              </a:rPr>
            </a:br>
            <a:r>
              <a:rPr kumimoji="1" lang="en-US" altLang="zh-TW" sz="2400" b="1" dirty="0" smtClean="0">
                <a:solidFill>
                  <a:srgbClr val="CC3300"/>
                </a:solidFill>
                <a:latin typeface="Times New Roman" panose="02020603050405020304" pitchFamily="18" charset="0"/>
                <a:cs typeface="Times New Roman" panose="02020603050405020304" pitchFamily="18" charset="0"/>
              </a:rPr>
              <a:t>to turn on a VM server</a:t>
            </a:r>
            <a:endParaRPr kumimoji="1" lang="en-US" altLang="zh-TW" sz="2400" b="1" dirty="0">
              <a:solidFill>
                <a:srgbClr val="0000FF"/>
              </a:solidFill>
              <a:latin typeface="Times New Roman" panose="02020603050405020304" pitchFamily="18" charset="0"/>
              <a:cs typeface="Times New Roman" panose="02020603050405020304" pitchFamily="18" charset="0"/>
            </a:endParaRPr>
          </a:p>
        </p:txBody>
      </p:sp>
      <p:sp>
        <p:nvSpPr>
          <p:cNvPr id="3" name="Rectangle 33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
        <p:nvSpPr>
          <p:cNvPr id="7" name="矩形 6"/>
          <p:cNvSpPr/>
          <p:nvPr/>
        </p:nvSpPr>
        <p:spPr>
          <a:xfrm>
            <a:off x="7668692" y="2924944"/>
            <a:ext cx="1151780" cy="100811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0" name="矩形 9"/>
          <p:cNvSpPr/>
          <p:nvPr/>
        </p:nvSpPr>
        <p:spPr>
          <a:xfrm>
            <a:off x="3491880" y="3789040"/>
            <a:ext cx="2016224" cy="864096"/>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01619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6383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t>
            </a:r>
            <a:b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Automatic-Scaling Mechanism(2/3)</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441088" y="836712"/>
            <a:ext cx="8229600" cy="4525963"/>
          </a:xfrm>
        </p:spPr>
        <p:txBody>
          <a:bodyPr/>
          <a:lstStyle/>
          <a:p>
            <a:r>
              <a:rPr lang="en-US" altLang="zh-TW" sz="2800" dirty="0" smtClean="0">
                <a:solidFill>
                  <a:srgbClr val="0000FF"/>
                </a:solidFill>
                <a:latin typeface="Times New Roman" panose="02020603050405020304" pitchFamily="18" charset="0"/>
                <a:cs typeface="Times New Roman" panose="02020603050405020304" pitchFamily="18" charset="0"/>
              </a:rPr>
              <a:t>Scale Out </a:t>
            </a:r>
            <a:r>
              <a:rPr lang="en-US" altLang="zh-TW" sz="2800" dirty="0">
                <a:solidFill>
                  <a:srgbClr val="0000FF"/>
                </a:solidFill>
                <a:latin typeface="Times New Roman" panose="02020603050405020304" pitchFamily="18" charset="0"/>
                <a:cs typeface="Times New Roman" panose="02020603050405020304" pitchFamily="18" charset="0"/>
              </a:rPr>
              <a:t>a </a:t>
            </a:r>
            <a:r>
              <a:rPr lang="en-US" altLang="zh-TW" sz="2800" dirty="0" smtClean="0">
                <a:solidFill>
                  <a:srgbClr val="0000FF"/>
                </a:solidFill>
                <a:latin typeface="Times New Roman" panose="02020603050405020304" pitchFamily="18" charset="0"/>
                <a:cs typeface="Times New Roman" panose="02020603050405020304" pitchFamily="18" charset="0"/>
              </a:rPr>
              <a:t>Spare Virtual Machine:</a:t>
            </a:r>
            <a:br>
              <a:rPr lang="en-US" altLang="zh-TW" sz="2800" dirty="0" smtClean="0">
                <a:solidFill>
                  <a:srgbClr val="0000FF"/>
                </a:solidFill>
                <a:latin typeface="Times New Roman" panose="02020603050405020304" pitchFamily="18" charset="0"/>
                <a:cs typeface="Times New Roman" panose="02020603050405020304" pitchFamily="18" charset="0"/>
              </a:rPr>
            </a:br>
            <a:r>
              <a:rPr lang="en-US" altLang="zh-TW" sz="2400" dirty="0" smtClean="0">
                <a:solidFill>
                  <a:srgbClr val="CC3300"/>
                </a:solidFill>
                <a:latin typeface="Times New Roman" panose="02020603050405020304" pitchFamily="18" charset="0"/>
                <a:cs typeface="Times New Roman" panose="02020603050405020304" pitchFamily="18" charset="0"/>
              </a:rPr>
              <a:t>to generate a new spare virtual machine</a:t>
            </a:r>
            <a:r>
              <a:rPr lang="en-US" altLang="zh-TW" sz="3200" dirty="0" smtClean="0">
                <a:solidFill>
                  <a:srgbClr val="0000FF"/>
                </a:solidFill>
                <a:latin typeface="Times New Roman" panose="02020603050405020304" pitchFamily="18" charset="0"/>
                <a:cs typeface="Times New Roman" panose="02020603050405020304" pitchFamily="18" charset="0"/>
              </a:rPr>
              <a:t/>
            </a:r>
            <a:br>
              <a:rPr lang="en-US" altLang="zh-TW" sz="3200" dirty="0" smtClean="0">
                <a:solidFill>
                  <a:srgbClr val="0000FF"/>
                </a:solidFill>
                <a:latin typeface="Times New Roman" panose="02020603050405020304" pitchFamily="18" charset="0"/>
                <a:cs typeface="Times New Roman" panose="02020603050405020304" pitchFamily="18" charset="0"/>
              </a:rPr>
            </a:br>
            <a:endParaRPr lang="zh-TW" altLang="en-US" sz="3200" dirty="0">
              <a:solidFill>
                <a:srgbClr val="0000FF"/>
              </a:solidFill>
              <a:latin typeface="Times New Roman" panose="02020603050405020304" pitchFamily="18" charset="0"/>
              <a:cs typeface="Times New Roman" panose="02020603050405020304" pitchFamily="18" charset="0"/>
            </a:endParaRPr>
          </a:p>
        </p:txBody>
      </p:sp>
      <p:graphicFrame>
        <p:nvGraphicFramePr>
          <p:cNvPr id="4" name="物件 3"/>
          <p:cNvGraphicFramePr>
            <a:graphicFrameLocks noChangeAspect="1"/>
          </p:cNvGraphicFramePr>
          <p:nvPr>
            <p:extLst/>
          </p:nvPr>
        </p:nvGraphicFramePr>
        <p:xfrm>
          <a:off x="1359759" y="1768325"/>
          <a:ext cx="6348372" cy="4901035"/>
        </p:xfrm>
        <a:graphic>
          <a:graphicData uri="http://schemas.openxmlformats.org/presentationml/2006/ole">
            <mc:AlternateContent xmlns:mc="http://schemas.openxmlformats.org/markup-compatibility/2006">
              <mc:Choice xmlns:v="urn:schemas-microsoft-com:vml" Requires="v">
                <p:oleObj spid="_x0000_s6382" name="Visio" r:id="rId4" imgW="17887933" imgH="13811310" progId="Visio.Drawing.15">
                  <p:embed/>
                </p:oleObj>
              </mc:Choice>
              <mc:Fallback>
                <p:oleObj name="Visio" r:id="rId4" imgW="17887933" imgH="13811310" progId="Visio.Drawing.15">
                  <p:embed/>
                  <p:pic>
                    <p:nvPicPr>
                      <p:cNvPr id="0" name=""/>
                      <p:cNvPicPr/>
                      <p:nvPr/>
                    </p:nvPicPr>
                    <p:blipFill>
                      <a:blip r:embed="rId5"/>
                      <a:stretch>
                        <a:fillRect/>
                      </a:stretch>
                    </p:blipFill>
                    <p:spPr>
                      <a:xfrm>
                        <a:off x="1359759" y="1768325"/>
                        <a:ext cx="6348372" cy="4901035"/>
                      </a:xfrm>
                      <a:prstGeom prst="rect">
                        <a:avLst/>
                      </a:prstGeom>
                      <a:solidFill>
                        <a:schemeClr val="bg1"/>
                      </a:solidFill>
                      <a:ln>
                        <a:solidFill>
                          <a:schemeClr val="bg1"/>
                        </a:solidFill>
                      </a:ln>
                    </p:spPr>
                  </p:pic>
                </p:oleObj>
              </mc:Fallback>
            </mc:AlternateContent>
          </a:graphicData>
        </a:graphic>
      </p:graphicFrame>
      <p:sp>
        <p:nvSpPr>
          <p:cNvPr id="6" name="矩形 5"/>
          <p:cNvSpPr/>
          <p:nvPr/>
        </p:nvSpPr>
        <p:spPr>
          <a:xfrm>
            <a:off x="3635896" y="2204865"/>
            <a:ext cx="1296144" cy="18002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7" name="矩形 6"/>
          <p:cNvSpPr/>
          <p:nvPr/>
        </p:nvSpPr>
        <p:spPr>
          <a:xfrm>
            <a:off x="5148064" y="3717032"/>
            <a:ext cx="792088" cy="64807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8" name="矩形 7"/>
          <p:cNvSpPr/>
          <p:nvPr/>
        </p:nvSpPr>
        <p:spPr>
          <a:xfrm>
            <a:off x="6732240" y="4392517"/>
            <a:ext cx="975890" cy="2325799"/>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9" name="文字方塊 8"/>
          <p:cNvSpPr txBox="1"/>
          <p:nvPr/>
        </p:nvSpPr>
        <p:spPr>
          <a:xfrm>
            <a:off x="8714577" y="544034"/>
            <a:ext cx="415498" cy="369332"/>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0000"/>
                </a:solidFill>
                <a:latin typeface="Times New Roman" panose="02020603050405020304" pitchFamily="18" charset="0"/>
                <a:cs typeface="Times New Roman" panose="02020603050405020304" pitchFamily="18" charset="0"/>
              </a:rPr>
              <a:t>25</a:t>
            </a:r>
            <a:endParaRPr kumimoji="1" lang="zh-TW" altLang="en-US"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5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6383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t>
            </a:r>
            <a:b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Automatic-Scaling Mechanism(3/3)</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251520" y="908720"/>
            <a:ext cx="8640960" cy="5319713"/>
          </a:xfrm>
        </p:spPr>
        <p:txBody>
          <a:bodyPr/>
          <a:lstStyle/>
          <a:p>
            <a:r>
              <a:rPr lang="en-US" altLang="zh-TW" sz="2800" dirty="0" smtClean="0">
                <a:solidFill>
                  <a:srgbClr val="0000FF"/>
                </a:solidFill>
                <a:cs typeface="Times New Roman" panose="02020603050405020304" pitchFamily="18" charset="0"/>
              </a:rPr>
              <a:t>Scale in a VM server: </a:t>
            </a:r>
            <a:br>
              <a:rPr lang="en-US" altLang="zh-TW" sz="2800" dirty="0" smtClean="0">
                <a:solidFill>
                  <a:srgbClr val="0000FF"/>
                </a:solidFill>
                <a:cs typeface="Times New Roman" panose="02020603050405020304" pitchFamily="18" charset="0"/>
              </a:rPr>
            </a:br>
            <a:r>
              <a:rPr lang="en-US" altLang="zh-TW" sz="2400" dirty="0" smtClean="0">
                <a:solidFill>
                  <a:srgbClr val="C00000"/>
                </a:solidFill>
                <a:cs typeface="Times New Roman" panose="02020603050405020304" pitchFamily="18" charset="0"/>
              </a:rPr>
              <a:t>to turn off a VM server </a:t>
            </a:r>
            <a:r>
              <a:rPr lang="en-US" altLang="zh-TW" sz="2400" dirty="0" smtClean="0">
                <a:cs typeface="Times New Roman" panose="02020603050405020304" pitchFamily="18" charset="0"/>
              </a:rPr>
              <a:t>(periodically </a:t>
            </a:r>
            <a:r>
              <a:rPr lang="en-US" altLang="zh-TW" sz="2400" dirty="0">
                <a:cs typeface="Times New Roman" panose="02020603050405020304" pitchFamily="18" charset="0"/>
              </a:rPr>
              <a:t>triggered by a </a:t>
            </a:r>
            <a:r>
              <a:rPr lang="en-US" altLang="zh-TW" sz="2400" dirty="0" smtClean="0">
                <a:cs typeface="Times New Roman" panose="02020603050405020304" pitchFamily="18" charset="0"/>
              </a:rPr>
              <a:t>timer</a:t>
            </a:r>
            <a:r>
              <a:rPr lang="en-US" altLang="zh-TW" sz="2400" dirty="0" smtClean="0">
                <a:solidFill>
                  <a:srgbClr val="0000FF"/>
                </a:solidFill>
                <a:cs typeface="Times New Roman" panose="02020603050405020304" pitchFamily="18" charset="0"/>
              </a:rPr>
              <a:t>)</a:t>
            </a:r>
            <a:endParaRPr lang="zh-TW" altLang="en-US" sz="2400" dirty="0">
              <a:solidFill>
                <a:srgbClr val="0000FF"/>
              </a:solidFill>
              <a:cs typeface="Times New Roman" panose="02020603050405020304" pitchFamily="18" charset="0"/>
            </a:endParaRPr>
          </a:p>
        </p:txBody>
      </p:sp>
      <p:graphicFrame>
        <p:nvGraphicFramePr>
          <p:cNvPr id="7" name="物件 6"/>
          <p:cNvGraphicFramePr>
            <a:graphicFrameLocks noChangeAspect="1"/>
          </p:cNvGraphicFramePr>
          <p:nvPr>
            <p:extLst/>
          </p:nvPr>
        </p:nvGraphicFramePr>
        <p:xfrm>
          <a:off x="1112044" y="1799230"/>
          <a:ext cx="6919912" cy="5014146"/>
        </p:xfrm>
        <a:graphic>
          <a:graphicData uri="http://schemas.openxmlformats.org/presentationml/2006/ole">
            <mc:AlternateContent xmlns:mc="http://schemas.openxmlformats.org/markup-compatibility/2006">
              <mc:Choice xmlns:v="urn:schemas-microsoft-com:vml" Requires="v">
                <p:oleObj spid="_x0000_s7406" name="Visio" r:id="rId4" imgW="15220911" imgH="11030040" progId="Visio.Drawing.15">
                  <p:embed/>
                </p:oleObj>
              </mc:Choice>
              <mc:Fallback>
                <p:oleObj name="Visio" r:id="rId4" imgW="15220911" imgH="11030040" progId="Visio.Drawing.15">
                  <p:embed/>
                  <p:pic>
                    <p:nvPicPr>
                      <p:cNvPr id="0" name=""/>
                      <p:cNvPicPr/>
                      <p:nvPr/>
                    </p:nvPicPr>
                    <p:blipFill>
                      <a:blip r:embed="rId5"/>
                      <a:stretch>
                        <a:fillRect/>
                      </a:stretch>
                    </p:blipFill>
                    <p:spPr>
                      <a:xfrm>
                        <a:off x="1112044" y="1799230"/>
                        <a:ext cx="6919912" cy="5014146"/>
                      </a:xfrm>
                      <a:prstGeom prst="rect">
                        <a:avLst/>
                      </a:prstGeom>
                      <a:solidFill>
                        <a:schemeClr val="bg1"/>
                      </a:solidFill>
                    </p:spPr>
                  </p:pic>
                </p:oleObj>
              </mc:Fallback>
            </mc:AlternateContent>
          </a:graphicData>
        </a:graphic>
      </p:graphicFrame>
      <p:sp>
        <p:nvSpPr>
          <p:cNvPr id="5" name="矩形 4"/>
          <p:cNvSpPr/>
          <p:nvPr/>
        </p:nvSpPr>
        <p:spPr>
          <a:xfrm>
            <a:off x="1403648" y="2924944"/>
            <a:ext cx="3816424" cy="100811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6" name="矩形 5"/>
          <p:cNvSpPr/>
          <p:nvPr/>
        </p:nvSpPr>
        <p:spPr>
          <a:xfrm>
            <a:off x="1331640" y="4323504"/>
            <a:ext cx="6628308" cy="2417864"/>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6037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7526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t>
            </a:r>
            <a:b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Automatic-Deployment Mechanism(1/3)</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graphicFrame>
        <p:nvGraphicFramePr>
          <p:cNvPr id="6" name="物件 5"/>
          <p:cNvGraphicFramePr>
            <a:graphicFrameLocks noChangeAspect="1"/>
          </p:cNvGraphicFramePr>
          <p:nvPr>
            <p:extLst/>
          </p:nvPr>
        </p:nvGraphicFramePr>
        <p:xfrm>
          <a:off x="205541" y="1726778"/>
          <a:ext cx="8597900" cy="4654550"/>
        </p:xfrm>
        <a:graphic>
          <a:graphicData uri="http://schemas.openxmlformats.org/presentationml/2006/ole">
            <mc:AlternateContent xmlns:mc="http://schemas.openxmlformats.org/markup-compatibility/2006">
              <mc:Choice xmlns:v="urn:schemas-microsoft-com:vml" Requires="v">
                <p:oleObj spid="_x0000_s8430" name="Visio" r:id="rId4" imgW="27679712" imgH="14982840" progId="Visio.Drawing.15">
                  <p:embed/>
                </p:oleObj>
              </mc:Choice>
              <mc:Fallback>
                <p:oleObj name="Visio" r:id="rId4" imgW="27679712" imgH="14982840" progId="Visio.Drawing.15">
                  <p:embed/>
                  <p:pic>
                    <p:nvPicPr>
                      <p:cNvPr id="0" name=""/>
                      <p:cNvPicPr>
                        <a:picLocks noChangeAspect="1" noChangeArrowheads="1"/>
                      </p:cNvPicPr>
                      <p:nvPr/>
                    </p:nvPicPr>
                    <p:blipFill>
                      <a:blip r:embed="rId5"/>
                      <a:srcRect/>
                      <a:stretch>
                        <a:fillRect/>
                      </a:stretch>
                    </p:blipFill>
                    <p:spPr bwMode="auto">
                      <a:xfrm>
                        <a:off x="205541" y="1726778"/>
                        <a:ext cx="8597900" cy="4654550"/>
                      </a:xfrm>
                      <a:prstGeom prst="rect">
                        <a:avLst/>
                      </a:prstGeom>
                      <a:solidFill>
                        <a:schemeClr val="bg1"/>
                      </a:solidFill>
                    </p:spPr>
                  </p:pic>
                </p:oleObj>
              </mc:Fallback>
            </mc:AlternateContent>
          </a:graphicData>
        </a:graphic>
      </p:graphicFrame>
      <p:sp>
        <p:nvSpPr>
          <p:cNvPr id="3" name="矩形 2"/>
          <p:cNvSpPr/>
          <p:nvPr/>
        </p:nvSpPr>
        <p:spPr>
          <a:xfrm>
            <a:off x="217372" y="836712"/>
            <a:ext cx="8387076" cy="954107"/>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n"/>
            </a:pPr>
            <a:r>
              <a:rPr kumimoji="1" lang="en-US" altLang="zh-TW" sz="2800" b="1" dirty="0" smtClean="0">
                <a:solidFill>
                  <a:srgbClr val="0000FF"/>
                </a:solidFill>
                <a:latin typeface="Times New Roman" panose="02020603050405020304" pitchFamily="18" charset="0"/>
                <a:cs typeface="Times New Roman" panose="02020603050405020304" pitchFamily="18" charset="0"/>
              </a:rPr>
              <a:t>This mechanism is </a:t>
            </a:r>
            <a:r>
              <a:rPr kumimoji="1" lang="en-US" altLang="zh-TW" sz="2800" b="1" dirty="0" smtClean="0">
                <a:solidFill>
                  <a:srgbClr val="CC3300"/>
                </a:solidFill>
                <a:latin typeface="Times New Roman" panose="02020603050405020304" pitchFamily="18" charset="0"/>
                <a:cs typeface="Times New Roman" panose="02020603050405020304" pitchFamily="18" charset="0"/>
              </a:rPr>
              <a:t>to automatically transform a spare virtual machine into an active VM server:</a:t>
            </a:r>
            <a:endParaRPr kumimoji="1" lang="zh-TW" altLang="en-US" sz="2800" b="1" dirty="0">
              <a:solidFill>
                <a:srgbClr val="CC3300"/>
              </a:solidFill>
              <a:latin typeface="Times New Roman" panose="02020603050405020304" pitchFamily="18" charset="0"/>
              <a:cs typeface="Times New Roman" panose="02020603050405020304" pitchFamily="18" charset="0"/>
            </a:endParaRPr>
          </a:p>
        </p:txBody>
      </p:sp>
      <p:sp>
        <p:nvSpPr>
          <p:cNvPr id="7" name="矩形 6"/>
          <p:cNvSpPr/>
          <p:nvPr/>
        </p:nvSpPr>
        <p:spPr>
          <a:xfrm>
            <a:off x="3635896" y="2348880"/>
            <a:ext cx="2520281" cy="1807687"/>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080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7526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t>
            </a:r>
            <a:b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Automatic-Deployment Mechanism(2/3)</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graphicFrame>
        <p:nvGraphicFramePr>
          <p:cNvPr id="6" name="物件 5"/>
          <p:cNvGraphicFramePr>
            <a:graphicFrameLocks noChangeAspect="1"/>
          </p:cNvGraphicFramePr>
          <p:nvPr>
            <p:extLst/>
          </p:nvPr>
        </p:nvGraphicFramePr>
        <p:xfrm>
          <a:off x="96838" y="1382811"/>
          <a:ext cx="8950325" cy="4062413"/>
        </p:xfrm>
        <a:graphic>
          <a:graphicData uri="http://schemas.openxmlformats.org/presentationml/2006/ole">
            <mc:AlternateContent xmlns:mc="http://schemas.openxmlformats.org/markup-compatibility/2006">
              <mc:Choice xmlns:v="urn:schemas-microsoft-com:vml" Requires="v">
                <p:oleObj spid="_x0000_s9454" name="Visio" r:id="rId4" imgW="30784890" imgH="13963590" progId="Visio.Drawing.15">
                  <p:embed/>
                </p:oleObj>
              </mc:Choice>
              <mc:Fallback>
                <p:oleObj name="Visio" r:id="rId4" imgW="30784890" imgH="13963590" progId="Visio.Drawing.15">
                  <p:embed/>
                  <p:pic>
                    <p:nvPicPr>
                      <p:cNvPr id="0" name=""/>
                      <p:cNvPicPr>
                        <a:picLocks noChangeAspect="1" noChangeArrowheads="1"/>
                      </p:cNvPicPr>
                      <p:nvPr/>
                    </p:nvPicPr>
                    <p:blipFill>
                      <a:blip r:embed="rId5"/>
                      <a:srcRect/>
                      <a:stretch>
                        <a:fillRect/>
                      </a:stretch>
                    </p:blipFill>
                    <p:spPr bwMode="auto">
                      <a:xfrm>
                        <a:off x="96838" y="1382811"/>
                        <a:ext cx="8950325" cy="4062413"/>
                      </a:xfrm>
                      <a:prstGeom prst="rect">
                        <a:avLst/>
                      </a:prstGeom>
                      <a:solidFill>
                        <a:schemeClr val="bg1"/>
                      </a:solidFill>
                    </p:spPr>
                  </p:pic>
                </p:oleObj>
              </mc:Fallback>
            </mc:AlternateContent>
          </a:graphicData>
        </a:graphic>
      </p:graphicFrame>
      <p:sp>
        <p:nvSpPr>
          <p:cNvPr id="9" name="矩形 8"/>
          <p:cNvSpPr/>
          <p:nvPr/>
        </p:nvSpPr>
        <p:spPr>
          <a:xfrm>
            <a:off x="6516216" y="1870293"/>
            <a:ext cx="1224136" cy="100811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0" name="矩形 9"/>
          <p:cNvSpPr/>
          <p:nvPr/>
        </p:nvSpPr>
        <p:spPr>
          <a:xfrm>
            <a:off x="6444208" y="4106888"/>
            <a:ext cx="1296144" cy="100811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6346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7526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t>
            </a:r>
            <a:b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Automatic-Deployment Mechanism(3/3)</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graphicFrame>
        <p:nvGraphicFramePr>
          <p:cNvPr id="6" name="物件 5"/>
          <p:cNvGraphicFramePr>
            <a:graphicFrameLocks noChangeAspect="1"/>
          </p:cNvGraphicFramePr>
          <p:nvPr>
            <p:extLst/>
          </p:nvPr>
        </p:nvGraphicFramePr>
        <p:xfrm>
          <a:off x="455613" y="1268760"/>
          <a:ext cx="8169275" cy="3016250"/>
        </p:xfrm>
        <a:graphic>
          <a:graphicData uri="http://schemas.openxmlformats.org/presentationml/2006/ole">
            <mc:AlternateContent xmlns:mc="http://schemas.openxmlformats.org/markup-compatibility/2006">
              <mc:Choice xmlns:v="urn:schemas-microsoft-com:vml" Requires="v">
                <p:oleObj spid="_x0000_s10478" name="Visio" r:id="rId4" imgW="20821577" imgH="7686630" progId="Visio.Drawing.15">
                  <p:embed/>
                </p:oleObj>
              </mc:Choice>
              <mc:Fallback>
                <p:oleObj name="Visio" r:id="rId4" imgW="20821577" imgH="7686630" progId="Visio.Drawing.15">
                  <p:embed/>
                  <p:pic>
                    <p:nvPicPr>
                      <p:cNvPr id="0" name=""/>
                      <p:cNvPicPr>
                        <a:picLocks noChangeAspect="1" noChangeArrowheads="1"/>
                      </p:cNvPicPr>
                      <p:nvPr/>
                    </p:nvPicPr>
                    <p:blipFill>
                      <a:blip r:embed="rId5"/>
                      <a:srcRect/>
                      <a:stretch>
                        <a:fillRect/>
                      </a:stretch>
                    </p:blipFill>
                    <p:spPr bwMode="auto">
                      <a:xfrm>
                        <a:off x="455613" y="1268760"/>
                        <a:ext cx="8169275" cy="3016250"/>
                      </a:xfrm>
                      <a:prstGeom prst="rect">
                        <a:avLst/>
                      </a:prstGeom>
                      <a:solidFill>
                        <a:schemeClr val="bg1"/>
                      </a:solidFill>
                    </p:spPr>
                  </p:pic>
                </p:oleObj>
              </mc:Fallback>
            </mc:AlternateContent>
          </a:graphicData>
        </a:graphic>
      </p:graphicFrame>
      <p:sp>
        <p:nvSpPr>
          <p:cNvPr id="7" name="矩形 6"/>
          <p:cNvSpPr/>
          <p:nvPr/>
        </p:nvSpPr>
        <p:spPr>
          <a:xfrm>
            <a:off x="6588224" y="2995067"/>
            <a:ext cx="1008112" cy="100811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169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789007" y="188640"/>
            <a:ext cx="7978080" cy="868362"/>
          </a:xfrm>
        </p:spPr>
        <p:txBody>
          <a:bodyPr>
            <a:normAutofit/>
          </a:bodyPr>
          <a:lstStyle/>
          <a:p>
            <a:r>
              <a:rPr lang="en-US" altLang="zh-TW" b="1" dirty="0" smtClean="0">
                <a:solidFill>
                  <a:srgbClr val="FF0000"/>
                </a:solidFill>
                <a:ea typeface="ＭＳ Ｐゴシック" pitchFamily="-97" charset="-128"/>
              </a:rPr>
              <a:t>Different Cloud Computing Layers</a:t>
            </a:r>
            <a:r>
              <a:rPr lang="ar-SA" altLang="zh-TW" dirty="0" smtClean="0">
                <a:ea typeface="ＭＳ Ｐゴシック" pitchFamily="-97" charset="-128"/>
                <a:cs typeface="Arial" charset="0"/>
              </a:rPr>
              <a:t>‏</a:t>
            </a:r>
            <a:endParaRPr lang="en-US" altLang="zh-TW" dirty="0" smtClean="0">
              <a:ea typeface="ＭＳ Ｐゴシック" pitchFamily="-97" charset="-128"/>
            </a:endParaRPr>
          </a:p>
        </p:txBody>
      </p:sp>
      <p:grpSp>
        <p:nvGrpSpPr>
          <p:cNvPr id="10243" name="Group 19"/>
          <p:cNvGrpSpPr>
            <a:grpSpLocks/>
          </p:cNvGrpSpPr>
          <p:nvPr/>
        </p:nvGrpSpPr>
        <p:grpSpPr bwMode="auto">
          <a:xfrm>
            <a:off x="533400" y="1143000"/>
            <a:ext cx="8077200" cy="5029200"/>
            <a:chOff x="685800" y="1524000"/>
            <a:chExt cx="7775575" cy="4224337"/>
          </a:xfrm>
        </p:grpSpPr>
        <p:sp>
          <p:nvSpPr>
            <p:cNvPr id="10247" name="AutoShape 2"/>
            <p:cNvSpPr>
              <a:spLocks noChangeArrowheads="1"/>
            </p:cNvSpPr>
            <p:nvPr/>
          </p:nvSpPr>
          <p:spPr bwMode="auto">
            <a:xfrm>
              <a:off x="685800" y="1524000"/>
              <a:ext cx="7775575" cy="4176712"/>
            </a:xfrm>
            <a:prstGeom prst="roundRect">
              <a:avLst>
                <a:gd name="adj" fmla="val 0"/>
              </a:avLst>
            </a:prstGeom>
            <a:solidFill>
              <a:srgbClr val="99CCFF"/>
            </a:solidFill>
            <a:ln w="9360">
              <a:solidFill>
                <a:srgbClr val="000000"/>
              </a:solidFill>
              <a:round/>
              <a:headEnd/>
              <a:tailEnd/>
            </a:ln>
          </p:spPr>
          <p:txBody>
            <a:bodyPr wrap="none" lIns="82945" tIns="41473" rIns="82945" bIns="41473" anchor="ctr"/>
            <a:lstStyle/>
            <a:p>
              <a:endParaRPr lang="zh-TW" altLang="zh-TW">
                <a:solidFill>
                  <a:prstClr val="black"/>
                </a:solidFill>
              </a:endParaRPr>
            </a:p>
          </p:txBody>
        </p:sp>
        <p:sp>
          <p:nvSpPr>
            <p:cNvPr id="10248" name="Line 3"/>
            <p:cNvSpPr>
              <a:spLocks noChangeShapeType="1"/>
            </p:cNvSpPr>
            <p:nvPr/>
          </p:nvSpPr>
          <p:spPr bwMode="auto">
            <a:xfrm flipH="1">
              <a:off x="4457700" y="1539875"/>
              <a:ext cx="38100" cy="420846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zh-TW" altLang="en-US">
                <a:solidFill>
                  <a:prstClr val="black"/>
                </a:solidFill>
              </a:endParaRPr>
            </a:p>
          </p:txBody>
        </p:sp>
        <p:sp>
          <p:nvSpPr>
            <p:cNvPr id="10249" name="Line 4"/>
            <p:cNvSpPr>
              <a:spLocks noChangeShapeType="1"/>
            </p:cNvSpPr>
            <p:nvPr/>
          </p:nvSpPr>
          <p:spPr bwMode="auto">
            <a:xfrm>
              <a:off x="931862" y="2757487"/>
              <a:ext cx="73120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zh-TW" altLang="en-US">
                <a:solidFill>
                  <a:prstClr val="black"/>
                </a:solidFill>
              </a:endParaRPr>
            </a:p>
          </p:txBody>
        </p:sp>
        <p:sp>
          <p:nvSpPr>
            <p:cNvPr id="10250" name="Line 5"/>
            <p:cNvSpPr>
              <a:spLocks noChangeShapeType="1"/>
            </p:cNvSpPr>
            <p:nvPr/>
          </p:nvSpPr>
          <p:spPr bwMode="auto">
            <a:xfrm>
              <a:off x="996950" y="3910012"/>
              <a:ext cx="7312025"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zh-TW" altLang="en-US">
                <a:solidFill>
                  <a:prstClr val="black"/>
                </a:solidFill>
              </a:endParaRPr>
            </a:p>
          </p:txBody>
        </p:sp>
        <p:sp>
          <p:nvSpPr>
            <p:cNvPr id="10251" name="Text Box 6"/>
            <p:cNvSpPr txBox="1">
              <a:spLocks noChangeArrowheads="1"/>
            </p:cNvSpPr>
            <p:nvPr/>
          </p:nvSpPr>
          <p:spPr bwMode="auto">
            <a:xfrm>
              <a:off x="1733550" y="1812925"/>
              <a:ext cx="19177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algn="ctr" eaLnBrk="1" hangingPunct="1"/>
              <a:r>
                <a:rPr lang="en-US" altLang="zh-TW" sz="2500" b="1">
                  <a:solidFill>
                    <a:srgbClr val="000000"/>
                  </a:solidFill>
                </a:rPr>
                <a:t>Application Service</a:t>
              </a:r>
            </a:p>
            <a:p>
              <a:pPr algn="ctr" eaLnBrk="1" hangingPunct="1"/>
              <a:r>
                <a:rPr lang="en-US" altLang="zh-TW" sz="2500" b="1">
                  <a:solidFill>
                    <a:srgbClr val="000000"/>
                  </a:solidFill>
                </a:rPr>
                <a:t>(SaaS)</a:t>
              </a:r>
              <a:r>
                <a:rPr lang="ar-SA" altLang="zh-TW" sz="2500" b="1">
                  <a:solidFill>
                    <a:srgbClr val="000000"/>
                  </a:solidFill>
                  <a:cs typeface="Arial" charset="0"/>
                </a:rPr>
                <a:t>‏</a:t>
              </a:r>
              <a:endParaRPr lang="en-US" altLang="zh-TW" sz="2500" b="1">
                <a:solidFill>
                  <a:srgbClr val="000000"/>
                </a:solidFill>
              </a:endParaRPr>
            </a:p>
          </p:txBody>
        </p:sp>
        <p:sp>
          <p:nvSpPr>
            <p:cNvPr id="10252" name="Text Box 7"/>
            <p:cNvSpPr txBox="1">
              <a:spLocks noChangeArrowheads="1"/>
            </p:cNvSpPr>
            <p:nvPr/>
          </p:nvSpPr>
          <p:spPr bwMode="auto">
            <a:xfrm>
              <a:off x="984250" y="3119437"/>
              <a:ext cx="32908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500" b="1">
                  <a:solidFill>
                    <a:srgbClr val="000000"/>
                  </a:solidFill>
                </a:rPr>
                <a:t>Application Platform</a:t>
              </a:r>
            </a:p>
          </p:txBody>
        </p:sp>
        <p:sp>
          <p:nvSpPr>
            <p:cNvPr id="10253" name="Line 8"/>
            <p:cNvSpPr>
              <a:spLocks noChangeShapeType="1"/>
            </p:cNvSpPr>
            <p:nvPr/>
          </p:nvSpPr>
          <p:spPr bwMode="auto">
            <a:xfrm>
              <a:off x="915987" y="4789487"/>
              <a:ext cx="731202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zh-TW" altLang="en-US">
                <a:solidFill>
                  <a:prstClr val="black"/>
                </a:solidFill>
              </a:endParaRPr>
            </a:p>
          </p:txBody>
        </p:sp>
        <p:sp>
          <p:nvSpPr>
            <p:cNvPr id="10254" name="Text Box 9"/>
            <p:cNvSpPr txBox="1">
              <a:spLocks noChangeArrowheads="1"/>
            </p:cNvSpPr>
            <p:nvPr/>
          </p:nvSpPr>
          <p:spPr bwMode="auto">
            <a:xfrm>
              <a:off x="1268412" y="4067175"/>
              <a:ext cx="2322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500" b="1">
                  <a:solidFill>
                    <a:srgbClr val="000000"/>
                  </a:solidFill>
                </a:rPr>
                <a:t>Server Platform</a:t>
              </a:r>
            </a:p>
          </p:txBody>
        </p:sp>
        <p:sp>
          <p:nvSpPr>
            <p:cNvPr id="10255" name="Text Box 10"/>
            <p:cNvSpPr txBox="1">
              <a:spLocks noChangeArrowheads="1"/>
            </p:cNvSpPr>
            <p:nvPr/>
          </p:nvSpPr>
          <p:spPr bwMode="auto">
            <a:xfrm>
              <a:off x="1195387" y="4975225"/>
              <a:ext cx="25638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500" b="1">
                  <a:solidFill>
                    <a:srgbClr val="000000"/>
                  </a:solidFill>
                </a:rPr>
                <a:t>Storage Platform</a:t>
              </a:r>
            </a:p>
          </p:txBody>
        </p:sp>
        <p:sp>
          <p:nvSpPr>
            <p:cNvPr id="10256" name="Text Box 11"/>
            <p:cNvSpPr txBox="1">
              <a:spLocks noChangeArrowheads="1"/>
            </p:cNvSpPr>
            <p:nvPr/>
          </p:nvSpPr>
          <p:spPr bwMode="auto">
            <a:xfrm>
              <a:off x="4692650" y="5060950"/>
              <a:ext cx="345281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200" dirty="0">
                  <a:solidFill>
                    <a:srgbClr val="000000"/>
                  </a:solidFill>
                </a:rPr>
                <a:t>Amazon S3, Dell, Apple, </a:t>
              </a:r>
              <a:r>
                <a:rPr lang="en-US" altLang="zh-TW" sz="2200" dirty="0" smtClean="0">
                  <a:solidFill>
                    <a:srgbClr val="000000"/>
                  </a:solidFill>
                </a:rPr>
                <a:t/>
              </a:r>
              <a:br>
                <a:rPr lang="en-US" altLang="zh-TW" sz="2200" dirty="0" smtClean="0">
                  <a:solidFill>
                    <a:srgbClr val="000000"/>
                  </a:solidFill>
                </a:rPr>
              </a:br>
              <a:r>
                <a:rPr lang="en-US" altLang="zh-TW" sz="2200" dirty="0" smtClean="0">
                  <a:solidFill>
                    <a:srgbClr val="000000"/>
                  </a:solidFill>
                </a:rPr>
                <a:t>Dropbox...</a:t>
              </a:r>
              <a:endParaRPr lang="en-US" altLang="zh-TW" sz="2200" dirty="0">
                <a:solidFill>
                  <a:srgbClr val="000000"/>
                </a:solidFill>
              </a:endParaRPr>
            </a:p>
          </p:txBody>
        </p:sp>
        <p:sp>
          <p:nvSpPr>
            <p:cNvPr id="10257" name="Text Box 12"/>
            <p:cNvSpPr txBox="1">
              <a:spLocks noChangeArrowheads="1"/>
            </p:cNvSpPr>
            <p:nvPr/>
          </p:nvSpPr>
          <p:spPr bwMode="auto">
            <a:xfrm>
              <a:off x="4645025" y="3867541"/>
              <a:ext cx="35274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200" dirty="0">
                  <a:solidFill>
                    <a:srgbClr val="000000"/>
                  </a:solidFill>
                </a:rPr>
                <a:t>3Tera, EC2, </a:t>
              </a:r>
              <a:r>
                <a:rPr lang="en-US" altLang="zh-TW" sz="2200" dirty="0" err="1">
                  <a:solidFill>
                    <a:srgbClr val="000000"/>
                  </a:solidFill>
                </a:rPr>
                <a:t>SliceHost</a:t>
              </a:r>
              <a:r>
                <a:rPr lang="en-US" altLang="zh-TW" sz="2200" dirty="0">
                  <a:solidFill>
                    <a:srgbClr val="000000"/>
                  </a:solidFill>
                </a:rPr>
                <a:t>, </a:t>
              </a:r>
            </a:p>
            <a:p>
              <a:pPr eaLnBrk="1" hangingPunct="1"/>
              <a:r>
                <a:rPr lang="en-US" altLang="zh-TW" sz="2200" dirty="0" err="1">
                  <a:solidFill>
                    <a:srgbClr val="000000"/>
                  </a:solidFill>
                </a:rPr>
                <a:t>GoGrid</a:t>
              </a:r>
              <a:r>
                <a:rPr lang="en-US" altLang="zh-TW" sz="2200" dirty="0">
                  <a:solidFill>
                    <a:srgbClr val="000000"/>
                  </a:solidFill>
                </a:rPr>
                <a:t>, </a:t>
              </a:r>
              <a:r>
                <a:rPr lang="en-US" altLang="zh-TW" sz="2200" dirty="0" err="1">
                  <a:solidFill>
                    <a:srgbClr val="000000"/>
                  </a:solidFill>
                </a:rPr>
                <a:t>RightScale</a:t>
              </a:r>
              <a:r>
                <a:rPr lang="en-US" altLang="zh-TW" sz="2200" dirty="0">
                  <a:solidFill>
                    <a:srgbClr val="000000"/>
                  </a:solidFill>
                </a:rPr>
                <a:t>, </a:t>
              </a:r>
              <a:r>
                <a:rPr lang="en-US" altLang="zh-TW" sz="2200" dirty="0" err="1" smtClean="0">
                  <a:solidFill>
                    <a:srgbClr val="000000"/>
                  </a:solidFill>
                </a:rPr>
                <a:t>Linode</a:t>
              </a:r>
              <a:endParaRPr lang="en-US" altLang="zh-TW" sz="2200" dirty="0" smtClean="0">
                <a:solidFill>
                  <a:srgbClr val="000000"/>
                </a:solidFill>
              </a:endParaRPr>
            </a:p>
            <a:p>
              <a:pPr eaLnBrk="1" hangingPunct="1"/>
              <a:r>
                <a:rPr lang="zh-TW" altLang="en-US" sz="2200" dirty="0" smtClean="0">
                  <a:solidFill>
                    <a:srgbClr val="000000"/>
                  </a:solidFill>
                </a:rPr>
                <a:t>， </a:t>
              </a:r>
              <a:r>
                <a:rPr lang="en-US" altLang="zh-TW" sz="2200" dirty="0" smtClean="0">
                  <a:solidFill>
                    <a:srgbClr val="000000"/>
                  </a:solidFill>
                </a:rPr>
                <a:t>Chunghwa Telecom</a:t>
              </a:r>
              <a:endParaRPr lang="en-US" altLang="zh-TW" sz="2200" dirty="0">
                <a:solidFill>
                  <a:srgbClr val="000000"/>
                </a:solidFill>
              </a:endParaRPr>
            </a:p>
          </p:txBody>
        </p:sp>
        <p:sp>
          <p:nvSpPr>
            <p:cNvPr id="10258" name="Text Box 13"/>
            <p:cNvSpPr txBox="1">
              <a:spLocks noChangeArrowheads="1"/>
            </p:cNvSpPr>
            <p:nvPr/>
          </p:nvSpPr>
          <p:spPr bwMode="auto">
            <a:xfrm>
              <a:off x="4629150" y="2718345"/>
              <a:ext cx="3589337" cy="103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200" dirty="0">
                  <a:solidFill>
                    <a:srgbClr val="000000"/>
                  </a:solidFill>
                </a:rPr>
                <a:t>Google App Engine, </a:t>
              </a:r>
              <a:r>
                <a:rPr lang="en-US" altLang="zh-TW" sz="2200" dirty="0" err="1">
                  <a:solidFill>
                    <a:srgbClr val="000000"/>
                  </a:solidFill>
                </a:rPr>
                <a:t>Mosso</a:t>
              </a:r>
              <a:r>
                <a:rPr lang="en-US" altLang="zh-TW" sz="2200" dirty="0">
                  <a:solidFill>
                    <a:srgbClr val="000000"/>
                  </a:solidFill>
                </a:rPr>
                <a:t>,</a:t>
              </a:r>
            </a:p>
            <a:p>
              <a:pPr eaLnBrk="1" hangingPunct="1"/>
              <a:r>
                <a:rPr lang="en-US" altLang="zh-TW" sz="2200" dirty="0">
                  <a:solidFill>
                    <a:srgbClr val="000000"/>
                  </a:solidFill>
                </a:rPr>
                <a:t>Force.com, Engine Yard,</a:t>
              </a:r>
            </a:p>
            <a:p>
              <a:pPr eaLnBrk="1" hangingPunct="1"/>
              <a:r>
                <a:rPr lang="en-US" altLang="zh-TW" sz="2200" dirty="0">
                  <a:solidFill>
                    <a:srgbClr val="000000"/>
                  </a:solidFill>
                </a:rPr>
                <a:t>Facebook, </a:t>
              </a:r>
              <a:r>
                <a:rPr lang="en-US" altLang="zh-TW" sz="2200" dirty="0" err="1">
                  <a:solidFill>
                    <a:srgbClr val="000000"/>
                  </a:solidFill>
                </a:rPr>
                <a:t>Heroku</a:t>
              </a:r>
              <a:r>
                <a:rPr lang="en-US" altLang="zh-TW" sz="2200" dirty="0">
                  <a:solidFill>
                    <a:srgbClr val="000000"/>
                  </a:solidFill>
                </a:rPr>
                <a:t>,  </a:t>
              </a:r>
              <a:r>
                <a:rPr lang="en-US" altLang="zh-TW" sz="2200" dirty="0" smtClean="0">
                  <a:solidFill>
                    <a:srgbClr val="000000"/>
                  </a:solidFill>
                </a:rPr>
                <a:t>AWS, </a:t>
              </a:r>
              <a:br>
                <a:rPr lang="en-US" altLang="zh-TW" sz="2200" dirty="0" smtClean="0">
                  <a:solidFill>
                    <a:srgbClr val="000000"/>
                  </a:solidFill>
                </a:rPr>
              </a:br>
              <a:r>
                <a:rPr lang="en-US" altLang="zh-TW" sz="2200" dirty="0" smtClean="0">
                  <a:solidFill>
                    <a:srgbClr val="000000"/>
                  </a:solidFill>
                </a:rPr>
                <a:t>Microsoft Azure</a:t>
              </a:r>
              <a:endParaRPr lang="en-US" altLang="zh-TW" sz="2200" dirty="0">
                <a:solidFill>
                  <a:srgbClr val="000000"/>
                </a:solidFill>
              </a:endParaRPr>
            </a:p>
          </p:txBody>
        </p:sp>
        <p:sp>
          <p:nvSpPr>
            <p:cNvPr id="10259" name="Text Box 14"/>
            <p:cNvSpPr txBox="1">
              <a:spLocks noChangeArrowheads="1"/>
            </p:cNvSpPr>
            <p:nvPr/>
          </p:nvSpPr>
          <p:spPr bwMode="auto">
            <a:xfrm>
              <a:off x="4565650" y="1684337"/>
              <a:ext cx="38052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Comic Sans MS" pitchFamily="-97" charset="0"/>
                  <a:ea typeface="ＭＳ Ｐゴシック" pitchFamily="-97" charset="-128"/>
                </a:defRPr>
              </a:lvl9pPr>
            </a:lstStyle>
            <a:p>
              <a:pPr eaLnBrk="1" hangingPunct="1"/>
              <a:r>
                <a:rPr lang="en-US" altLang="zh-TW" sz="2200">
                  <a:solidFill>
                    <a:srgbClr val="000000"/>
                  </a:solidFill>
                </a:rPr>
                <a:t>MS Live/ExchangeLabs, IBM, </a:t>
              </a:r>
            </a:p>
            <a:p>
              <a:pPr eaLnBrk="1" hangingPunct="1"/>
              <a:r>
                <a:rPr lang="en-US" altLang="zh-TW" sz="2200">
                  <a:solidFill>
                    <a:srgbClr val="000000"/>
                  </a:solidFill>
                </a:rPr>
                <a:t>Google Apps; Salesforce.com</a:t>
              </a:r>
            </a:p>
            <a:p>
              <a:pPr eaLnBrk="1" hangingPunct="1"/>
              <a:r>
                <a:rPr lang="en-US" altLang="zh-TW" sz="2200">
                  <a:solidFill>
                    <a:srgbClr val="000000"/>
                  </a:solidFill>
                </a:rPr>
                <a:t>Quicken Online, Zoho, Cisco</a:t>
              </a:r>
            </a:p>
          </p:txBody>
        </p:sp>
      </p:grpSp>
      <p:sp>
        <p:nvSpPr>
          <p:cNvPr id="10244" name="Text Box 15"/>
          <p:cNvSpPr txBox="1">
            <a:spLocks noChangeArrowheads="1"/>
          </p:cNvSpPr>
          <p:nvPr/>
        </p:nvSpPr>
        <p:spPr bwMode="auto">
          <a:xfrm>
            <a:off x="2097088" y="6353175"/>
            <a:ext cx="4632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945" tIns="41473" rIns="82945" bIns="41473" anchor="ctr"/>
          <a:lstStyle>
            <a:lvl1pPr eaLnBrk="0" hangingPunct="0">
              <a:defRPr sz="2400">
                <a:solidFill>
                  <a:schemeClr val="tx1"/>
                </a:solidFill>
                <a:latin typeface="Comic Sans MS" pitchFamily="-97" charset="0"/>
                <a:ea typeface="ＭＳ Ｐゴシック" pitchFamily="-97" charset="-128"/>
              </a:defRPr>
            </a:lvl1pPr>
            <a:lvl2pPr marL="742950" indent="-285750" eaLnBrk="0" hangingPunct="0">
              <a:defRPr sz="2400">
                <a:solidFill>
                  <a:schemeClr val="tx1"/>
                </a:solidFill>
                <a:latin typeface="Comic Sans MS" pitchFamily="-97" charset="0"/>
                <a:ea typeface="ＭＳ Ｐゴシック" pitchFamily="-97" charset="-128"/>
              </a:defRPr>
            </a:lvl2pPr>
            <a:lvl3pPr marL="1143000" indent="-228600" eaLnBrk="0" hangingPunct="0">
              <a:defRPr sz="2400">
                <a:solidFill>
                  <a:schemeClr val="tx1"/>
                </a:solidFill>
                <a:latin typeface="Comic Sans MS" pitchFamily="-97" charset="0"/>
                <a:ea typeface="ＭＳ Ｐゴシック" pitchFamily="-97" charset="-128"/>
              </a:defRPr>
            </a:lvl3pPr>
            <a:lvl4pPr marL="1600200" indent="-228600" eaLnBrk="0" hangingPunct="0">
              <a:defRPr sz="2400">
                <a:solidFill>
                  <a:schemeClr val="tx1"/>
                </a:solidFill>
                <a:latin typeface="Comic Sans MS" pitchFamily="-97" charset="0"/>
                <a:ea typeface="ＭＳ Ｐゴシック" pitchFamily="-97" charset="-128"/>
              </a:defRPr>
            </a:lvl4pPr>
            <a:lvl5pPr marL="2057400" indent="-228600" eaLnBrk="0" hangingPunct="0">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9pPr>
          </a:lstStyle>
          <a:p>
            <a:pPr eaLnBrk="1" hangingPunct="1"/>
            <a:endParaRPr lang="zh-TW" altLang="zh-TW">
              <a:solidFill>
                <a:prstClr val="black"/>
              </a:solidFill>
            </a:endParaRPr>
          </a:p>
        </p:txBody>
      </p:sp>
    </p:spTree>
    <p:extLst>
      <p:ext uri="{BB962C8B-B14F-4D97-AF65-F5344CB8AC3E}">
        <p14:creationId xmlns:p14="http://schemas.microsoft.com/office/powerpoint/2010/main" val="3367303576"/>
      </p:ext>
    </p:extLst>
  </p:cSld>
  <p:clrMapOvr>
    <a:masterClrMapping/>
  </p:clrMapOvr>
  <p:transition spd="med">
    <p:pull dir="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3600" dirty="0">
                <a:effectLst/>
                <a:latin typeface="Times New Roman" panose="02020603050405020304" pitchFamily="18" charset="0"/>
                <a:ea typeface="標楷體" panose="03000509000000000000" pitchFamily="65" charset="-120"/>
                <a:cs typeface="Times New Roman" panose="02020603050405020304" pitchFamily="18" charset="0"/>
              </a:rPr>
              <a:t>Design of Automatic-Serving Mechanism</a:t>
            </a:r>
            <a:endParaRPr lang="zh-TW" altLang="en-US" sz="36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graphicFrame>
        <p:nvGraphicFramePr>
          <p:cNvPr id="6" name="物件 5"/>
          <p:cNvGraphicFramePr>
            <a:graphicFrameLocks noChangeAspect="1"/>
          </p:cNvGraphicFramePr>
          <p:nvPr>
            <p:extLst/>
          </p:nvPr>
        </p:nvGraphicFramePr>
        <p:xfrm>
          <a:off x="1682146" y="1653308"/>
          <a:ext cx="5184576" cy="4991543"/>
        </p:xfrm>
        <a:graphic>
          <a:graphicData uri="http://schemas.openxmlformats.org/presentationml/2006/ole">
            <mc:AlternateContent xmlns:mc="http://schemas.openxmlformats.org/markup-compatibility/2006">
              <mc:Choice xmlns:v="urn:schemas-microsoft-com:vml" Requires="v">
                <p:oleObj spid="_x0000_s11502" name="Visio" r:id="rId4" imgW="17326057" imgH="16678170" progId="Visio.Drawing.15">
                  <p:embed/>
                </p:oleObj>
              </mc:Choice>
              <mc:Fallback>
                <p:oleObj name="Visio" r:id="rId4" imgW="17326057" imgH="16678170" progId="Visio.Drawing.15">
                  <p:embed/>
                  <p:pic>
                    <p:nvPicPr>
                      <p:cNvPr id="0" name=""/>
                      <p:cNvPicPr/>
                      <p:nvPr/>
                    </p:nvPicPr>
                    <p:blipFill>
                      <a:blip r:embed="rId5"/>
                      <a:stretch>
                        <a:fillRect/>
                      </a:stretch>
                    </p:blipFill>
                    <p:spPr>
                      <a:xfrm>
                        <a:off x="1682146" y="1653308"/>
                        <a:ext cx="5184576" cy="4991543"/>
                      </a:xfrm>
                      <a:prstGeom prst="rect">
                        <a:avLst/>
                      </a:prstGeom>
                      <a:solidFill>
                        <a:schemeClr val="bg1"/>
                      </a:solidFill>
                    </p:spPr>
                  </p:pic>
                </p:oleObj>
              </mc:Fallback>
            </mc:AlternateContent>
          </a:graphicData>
        </a:graphic>
      </p:graphicFrame>
      <p:sp>
        <p:nvSpPr>
          <p:cNvPr id="11" name="矩形 10"/>
          <p:cNvSpPr/>
          <p:nvPr/>
        </p:nvSpPr>
        <p:spPr>
          <a:xfrm>
            <a:off x="3347864" y="3861049"/>
            <a:ext cx="1116124" cy="72008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2" name="矩形 11"/>
          <p:cNvSpPr/>
          <p:nvPr/>
        </p:nvSpPr>
        <p:spPr>
          <a:xfrm>
            <a:off x="2232548" y="4459762"/>
            <a:ext cx="871755" cy="577164"/>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3" name="矩形 12"/>
          <p:cNvSpPr/>
          <p:nvPr/>
        </p:nvSpPr>
        <p:spPr>
          <a:xfrm>
            <a:off x="3392734" y="5229198"/>
            <a:ext cx="2763441" cy="1152129"/>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8" name="文字方塊 7"/>
          <p:cNvSpPr txBox="1"/>
          <p:nvPr/>
        </p:nvSpPr>
        <p:spPr>
          <a:xfrm>
            <a:off x="8714577" y="544034"/>
            <a:ext cx="415498" cy="369332"/>
          </a:xfrm>
          <a:prstGeom prst="rect">
            <a:avLst/>
          </a:prstGeom>
          <a:noFill/>
        </p:spPr>
        <p:txBody>
          <a:bodyPr wrap="none" rtlCol="0">
            <a:spAutoFit/>
          </a:bodyPr>
          <a:lstStyle/>
          <a:p>
            <a:pPr fontAlgn="base">
              <a:spcBef>
                <a:spcPct val="0"/>
              </a:spcBef>
              <a:spcAft>
                <a:spcPct val="0"/>
              </a:spcAft>
            </a:pPr>
            <a:r>
              <a:rPr kumimoji="1" lang="en-US" altLang="zh-TW" b="1" dirty="0" smtClean="0">
                <a:solidFill>
                  <a:srgbClr val="000000"/>
                </a:solidFill>
                <a:latin typeface="Times New Roman" panose="02020603050405020304" pitchFamily="18" charset="0"/>
                <a:cs typeface="Times New Roman" panose="02020603050405020304" pitchFamily="18" charset="0"/>
              </a:rPr>
              <a:t>30</a:t>
            </a:r>
            <a:endParaRPr kumimoji="1" lang="zh-TW" altLang="en-US" b="1" dirty="0">
              <a:solidFill>
                <a:srgbClr val="000000"/>
              </a:solidFill>
              <a:latin typeface="Times New Roman" panose="02020603050405020304" pitchFamily="18" charset="0"/>
              <a:cs typeface="Times New Roman" panose="02020603050405020304" pitchFamily="18" charset="0"/>
            </a:endParaRPr>
          </a:p>
        </p:txBody>
      </p:sp>
      <p:sp>
        <p:nvSpPr>
          <p:cNvPr id="9" name="矩形 8"/>
          <p:cNvSpPr/>
          <p:nvPr/>
        </p:nvSpPr>
        <p:spPr>
          <a:xfrm>
            <a:off x="6038629" y="4293183"/>
            <a:ext cx="828093" cy="57597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0" name="矩形 9"/>
          <p:cNvSpPr/>
          <p:nvPr/>
        </p:nvSpPr>
        <p:spPr>
          <a:xfrm>
            <a:off x="3363783" y="4653136"/>
            <a:ext cx="992193" cy="504056"/>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4" name="矩形 13"/>
          <p:cNvSpPr/>
          <p:nvPr/>
        </p:nvSpPr>
        <p:spPr>
          <a:xfrm>
            <a:off x="6156176" y="5036926"/>
            <a:ext cx="710546" cy="624322"/>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5" name="矩形 14"/>
          <p:cNvSpPr/>
          <p:nvPr/>
        </p:nvSpPr>
        <p:spPr>
          <a:xfrm>
            <a:off x="6158428" y="5773361"/>
            <a:ext cx="710546" cy="463951"/>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6" name="矩形 15"/>
          <p:cNvSpPr/>
          <p:nvPr/>
        </p:nvSpPr>
        <p:spPr>
          <a:xfrm>
            <a:off x="3461696" y="3107013"/>
            <a:ext cx="796366" cy="252026"/>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Clr>
                <a:srgbClr val="000000"/>
              </a:buClr>
              <a:buSzPct val="100000"/>
              <a:buFont typeface="Times New Roman" panose="02020603050405020304" pitchFamily="18" charset="0"/>
              <a:buNone/>
            </a:pPr>
            <a:endParaRPr kumimoji="1" lang="zh-TW" altLang="en-US" dirty="0">
              <a:solidFill>
                <a:srgbClr val="000000"/>
              </a:solidFill>
              <a:latin typeface="Times New Roman" panose="02020603050405020304" pitchFamily="18" charset="0"/>
            </a:endParaRPr>
          </a:p>
        </p:txBody>
      </p:sp>
      <p:sp>
        <p:nvSpPr>
          <p:cNvPr id="18" name="矩形 17"/>
          <p:cNvSpPr/>
          <p:nvPr/>
        </p:nvSpPr>
        <p:spPr>
          <a:xfrm>
            <a:off x="217371" y="836712"/>
            <a:ext cx="8497205" cy="830997"/>
          </a:xfrm>
          <a:prstGeom prst="rect">
            <a:avLst/>
          </a:prstGeom>
        </p:spPr>
        <p:txBody>
          <a:bodyPr wrap="square">
            <a:spAutoFit/>
          </a:bodyPr>
          <a:lstStyle/>
          <a:p>
            <a:pPr marL="342900" indent="-342900" fontAlgn="base">
              <a:spcBef>
                <a:spcPct val="0"/>
              </a:spcBef>
              <a:spcAft>
                <a:spcPct val="0"/>
              </a:spcAft>
              <a:buFont typeface="Wingdings" panose="05000000000000000000" pitchFamily="2" charset="2"/>
              <a:buChar char="n"/>
            </a:pPr>
            <a:r>
              <a:rPr kumimoji="1" lang="en-US" altLang="zh-TW" sz="2400" b="1" dirty="0" smtClean="0">
                <a:solidFill>
                  <a:srgbClr val="0000FF"/>
                </a:solidFill>
                <a:latin typeface="Times New Roman" panose="02020603050405020304" pitchFamily="18" charset="0"/>
                <a:cs typeface="Times New Roman" panose="02020603050405020304" pitchFamily="18" charset="0"/>
              </a:rPr>
              <a:t>This mechanism is </a:t>
            </a:r>
            <a:r>
              <a:rPr kumimoji="1" lang="en-US" altLang="zh-TW" sz="2400" b="1" dirty="0" smtClean="0">
                <a:solidFill>
                  <a:srgbClr val="CC3300"/>
                </a:solidFill>
                <a:latin typeface="Times New Roman" panose="02020603050405020304" pitchFamily="18" charset="0"/>
                <a:cs typeface="Times New Roman" panose="02020603050405020304" pitchFamily="18" charset="0"/>
              </a:rPr>
              <a:t>to automatically have a VM server to serve a requested VM task:</a:t>
            </a:r>
            <a:endParaRPr kumimoji="1" lang="zh-TW" altLang="en-US" sz="2400" b="1" dirty="0">
              <a:solidFill>
                <a:srgbClr val="CC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9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0"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內容版面配置區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itchFamily="2" charset="2"/>
              <a:buNone/>
            </a:pPr>
            <a:endParaRPr lang="en-US" altLang="zh-TW" dirty="0" smtClean="0">
              <a:latin typeface="Times New Roman" panose="02020603050405020304" pitchFamily="18" charset="0"/>
              <a:cs typeface="Times New Roman" panose="02020603050405020304" pitchFamily="18" charset="0"/>
            </a:endParaRPr>
          </a:p>
          <a:p>
            <a:pPr>
              <a:buFont typeface="Wingdings" pitchFamily="2" charset="2"/>
              <a:buNone/>
            </a:pPr>
            <a:endParaRPr lang="en-US" altLang="zh-TW" dirty="0" smtClean="0">
              <a:latin typeface="Times New Roman" panose="02020603050405020304" pitchFamily="18" charset="0"/>
              <a:cs typeface="Times New Roman" panose="02020603050405020304" pitchFamily="18" charset="0"/>
            </a:endParaRPr>
          </a:p>
          <a:p>
            <a:pPr algn="ctr">
              <a:buFont typeface="Wingdings" pitchFamily="2" charset="2"/>
              <a:buNone/>
            </a:pPr>
            <a:endParaRPr lang="en-US" altLang="zh-TW" sz="2800" b="0" dirty="0" smtClean="0">
              <a:latin typeface="Times New Roman" panose="02020603050405020304" pitchFamily="18" charset="0"/>
              <a:cs typeface="Times New Roman" panose="02020603050405020304" pitchFamily="18" charset="0"/>
            </a:endParaRPr>
          </a:p>
          <a:p>
            <a:pPr>
              <a:buFont typeface="Wingdings" pitchFamily="2" charset="2"/>
              <a:buNone/>
            </a:pPr>
            <a:endParaRPr lang="zh-TW" altLang="en-US" dirty="0" smtClean="0">
              <a:latin typeface="Times New Roman" panose="02020603050405020304" pitchFamily="18" charset="0"/>
              <a:cs typeface="Times New Roman" panose="02020603050405020304" pitchFamily="18" charset="0"/>
            </a:endParaRPr>
          </a:p>
        </p:txBody>
      </p:sp>
      <p:sp>
        <p:nvSpPr>
          <p:cNvPr id="34819" name="頁尾版面配置區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09E77901-1947-4D89-9E38-68CF807C2A99}" type="slidenum">
              <a:rPr lang="en-US" altLang="zh-TW" smtClean="0">
                <a:solidFill>
                  <a:srgbClr val="000000"/>
                </a:solidFill>
                <a:latin typeface="Times New Roman" panose="02020603050405020304" pitchFamily="18" charset="0"/>
                <a:cs typeface="Times New Roman" panose="02020603050405020304" pitchFamily="18" charset="0"/>
              </a:rPr>
              <a:pPr eaLnBrk="1" hangingPunct="1"/>
              <a:t>51</a:t>
            </a:fld>
            <a:endParaRPr lang="en-US" altLang="zh-TW" dirty="0" smtClean="0">
              <a:solidFill>
                <a:srgbClr val="000000"/>
              </a:solidFill>
              <a:latin typeface="Times New Roman" pitchFamily="18" charset="0"/>
              <a:cs typeface="Times New Roman" panose="02020603050405020304" pitchFamily="18" charset="0"/>
            </a:endParaRPr>
          </a:p>
        </p:txBody>
      </p:sp>
      <p:sp>
        <p:nvSpPr>
          <p:cNvPr id="34820" name="矩形 4"/>
          <p:cNvSpPr>
            <a:spLocks noChangeArrowheads="1"/>
          </p:cNvSpPr>
          <p:nvPr/>
        </p:nvSpPr>
        <p:spPr bwMode="auto">
          <a:xfrm>
            <a:off x="683463" y="3044280"/>
            <a:ext cx="7777075" cy="769441"/>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solidFill>
              <a:schemeClr val="accent1"/>
            </a:solidFill>
          </a:ln>
          <a:effectLst/>
          <a:extLst/>
        </p:spPr>
        <p:txBody>
          <a:bodyPr wrap="square">
            <a:spAutoFit/>
          </a:bodyPr>
          <a:lstStyle/>
          <a:p>
            <a:pPr marL="365125" indent="-365125" algn="ctr" fontAlgn="base">
              <a:spcAft>
                <a:spcPts val="2400"/>
              </a:spcAft>
            </a:pPr>
            <a:r>
              <a:rPr kumimoji="1" lang="en-US" altLang="zh-TW" sz="4400" b="1" dirty="0">
                <a:solidFill>
                  <a:srgbClr val="FF0000"/>
                </a:solidFill>
                <a:latin typeface="Times New Roman" panose="02020603050405020304" pitchFamily="18" charset="0"/>
                <a:cs typeface="Times New Roman" panose="02020603050405020304" pitchFamily="18" charset="0"/>
              </a:rPr>
              <a:t>Case Study and Testing Results</a:t>
            </a:r>
          </a:p>
        </p:txBody>
      </p:sp>
    </p:spTree>
    <p:extLst>
      <p:ext uri="{BB962C8B-B14F-4D97-AF65-F5344CB8AC3E}">
        <p14:creationId xmlns:p14="http://schemas.microsoft.com/office/powerpoint/2010/main" val="3267527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457200" y="15240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400" dirty="0" smtClean="0">
                <a:effectLst/>
                <a:ea typeface="標楷體" panose="03000509000000000000" pitchFamily="65" charset="-120"/>
                <a:cs typeface="Times New Roman" panose="02020603050405020304" pitchFamily="18" charset="0"/>
              </a:rPr>
              <a:t>Testing </a:t>
            </a:r>
            <a:r>
              <a:rPr lang="en-US" altLang="zh-TW" sz="2400" dirty="0">
                <a:effectLst/>
                <a:ea typeface="標楷體" panose="03000509000000000000" pitchFamily="65" charset="-120"/>
                <a:cs typeface="Times New Roman" panose="02020603050405020304" pitchFamily="18" charset="0"/>
              </a:rPr>
              <a:t>environment of PC-Server-version AVM </a:t>
            </a:r>
            <a:r>
              <a:rPr lang="en-US" altLang="zh-TW" sz="2400" dirty="0" smtClean="0">
                <a:effectLst/>
                <a:ea typeface="標楷體" panose="03000509000000000000" pitchFamily="65" charset="-120"/>
                <a:cs typeface="Times New Roman" panose="02020603050405020304" pitchFamily="18" charset="0"/>
              </a:rPr>
              <a:t>system (1/2)</a:t>
            </a:r>
            <a:endParaRPr lang="zh-TW" altLang="en-US" sz="2400" dirty="0">
              <a:effectLst/>
              <a:ea typeface="標楷體" panose="03000509000000000000" pitchFamily="65" charset="-120"/>
              <a:cs typeface="Times New Roman" panose="02020603050405020304" pitchFamily="18" charset="0"/>
            </a:endParaRPr>
          </a:p>
        </p:txBody>
      </p:sp>
      <p:graphicFrame>
        <p:nvGraphicFramePr>
          <p:cNvPr id="4" name="物件 3"/>
          <p:cNvGraphicFramePr>
            <a:graphicFrameLocks noChangeAspect="1"/>
          </p:cNvGraphicFramePr>
          <p:nvPr>
            <p:extLst/>
          </p:nvPr>
        </p:nvGraphicFramePr>
        <p:xfrm>
          <a:off x="1403648" y="1196752"/>
          <a:ext cx="6539689" cy="4968552"/>
        </p:xfrm>
        <a:graphic>
          <a:graphicData uri="http://schemas.openxmlformats.org/presentationml/2006/ole">
            <mc:AlternateContent xmlns:mc="http://schemas.openxmlformats.org/markup-compatibility/2006">
              <mc:Choice xmlns:v="urn:schemas-microsoft-com:vml" Requires="v">
                <p:oleObj spid="_x0000_s12526" name="Visio" r:id="rId4" imgW="7677178" imgH="5886540" progId="Visio.Drawing.15">
                  <p:embed/>
                </p:oleObj>
              </mc:Choice>
              <mc:Fallback>
                <p:oleObj name="Visio" r:id="rId4" imgW="7677178" imgH="588654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196752"/>
                        <a:ext cx="6539689" cy="4968552"/>
                      </a:xfrm>
                      <a:prstGeom prst="rect">
                        <a:avLst/>
                      </a:prstGeom>
                      <a:noFill/>
                    </p:spPr>
                  </p:pic>
                </p:oleObj>
              </mc:Fallback>
            </mc:AlternateContent>
          </a:graphicData>
        </a:graphic>
      </p:graphicFrame>
    </p:spTree>
    <p:extLst>
      <p:ext uri="{BB962C8B-B14F-4D97-AF65-F5344CB8AC3E}">
        <p14:creationId xmlns:p14="http://schemas.microsoft.com/office/powerpoint/2010/main" val="1448290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400" dirty="0">
                <a:effectLst/>
                <a:ea typeface="標楷體" panose="03000509000000000000" pitchFamily="65" charset="-120"/>
                <a:cs typeface="Times New Roman" panose="02020603050405020304" pitchFamily="18" charset="0"/>
              </a:rPr>
              <a:t>Testing environment of PC-Server-version AVM system </a:t>
            </a:r>
            <a:r>
              <a:rPr lang="en-US" altLang="zh-TW" sz="2400" dirty="0" smtClean="0">
                <a:effectLst/>
                <a:ea typeface="標楷體" panose="03000509000000000000" pitchFamily="65" charset="-120"/>
                <a:cs typeface="Times New Roman" panose="02020603050405020304" pitchFamily="18" charset="0"/>
              </a:rPr>
              <a:t>(2/2</a:t>
            </a:r>
            <a:r>
              <a:rPr lang="en-US" altLang="zh-TW" sz="2400" dirty="0">
                <a:effectLst/>
                <a:ea typeface="標楷體" panose="03000509000000000000" pitchFamily="65" charset="-120"/>
                <a:cs typeface="Times New Roman" panose="02020603050405020304" pitchFamily="18" charset="0"/>
              </a:rPr>
              <a:t>)</a:t>
            </a:r>
            <a:endParaRPr lang="zh-TW" altLang="en-US" sz="2400" dirty="0">
              <a:effectLst/>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256" y="980728"/>
            <a:ext cx="3744416" cy="5319713"/>
          </a:xfrm>
        </p:spPr>
        <p:txBody>
          <a:bodyPr/>
          <a:lstStyle/>
          <a:p>
            <a:r>
              <a:rPr lang="en-US" altLang="zh-TW" sz="2400" dirty="0" smtClean="0">
                <a:solidFill>
                  <a:srgbClr val="0000FF"/>
                </a:solidFill>
              </a:rPr>
              <a:t>Physical Server Specifications:</a:t>
            </a:r>
          </a:p>
          <a:p>
            <a:endParaRPr lang="en-US" altLang="zh-TW" sz="2400" dirty="0"/>
          </a:p>
          <a:p>
            <a:endParaRPr lang="en-US" altLang="zh-TW" sz="2400" dirty="0" smtClean="0"/>
          </a:p>
          <a:p>
            <a:r>
              <a:rPr lang="en-US" altLang="zh-TW" sz="2400" dirty="0">
                <a:solidFill>
                  <a:srgbClr val="0000FF"/>
                </a:solidFill>
              </a:rPr>
              <a:t>Test Data </a:t>
            </a:r>
            <a:r>
              <a:rPr lang="en-US" altLang="zh-TW" sz="2400" dirty="0" smtClean="0">
                <a:solidFill>
                  <a:srgbClr val="0000FF"/>
                </a:solidFill>
              </a:rPr>
              <a:t>Information:</a:t>
            </a:r>
            <a:endParaRPr lang="zh-TW" altLang="en-US" sz="2400" dirty="0">
              <a:solidFill>
                <a:srgbClr val="0000FF"/>
              </a:solidFill>
            </a:endParaRPr>
          </a:p>
          <a:p>
            <a:endParaRPr lang="en-US" altLang="zh-TW" dirty="0"/>
          </a:p>
          <a:p>
            <a:endParaRPr lang="en-US" altLang="zh-TW" dirty="0" smtClean="0"/>
          </a:p>
          <a:p>
            <a:endParaRPr lang="zh-TW" altLang="en-US" dirty="0"/>
          </a:p>
        </p:txBody>
      </p:sp>
      <p:graphicFrame>
        <p:nvGraphicFramePr>
          <p:cNvPr id="4" name="表格 3"/>
          <p:cNvGraphicFramePr>
            <a:graphicFrameLocks noGrp="1"/>
          </p:cNvGraphicFramePr>
          <p:nvPr>
            <p:extLst/>
          </p:nvPr>
        </p:nvGraphicFramePr>
        <p:xfrm>
          <a:off x="3707904" y="1052736"/>
          <a:ext cx="5280782" cy="1463040"/>
        </p:xfrm>
        <a:graphic>
          <a:graphicData uri="http://schemas.openxmlformats.org/drawingml/2006/table">
            <a:tbl>
              <a:tblPr firstRow="1" firstCol="1" bandRow="1"/>
              <a:tblGrid>
                <a:gridCol w="1199638">
                  <a:extLst>
                    <a:ext uri="{9D8B030D-6E8A-4147-A177-3AD203B41FA5}">
                      <a16:colId xmlns:a16="http://schemas.microsoft.com/office/drawing/2014/main" val="20000"/>
                    </a:ext>
                  </a:extLst>
                </a:gridCol>
                <a:gridCol w="2040572">
                  <a:extLst>
                    <a:ext uri="{9D8B030D-6E8A-4147-A177-3AD203B41FA5}">
                      <a16:colId xmlns:a16="http://schemas.microsoft.com/office/drawing/2014/main" val="20001"/>
                    </a:ext>
                  </a:extLst>
                </a:gridCol>
                <a:gridCol w="2040572">
                  <a:extLst>
                    <a:ext uri="{9D8B030D-6E8A-4147-A177-3AD203B41FA5}">
                      <a16:colId xmlns:a16="http://schemas.microsoft.com/office/drawing/2014/main" val="20002"/>
                    </a:ext>
                  </a:extLst>
                </a:gridCol>
              </a:tblGrid>
              <a:tr h="0">
                <a:tc>
                  <a:txBody>
                    <a:bodyPr/>
                    <a:lstStyle/>
                    <a:p>
                      <a:pPr algn="ctr">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Computer</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0">
                          <a:effectLst/>
                          <a:latin typeface="Times New Roman" panose="02020603050405020304" pitchFamily="18" charset="0"/>
                          <a:ea typeface="標楷體" panose="03000509000000000000" pitchFamily="65" charset="-120"/>
                          <a:cs typeface="Times New Roman" panose="02020603050405020304" pitchFamily="18" charset="0"/>
                        </a:rPr>
                        <a:t>PC 1</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b="1" kern="0" dirty="0">
                          <a:effectLst/>
                          <a:latin typeface="Times New Roman" panose="02020603050405020304" pitchFamily="18" charset="0"/>
                          <a:ea typeface="標楷體" panose="03000509000000000000" pitchFamily="65" charset="-120"/>
                          <a:cs typeface="Times New Roman" panose="02020603050405020304" pitchFamily="18" charset="0"/>
                        </a:rPr>
                        <a:t>PC 2</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Software</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VM Manager</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VM Server</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OS</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Windows 7</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Windows 7</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CPU</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Intel® Core™ i5-3450</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Intel® Core™ i5-3450</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Clock Speed</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3.1 GHz</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3.1 GHz</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RAM</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a:effectLst/>
                          <a:latin typeface="Times New Roman" panose="02020603050405020304" pitchFamily="18" charset="0"/>
                          <a:ea typeface="標楷體" panose="03000509000000000000" pitchFamily="65" charset="-120"/>
                          <a:cs typeface="Times New Roman" panose="02020603050405020304" pitchFamily="18" charset="0"/>
                        </a:rPr>
                        <a:t>4 GB</a:t>
                      </a:r>
                      <a:endParaRPr lang="zh-TW" sz="16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0" dirty="0">
                          <a:effectLst/>
                          <a:latin typeface="Times New Roman" panose="02020603050405020304" pitchFamily="18" charset="0"/>
                          <a:ea typeface="標楷體" panose="03000509000000000000" pitchFamily="65" charset="-120"/>
                          <a:cs typeface="Times New Roman" panose="02020603050405020304" pitchFamily="18" charset="0"/>
                        </a:rPr>
                        <a:t>4 GB</a:t>
                      </a:r>
                      <a:endParaRPr 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5" name="表格 4"/>
          <p:cNvGraphicFramePr>
            <a:graphicFrameLocks noGrp="1"/>
          </p:cNvGraphicFramePr>
          <p:nvPr>
            <p:extLst/>
          </p:nvPr>
        </p:nvGraphicFramePr>
        <p:xfrm>
          <a:off x="3686324" y="2852936"/>
          <a:ext cx="5278164" cy="3177540"/>
        </p:xfrm>
        <a:graphic>
          <a:graphicData uri="http://schemas.openxmlformats.org/drawingml/2006/table">
            <a:tbl>
              <a:tblPr firstRow="1" firstCol="1" bandRow="1"/>
              <a:tblGrid>
                <a:gridCol w="705485">
                  <a:extLst>
                    <a:ext uri="{9D8B030D-6E8A-4147-A177-3AD203B41FA5}">
                      <a16:colId xmlns:a16="http://schemas.microsoft.com/office/drawing/2014/main" val="20000"/>
                    </a:ext>
                  </a:extLst>
                </a:gridCol>
                <a:gridCol w="828263">
                  <a:extLst>
                    <a:ext uri="{9D8B030D-6E8A-4147-A177-3AD203B41FA5}">
                      <a16:colId xmlns:a16="http://schemas.microsoft.com/office/drawing/2014/main" val="20001"/>
                    </a:ext>
                  </a:extLst>
                </a:gridCol>
                <a:gridCol w="590327">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gridCol w="934085">
                  <a:extLst>
                    <a:ext uri="{9D8B030D-6E8A-4147-A177-3AD203B41FA5}">
                      <a16:colId xmlns:a16="http://schemas.microsoft.com/office/drawing/2014/main" val="20004"/>
                    </a:ext>
                  </a:extLst>
                </a:gridCol>
                <a:gridCol w="946829">
                  <a:extLst>
                    <a:ext uri="{9D8B030D-6E8A-4147-A177-3AD203B41FA5}">
                      <a16:colId xmlns:a16="http://schemas.microsoft.com/office/drawing/2014/main" val="20005"/>
                    </a:ext>
                  </a:extLst>
                </a:gridCol>
              </a:tblGrid>
              <a:tr h="0">
                <a:tc gridSpan="6">
                  <a:txBody>
                    <a:bodyPr/>
                    <a:lstStyle/>
                    <a:p>
                      <a:pPr algn="ctr">
                        <a:spcAft>
                          <a:spcPts val="0"/>
                        </a:spcAft>
                      </a:pPr>
                      <a:endParaRPr lang="zh-TW" sz="1400" kern="100" dirty="0">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0">
                <a:tc>
                  <a:txBody>
                    <a:bodyPr/>
                    <a:lstStyle/>
                    <a:p>
                      <a:pPr algn="ctr">
                        <a:spcAft>
                          <a:spcPts val="0"/>
                        </a:spcAft>
                      </a:pPr>
                      <a:r>
                        <a:rPr lang="en-US" sz="1200" b="1" kern="0" dirty="0">
                          <a:effectLst/>
                          <a:latin typeface="Times New Roman" panose="02020603050405020304" pitchFamily="18" charset="0"/>
                          <a:ea typeface="標楷體" panose="03000509000000000000" pitchFamily="65" charset="-120"/>
                          <a:cs typeface="Times New Roman" panose="02020603050405020304" pitchFamily="18" charset="0"/>
                        </a:rPr>
                        <a:t>DEP-</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r>
                        <a:rPr lang="en-US" sz="1200" b="1" kern="0" dirty="0">
                          <a:effectLst/>
                          <a:latin typeface="Times New Roman" panose="02020603050405020304" pitchFamily="18" charset="0"/>
                          <a:ea typeface="標楷體" panose="03000509000000000000" pitchFamily="65" charset="-120"/>
                          <a:cs typeface="Times New Roman" panose="02020603050405020304" pitchFamily="18" charset="0"/>
                        </a:rPr>
                        <a:t>EQPID</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a:effectLst/>
                          <a:latin typeface="Times New Roman" panose="02020603050405020304" pitchFamily="18" charset="0"/>
                          <a:ea typeface="標楷體" panose="03000509000000000000" pitchFamily="65" charset="-120"/>
                          <a:cs typeface="Times New Roman" panose="02020603050405020304" pitchFamily="18" charset="0"/>
                        </a:rPr>
                        <a:t>DEP-</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r>
                        <a:rPr lang="en-US" sz="1200" b="1" kern="0" dirty="0">
                          <a:effectLst/>
                          <a:latin typeface="Times New Roman" panose="02020603050405020304" pitchFamily="18" charset="0"/>
                          <a:ea typeface="標楷體" panose="03000509000000000000" pitchFamily="65" charset="-120"/>
                          <a:cs typeface="Times New Roman" panose="02020603050405020304" pitchFamily="18" charset="0"/>
                        </a:rPr>
                        <a:t>Chamber</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Times New Roman" panose="02020603050405020304" pitchFamily="18" charset="0"/>
                          <a:ea typeface="+mn-ea"/>
                          <a:cs typeface="Times New Roman" panose="02020603050405020304" pitchFamily="18" charset="0"/>
                        </a:rPr>
                        <a:t>DEP-</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200" b="1" kern="0">
                          <a:effectLst/>
                          <a:latin typeface="Times New Roman" panose="02020603050405020304" pitchFamily="18" charset="0"/>
                          <a:ea typeface="+mn-ea"/>
                          <a:cs typeface="Times New Roman" panose="02020603050405020304" pitchFamily="18" charset="0"/>
                        </a:rPr>
                        <a:t>Side</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a:effectLst/>
                          <a:latin typeface="Times New Roman" panose="02020603050405020304" pitchFamily="18" charset="0"/>
                          <a:ea typeface="+mn-ea"/>
                          <a:cs typeface="Times New Roman" panose="02020603050405020304" pitchFamily="18" charset="0"/>
                        </a:rPr>
                        <a:t>Time Period</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200" b="1" kern="0" dirty="0" smtClean="0">
                          <a:effectLst/>
                          <a:latin typeface="Times New Roman" panose="02020603050405020304" pitchFamily="18" charset="0"/>
                          <a:ea typeface="+mn-ea"/>
                          <a:cs typeface="Times New Roman" panose="02020603050405020304" pitchFamily="18" charset="0"/>
                        </a:rPr>
                        <a:t>Operation</a:t>
                      </a:r>
                    </a:p>
                    <a:p>
                      <a:pPr algn="ctr">
                        <a:spcAft>
                          <a:spcPts val="0"/>
                        </a:spcAft>
                      </a:pPr>
                      <a:r>
                        <a:rPr lang="en-US" altLang="zh-TW" sz="1200" b="1" kern="0" dirty="0" smtClean="0">
                          <a:effectLst/>
                          <a:latin typeface="Times New Roman" panose="02020603050405020304" pitchFamily="18" charset="0"/>
                          <a:ea typeface="+mn-ea"/>
                          <a:cs typeface="Times New Roman" panose="02020603050405020304" pitchFamily="18" charset="0"/>
                        </a:rPr>
                        <a:t>VM Server</a:t>
                      </a:r>
                      <a:endParaRPr lang="en-US" altLang="zh-TW" sz="1200" b="1" kern="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smtClean="0">
                          <a:effectLst/>
                          <a:latin typeface="Times New Roman" panose="02020603050405020304" pitchFamily="18" charset="0"/>
                          <a:ea typeface="+mn-ea"/>
                          <a:cs typeface="Times New Roman" panose="02020603050405020304" pitchFamily="18" charset="0"/>
                        </a:rPr>
                        <a:t>Number of workpiece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09:30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10:17</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VM Server 01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smtClean="0">
                          <a:effectLst/>
                          <a:latin typeface="Times New Roman" panose="02020603050405020304" pitchFamily="18" charset="0"/>
                          <a:ea typeface="+mn-ea"/>
                          <a:cs typeface="Times New Roman" panose="02020603050405020304" pitchFamily="18" charset="0"/>
                        </a:rPr>
                        <a:t>10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10:16</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1</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16:30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16:40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11:50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13:00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16:20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13:18</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14:00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17:20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09:00 ~</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13:20</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a:spcAft>
                          <a:spcPts val="0"/>
                        </a:spcAft>
                      </a:pPr>
                      <a:r>
                        <a:rPr lang="en-US" altLang="zh-TW" sz="1000" b="1" kern="0" dirty="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gridSpan="5">
                  <a:txBody>
                    <a:bodyPr/>
                    <a:lstStyle/>
                    <a:p>
                      <a:pPr algn="ctr">
                        <a:spcAft>
                          <a:spcPts val="0"/>
                        </a:spcAft>
                      </a:pPr>
                      <a:r>
                        <a:rPr lang="en-US" sz="1000" kern="0">
                          <a:effectLst/>
                          <a:latin typeface="Times New Roman" panose="02020603050405020304" pitchFamily="18" charset="0"/>
                          <a:ea typeface="+mn-ea"/>
                          <a:cs typeface="Times New Roman" panose="02020603050405020304" pitchFamily="18" charset="0"/>
                        </a:rPr>
                        <a:t> </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algn="ctr">
                        <a:spcAft>
                          <a:spcPts val="0"/>
                        </a:spcAft>
                      </a:pPr>
                      <a:r>
                        <a:rPr lang="en-US" sz="1050" b="1" kern="0" dirty="0" smtClean="0">
                          <a:effectLst/>
                          <a:latin typeface="Times New Roman" panose="02020603050405020304" pitchFamily="18" charset="0"/>
                          <a:ea typeface="+mn-ea"/>
                          <a:cs typeface="Times New Roman" panose="02020603050405020304" pitchFamily="18" charset="0"/>
                        </a:rPr>
                        <a:t>Total 80</a:t>
                      </a:r>
                      <a:endParaRPr lang="zh-TW"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272998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457200" y="152400"/>
            <a:ext cx="8229600" cy="496888"/>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400" dirty="0" smtClean="0">
                <a:effectLst/>
                <a:ea typeface="標楷體" panose="03000509000000000000" pitchFamily="65" charset="-120"/>
                <a:cs typeface="Times New Roman" panose="02020603050405020304" pitchFamily="18" charset="0"/>
              </a:rPr>
              <a:t>Testing </a:t>
            </a:r>
            <a:r>
              <a:rPr lang="en-US" altLang="zh-TW" sz="2400" dirty="0">
                <a:effectLst/>
                <a:ea typeface="標楷體" panose="03000509000000000000" pitchFamily="65" charset="-120"/>
                <a:cs typeface="Times New Roman" panose="02020603050405020304" pitchFamily="18" charset="0"/>
              </a:rPr>
              <a:t>environment of the cloud-based AVM </a:t>
            </a:r>
            <a:r>
              <a:rPr lang="en-US" altLang="zh-TW" sz="2400" dirty="0" smtClean="0">
                <a:effectLst/>
                <a:ea typeface="標楷體" panose="03000509000000000000" pitchFamily="65" charset="-120"/>
                <a:cs typeface="Times New Roman" panose="02020603050405020304" pitchFamily="18" charset="0"/>
              </a:rPr>
              <a:t>system (1/2)</a:t>
            </a:r>
            <a:endParaRPr lang="zh-TW" altLang="en-US" sz="2400" dirty="0">
              <a:effectLst/>
              <a:ea typeface="標楷體" panose="03000509000000000000" pitchFamily="65" charset="-120"/>
              <a:cs typeface="Times New Roman" panose="02020603050405020304" pitchFamily="18" charset="0"/>
            </a:endParaRPr>
          </a:p>
        </p:txBody>
      </p:sp>
      <p:graphicFrame>
        <p:nvGraphicFramePr>
          <p:cNvPr id="3" name="物件 2"/>
          <p:cNvGraphicFramePr>
            <a:graphicFrameLocks noChangeAspect="1"/>
          </p:cNvGraphicFramePr>
          <p:nvPr>
            <p:extLst/>
          </p:nvPr>
        </p:nvGraphicFramePr>
        <p:xfrm>
          <a:off x="611560" y="980728"/>
          <a:ext cx="7811990" cy="5184576"/>
        </p:xfrm>
        <a:graphic>
          <a:graphicData uri="http://schemas.openxmlformats.org/presentationml/2006/ole">
            <mc:AlternateContent xmlns:mc="http://schemas.openxmlformats.org/markup-compatibility/2006">
              <mc:Choice xmlns:v="urn:schemas-microsoft-com:vml" Requires="v">
                <p:oleObj spid="_x0000_s13550" name="Visio" r:id="rId4" imgW="10363110" imgH="6896070" progId="Visio.Drawing.15">
                  <p:embed/>
                </p:oleObj>
              </mc:Choice>
              <mc:Fallback>
                <p:oleObj name="Visio" r:id="rId4" imgW="10363110" imgH="68960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980728"/>
                        <a:ext cx="7811990" cy="5184576"/>
                      </a:xfrm>
                      <a:prstGeom prst="rect">
                        <a:avLst/>
                      </a:prstGeom>
                      <a:noFill/>
                    </p:spPr>
                  </p:pic>
                </p:oleObj>
              </mc:Fallback>
            </mc:AlternateContent>
          </a:graphicData>
        </a:graphic>
      </p:graphicFrame>
    </p:spTree>
    <p:extLst>
      <p:ext uri="{BB962C8B-B14F-4D97-AF65-F5344CB8AC3E}">
        <p14:creationId xmlns:p14="http://schemas.microsoft.com/office/powerpoint/2010/main" val="166394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400" dirty="0">
                <a:effectLst/>
                <a:ea typeface="標楷體" panose="03000509000000000000" pitchFamily="65" charset="-120"/>
                <a:cs typeface="Times New Roman" panose="02020603050405020304" pitchFamily="18" charset="0"/>
              </a:rPr>
              <a:t>Testing environment of the cloud-based AVM system </a:t>
            </a:r>
            <a:r>
              <a:rPr lang="en-US" altLang="zh-TW" sz="2400" dirty="0" smtClean="0">
                <a:effectLst/>
                <a:ea typeface="標楷體" panose="03000509000000000000" pitchFamily="65" charset="-120"/>
                <a:cs typeface="Times New Roman" panose="02020603050405020304" pitchFamily="18" charset="0"/>
              </a:rPr>
              <a:t>(2/2</a:t>
            </a:r>
            <a:r>
              <a:rPr lang="en-US" altLang="zh-TW" sz="2400" dirty="0">
                <a:effectLst/>
                <a:ea typeface="標楷體" panose="03000509000000000000" pitchFamily="65" charset="-120"/>
                <a:cs typeface="Times New Roman" panose="02020603050405020304" pitchFamily="18" charset="0"/>
              </a:rPr>
              <a:t>)</a:t>
            </a:r>
            <a:endParaRPr lang="zh-TW" altLang="en-US" sz="2400" dirty="0">
              <a:effectLst/>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457200" y="908720"/>
            <a:ext cx="8229600" cy="4525963"/>
          </a:xfrm>
        </p:spPr>
        <p:txBody>
          <a:bodyPr/>
          <a:lstStyle/>
          <a:p>
            <a:r>
              <a:rPr lang="en-US" altLang="zh-TW" dirty="0" smtClean="0"/>
              <a:t>Virtual </a:t>
            </a:r>
            <a:r>
              <a:rPr lang="en-US" altLang="zh-TW" dirty="0"/>
              <a:t>Machine </a:t>
            </a:r>
            <a:r>
              <a:rPr lang="en-US" altLang="zh-TW" dirty="0" smtClean="0"/>
              <a:t>Specifications</a:t>
            </a:r>
          </a:p>
          <a:p>
            <a:endParaRPr lang="en-US" altLang="zh-TW" dirty="0"/>
          </a:p>
          <a:p>
            <a:endParaRPr lang="en-US" altLang="zh-TW" dirty="0" smtClean="0"/>
          </a:p>
          <a:p>
            <a:r>
              <a:rPr lang="en-US" altLang="zh-TW" dirty="0"/>
              <a:t>Test Data Information</a:t>
            </a:r>
          </a:p>
          <a:p>
            <a:endParaRPr lang="en-US" altLang="zh-TW" dirty="0" smtClean="0"/>
          </a:p>
          <a:p>
            <a:endParaRPr lang="zh-TW" altLang="en-US" dirty="0"/>
          </a:p>
        </p:txBody>
      </p:sp>
      <p:graphicFrame>
        <p:nvGraphicFramePr>
          <p:cNvPr id="4" name="表格 3"/>
          <p:cNvGraphicFramePr>
            <a:graphicFrameLocks noGrp="1"/>
          </p:cNvGraphicFramePr>
          <p:nvPr>
            <p:extLst/>
          </p:nvPr>
        </p:nvGraphicFramePr>
        <p:xfrm>
          <a:off x="3237548" y="1556792"/>
          <a:ext cx="2668905" cy="914400"/>
        </p:xfrm>
        <a:graphic>
          <a:graphicData uri="http://schemas.openxmlformats.org/drawingml/2006/table">
            <a:tbl>
              <a:tblPr firstRow="1" firstCol="1" bandRow="1"/>
              <a:tblGrid>
                <a:gridCol w="1026160">
                  <a:extLst>
                    <a:ext uri="{9D8B030D-6E8A-4147-A177-3AD203B41FA5}">
                      <a16:colId xmlns:a16="http://schemas.microsoft.com/office/drawing/2014/main" val="20000"/>
                    </a:ext>
                  </a:extLst>
                </a:gridCol>
                <a:gridCol w="1642745">
                  <a:extLst>
                    <a:ext uri="{9D8B030D-6E8A-4147-A177-3AD203B41FA5}">
                      <a16:colId xmlns:a16="http://schemas.microsoft.com/office/drawing/2014/main" val="20001"/>
                    </a:ext>
                  </a:extLst>
                </a:gridCol>
              </a:tblGrid>
              <a:tr h="0">
                <a:tc>
                  <a:txBody>
                    <a:bodyPr/>
                    <a:lstStyle/>
                    <a:p>
                      <a:pPr algn="ctr">
                        <a:spcAft>
                          <a:spcPts val="0"/>
                        </a:spcAft>
                      </a:pPr>
                      <a:r>
                        <a:rPr lang="en-US" sz="1200" b="1" kern="0" dirty="0">
                          <a:effectLst/>
                          <a:latin typeface="Times New Roman" panose="02020603050405020304" pitchFamily="18" charset="0"/>
                          <a:ea typeface="標楷體" panose="03000509000000000000" pitchFamily="65" charset="-120"/>
                          <a:cs typeface="Times New Roman" panose="02020603050405020304" pitchFamily="18" charset="0"/>
                        </a:rPr>
                        <a:t>Computer</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Times New Roman" panose="02020603050405020304" pitchFamily="18" charset="0"/>
                          <a:ea typeface="標楷體" panose="03000509000000000000" pitchFamily="65" charset="-120"/>
                          <a:cs typeface="Times New Roman" panose="02020603050405020304" pitchFamily="18" charset="0"/>
                        </a:rPr>
                        <a:t>Virtual Machine</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US" sz="1200" kern="0" dirty="0" smtClean="0">
                          <a:effectLst/>
                          <a:latin typeface="Times New Roman" panose="02020603050405020304" pitchFamily="18" charset="0"/>
                          <a:ea typeface="標楷體" panose="03000509000000000000" pitchFamily="65" charset="-120"/>
                          <a:cs typeface="Times New Roman" panose="02020603050405020304" pitchFamily="18" charset="0"/>
                        </a:rPr>
                        <a:t>OS</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effectLst/>
                          <a:latin typeface="Times New Roman" panose="02020603050405020304" pitchFamily="18" charset="0"/>
                          <a:ea typeface="標楷體" panose="03000509000000000000" pitchFamily="65" charset="-120"/>
                          <a:cs typeface="Times New Roman" panose="02020603050405020304" pitchFamily="18" charset="0"/>
                        </a:rPr>
                        <a:t>Windows 7 </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altLang="zh-TW" sz="1200" kern="0" dirty="0" smtClean="0">
                          <a:effectLst/>
                          <a:latin typeface="Times New Roman" panose="02020603050405020304" pitchFamily="18" charset="0"/>
                          <a:ea typeface="標楷體" panose="03000509000000000000" pitchFamily="65" charset="-120"/>
                          <a:cs typeface="Times New Roman" panose="02020603050405020304" pitchFamily="18" charset="0"/>
                        </a:rPr>
                        <a:t>CPU</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effectLst/>
                          <a:latin typeface="Times New Roman" panose="02020603050405020304" pitchFamily="18" charset="0"/>
                          <a:ea typeface="標楷體" panose="03000509000000000000" pitchFamily="65" charset="-120"/>
                          <a:cs typeface="Times New Roman" panose="02020603050405020304" pitchFamily="18" charset="0"/>
                        </a:rPr>
                        <a:t>Intel® Xeon® E5-2625</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Clock Speed</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smtClean="0">
                          <a:effectLst/>
                          <a:latin typeface="Times New Roman" panose="02020603050405020304" pitchFamily="18" charset="0"/>
                          <a:ea typeface="標楷體" panose="03000509000000000000" pitchFamily="65" charset="-120"/>
                          <a:cs typeface="Times New Roman" panose="02020603050405020304" pitchFamily="18" charset="0"/>
                        </a:rPr>
                        <a:t>2.0 </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GHz</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US" sz="1200" kern="0">
                          <a:effectLst/>
                          <a:latin typeface="Times New Roman" panose="02020603050405020304" pitchFamily="18" charset="0"/>
                          <a:ea typeface="標楷體" panose="03000509000000000000" pitchFamily="65" charset="-120"/>
                          <a:cs typeface="Times New Roman" panose="02020603050405020304" pitchFamily="18" charset="0"/>
                        </a:rPr>
                        <a:t>RAM</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4 GB</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extLst/>
          </p:nvPr>
        </p:nvGraphicFramePr>
        <p:xfrm>
          <a:off x="2051720" y="3212976"/>
          <a:ext cx="5267960" cy="3055620"/>
        </p:xfrm>
        <a:graphic>
          <a:graphicData uri="http://schemas.openxmlformats.org/drawingml/2006/table">
            <a:tbl>
              <a:tblPr firstRow="1" firstCol="1" bandRow="1"/>
              <a:tblGrid>
                <a:gridCol w="705485">
                  <a:extLst>
                    <a:ext uri="{9D8B030D-6E8A-4147-A177-3AD203B41FA5}">
                      <a16:colId xmlns:a16="http://schemas.microsoft.com/office/drawing/2014/main" val="20000"/>
                    </a:ext>
                  </a:extLst>
                </a:gridCol>
                <a:gridCol w="837565">
                  <a:extLst>
                    <a:ext uri="{9D8B030D-6E8A-4147-A177-3AD203B41FA5}">
                      <a16:colId xmlns:a16="http://schemas.microsoft.com/office/drawing/2014/main" val="20001"/>
                    </a:ext>
                  </a:extLst>
                </a:gridCol>
                <a:gridCol w="58102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gridCol w="1066165">
                  <a:extLst>
                    <a:ext uri="{9D8B030D-6E8A-4147-A177-3AD203B41FA5}">
                      <a16:colId xmlns:a16="http://schemas.microsoft.com/office/drawing/2014/main" val="20004"/>
                    </a:ext>
                  </a:extLst>
                </a:gridCol>
                <a:gridCol w="804545">
                  <a:extLst>
                    <a:ext uri="{9D8B030D-6E8A-4147-A177-3AD203B41FA5}">
                      <a16:colId xmlns:a16="http://schemas.microsoft.com/office/drawing/2014/main" val="20005"/>
                    </a:ext>
                  </a:extLst>
                </a:gridCol>
              </a:tblGrid>
              <a:tr h="0">
                <a:tc gridSpan="6">
                  <a:txBody>
                    <a:bodyPr/>
                    <a:lstStyle/>
                    <a:p>
                      <a:pPr algn="ctr">
                        <a:spcAft>
                          <a:spcPts val="0"/>
                        </a:spcAft>
                      </a:pPr>
                      <a:r>
                        <a:rPr lang="en-US" sz="1000" b="1" kern="0" dirty="0" smtClean="0">
                          <a:effectLst/>
                          <a:latin typeface="Times New Roman" panose="02020603050405020304" pitchFamily="18" charset="0"/>
                          <a:ea typeface="+mn-ea"/>
                          <a:cs typeface="Times New Roman" panose="02020603050405020304" pitchFamily="18" charset="0"/>
                        </a:rPr>
                        <a:t>Test Data Information</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0">
                <a:tc>
                  <a:txBody>
                    <a:bodyPr/>
                    <a:lstStyle/>
                    <a:p>
                      <a:pPr algn="ctr">
                        <a:spcAft>
                          <a:spcPts val="0"/>
                        </a:spcAft>
                      </a:pPr>
                      <a:r>
                        <a:rPr lang="en-US" sz="1000" b="1" kern="0" dirty="0">
                          <a:effectLst/>
                          <a:latin typeface="Times New Roman" panose="02020603050405020304" pitchFamily="18" charset="0"/>
                          <a:ea typeface="標楷體" panose="03000509000000000000" pitchFamily="65" charset="-120"/>
                          <a:cs typeface="Times New Roman" panose="02020603050405020304" pitchFamily="18" charset="0"/>
                        </a:rPr>
                        <a:t>DEP-</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標楷體" panose="03000509000000000000" pitchFamily="65" charset="-120"/>
                          <a:cs typeface="Times New Roman" panose="02020603050405020304" pitchFamily="18" charset="0"/>
                        </a:rPr>
                        <a:t>EQPID</a:t>
                      </a:r>
                      <a:endParaRPr 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DEP-</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Chamber</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DEP-</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Side</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Time Period</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dirty="0" smtClean="0">
                          <a:effectLst/>
                          <a:latin typeface="Times New Roman" panose="02020603050405020304" pitchFamily="18" charset="0"/>
                          <a:ea typeface="+mn-ea"/>
                          <a:cs typeface="Times New Roman" panose="02020603050405020304" pitchFamily="18" charset="0"/>
                        </a:rPr>
                        <a:t>Operation</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smtClean="0">
                          <a:effectLst/>
                          <a:latin typeface="Times New Roman" panose="02020603050405020304" pitchFamily="18" charset="0"/>
                          <a:ea typeface="+mn-ea"/>
                          <a:cs typeface="Times New Roman" panose="02020603050405020304" pitchFamily="18" charset="0"/>
                        </a:rPr>
                        <a:t>Number of workpiece</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A</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09:30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10:17</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VM Server 01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smtClean="0">
                          <a:effectLst/>
                          <a:latin typeface="Times New Roman" panose="02020603050405020304" pitchFamily="18" charset="0"/>
                          <a:ea typeface="+mn-ea"/>
                          <a:cs typeface="Times New Roman" panose="02020603050405020304" pitchFamily="18" charset="0"/>
                        </a:rPr>
                        <a:t>10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A</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10:16</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VM Server 02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B</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16:30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16:40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VM Server 03</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A01</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B</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09:00 ~</a:t>
                      </a:r>
                      <a:endParaRPr lang="zh-TW" sz="1200" kern="100" dirty="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2012/10/15 11:50</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 04</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A</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13:00 ~</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16:20</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 05</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A</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09:00 ~</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13:18</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 06</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B</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1</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14:00 ~</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17:20</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 07</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ctr">
                        <a:spcAft>
                          <a:spcPts val="0"/>
                        </a:spcAft>
                      </a:pPr>
                      <a:r>
                        <a:rPr lang="en-US" sz="1000" b="1" kern="0">
                          <a:effectLst/>
                          <a:latin typeface="Times New Roman" panose="02020603050405020304" pitchFamily="18" charset="0"/>
                          <a:ea typeface="標楷體" panose="03000509000000000000" pitchFamily="65" charset="-120"/>
                          <a:cs typeface="Times New Roman" panose="02020603050405020304" pitchFamily="18" charset="0"/>
                        </a:rPr>
                        <a:t>A02</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B</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09:00 ~</a:t>
                      </a:r>
                      <a:endParaRPr lang="zh-TW" sz="1200" kern="100">
                        <a:effectLst/>
                        <a:latin typeface="Times New Roman" panose="02020603050405020304" pitchFamily="18" charset="0"/>
                        <a:ea typeface="+mn-ea"/>
                        <a:cs typeface="Times New Roman" panose="02020603050405020304" pitchFamily="18" charset="0"/>
                      </a:endParaRPr>
                    </a:p>
                    <a:p>
                      <a:pPr algn="ctr">
                        <a:spcAft>
                          <a:spcPts val="0"/>
                        </a:spcAft>
                      </a:pPr>
                      <a:r>
                        <a:rPr lang="en-US" sz="1000" b="1" kern="0">
                          <a:effectLst/>
                          <a:latin typeface="Times New Roman" panose="02020603050405020304" pitchFamily="18" charset="0"/>
                          <a:ea typeface="+mn-ea"/>
                          <a:cs typeface="Times New Roman" panose="02020603050405020304" pitchFamily="18" charset="0"/>
                        </a:rPr>
                        <a:t>2012/10/15 13:20</a:t>
                      </a:r>
                      <a:endParaRPr lang="zh-TW" sz="1200" kern="10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kern="0" dirty="0">
                          <a:effectLst/>
                          <a:latin typeface="Times New Roman" panose="02020603050405020304" pitchFamily="18" charset="0"/>
                          <a:ea typeface="+mn-ea"/>
                          <a:cs typeface="Times New Roman" panose="02020603050405020304" pitchFamily="18" charset="0"/>
                        </a:rPr>
                        <a:t>VM Server 08</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000" b="1" kern="0" dirty="0" smtClean="0">
                          <a:effectLst/>
                          <a:latin typeface="Times New Roman" panose="02020603050405020304" pitchFamily="18" charset="0"/>
                          <a:ea typeface="+mn-ea"/>
                          <a:cs typeface="Times New Roman" panose="02020603050405020304" pitchFamily="18" charset="0"/>
                        </a:rPr>
                        <a:t>10</a:t>
                      </a:r>
                      <a:endParaRPr lang="zh-TW" alt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gridSpan="5">
                  <a:txBody>
                    <a:bodyPr/>
                    <a:lstStyle/>
                    <a:p>
                      <a:pPr algn="ctr">
                        <a:spcAft>
                          <a:spcPts val="0"/>
                        </a:spcAft>
                      </a:pPr>
                      <a:r>
                        <a:rPr lang="en-US" sz="1000" kern="0" dirty="0">
                          <a:effectLst/>
                          <a:latin typeface="Times New Roman" panose="02020603050405020304" pitchFamily="18" charset="0"/>
                          <a:ea typeface="+mn-ea"/>
                          <a:cs typeface="Times New Roman" panose="02020603050405020304" pitchFamily="18" charset="0"/>
                        </a:rPr>
                        <a:t> </a:t>
                      </a:r>
                      <a:endParaRPr lang="zh-TW" sz="1200" kern="100" dirty="0">
                        <a:effectLst/>
                        <a:latin typeface="Times New Roman" panose="02020603050405020304" pitchFamily="18" charset="0"/>
                        <a:ea typeface="+mn-ea"/>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algn="ctr">
                        <a:spcAft>
                          <a:spcPts val="0"/>
                        </a:spcAft>
                      </a:pPr>
                      <a:r>
                        <a:rPr lang="en-US" altLang="zh-TW" sz="1050" b="1" kern="0" dirty="0" smtClean="0">
                          <a:effectLst/>
                          <a:latin typeface="Times New Roman" panose="02020603050405020304" pitchFamily="18" charset="0"/>
                          <a:ea typeface="+mn-ea"/>
                          <a:cs typeface="Times New Roman" panose="02020603050405020304" pitchFamily="18" charset="0"/>
                        </a:rPr>
                        <a:t>Total 80</a:t>
                      </a:r>
                      <a:endParaRPr lang="zh-TW" altLang="zh-TW"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76587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dirty="0">
                <a:effectLst/>
                <a:ea typeface="標楷體" panose="03000509000000000000" pitchFamily="65" charset="-120"/>
                <a:cs typeface="Times New Roman" panose="02020603050405020304" pitchFamily="18" charset="0"/>
              </a:rPr>
              <a:t>Comparison of </a:t>
            </a:r>
            <a:r>
              <a:rPr lang="en-US" altLang="zh-TW" dirty="0" smtClean="0">
                <a:effectLst/>
                <a:ea typeface="標楷體" panose="03000509000000000000" pitchFamily="65" charset="-120"/>
                <a:cs typeface="Times New Roman" panose="02020603050405020304" pitchFamily="18" charset="0"/>
              </a:rPr>
              <a:t>the execution </a:t>
            </a:r>
            <a:r>
              <a:rPr lang="en-US" altLang="zh-TW" dirty="0">
                <a:effectLst/>
                <a:ea typeface="標楷體" panose="03000509000000000000" pitchFamily="65" charset="-120"/>
                <a:cs typeface="Times New Roman" panose="02020603050405020304" pitchFamily="18" charset="0"/>
              </a:rPr>
              <a:t>t</a:t>
            </a:r>
            <a:r>
              <a:rPr lang="en-US" altLang="zh-TW" dirty="0" smtClean="0">
                <a:effectLst/>
                <a:ea typeface="標楷體" panose="03000509000000000000" pitchFamily="65" charset="-120"/>
                <a:cs typeface="Times New Roman" panose="02020603050405020304" pitchFamily="18" charset="0"/>
              </a:rPr>
              <a:t>ime of predicting the production quality of 80 wafers </a:t>
            </a:r>
            <a:endParaRPr lang="zh-TW" altLang="en-US" dirty="0">
              <a:effectLst/>
              <a:ea typeface="標楷體" panose="03000509000000000000" pitchFamily="65" charset="-120"/>
              <a:cs typeface="Times New Roman" panose="02020603050405020304" pitchFamily="18" charset="0"/>
            </a:endParaRPr>
          </a:p>
        </p:txBody>
      </p:sp>
      <p:graphicFrame>
        <p:nvGraphicFramePr>
          <p:cNvPr id="5" name="內容版面配置區 4"/>
          <p:cNvGraphicFramePr>
            <a:graphicFrameLocks noGrp="1"/>
          </p:cNvGraphicFramePr>
          <p:nvPr>
            <p:ph idx="1"/>
            <p:extLst/>
          </p:nvPr>
        </p:nvGraphicFramePr>
        <p:xfrm>
          <a:off x="457200" y="917575"/>
          <a:ext cx="8229600" cy="5319713"/>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2627784" y="6021288"/>
            <a:ext cx="184731" cy="369332"/>
          </a:xfrm>
          <a:prstGeom prst="rect">
            <a:avLst/>
          </a:prstGeom>
          <a:noFill/>
        </p:spPr>
        <p:txBody>
          <a:bodyPr wrap="none" rtlCol="0">
            <a:spAutoFit/>
          </a:bodyPr>
          <a:lstStyle/>
          <a:p>
            <a:pPr fontAlgn="base">
              <a:spcBef>
                <a:spcPct val="0"/>
              </a:spcBef>
              <a:spcAft>
                <a:spcPct val="0"/>
              </a:spcAft>
            </a:pPr>
            <a:endParaRPr kumimoji="1" lang="zh-TW" alt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808978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4000" dirty="0" smtClean="0">
                <a:effectLst/>
                <a:ea typeface="標楷體" panose="03000509000000000000" pitchFamily="65" charset="-120"/>
                <a:cs typeface="Times New Roman" panose="02020603050405020304" pitchFamily="18" charset="0"/>
              </a:rPr>
              <a:t>Comparison of Prediction Accuracy</a:t>
            </a:r>
            <a:endParaRPr lang="zh-TW" altLang="en-US" sz="4000" dirty="0">
              <a:effectLst/>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457200" y="908720"/>
            <a:ext cx="8229600" cy="5184576"/>
          </a:xfrm>
        </p:spPr>
        <p:txBody>
          <a:bodyPr/>
          <a:lstStyle/>
          <a:p>
            <a:pPr marL="261938" indent="-261938"/>
            <a:r>
              <a:rPr lang="en-US" altLang="zh-TW" sz="2800" dirty="0" smtClean="0">
                <a:solidFill>
                  <a:srgbClr val="CC3300"/>
                </a:solidFill>
              </a:rPr>
              <a:t>VM results of the PC-Server-based AVM system:</a:t>
            </a:r>
          </a:p>
          <a:p>
            <a:pPr marL="0" indent="0">
              <a:buNone/>
            </a:pPr>
            <a:endParaRPr lang="en-US" altLang="zh-TW" dirty="0"/>
          </a:p>
          <a:p>
            <a:pPr marL="0" indent="0">
              <a:buNone/>
            </a:pPr>
            <a:endParaRPr lang="en-US" altLang="zh-TW" dirty="0"/>
          </a:p>
          <a:p>
            <a:pPr marL="261938" indent="-261938"/>
            <a:r>
              <a:rPr lang="en-US" altLang="zh-TW" sz="2800" dirty="0" smtClean="0">
                <a:solidFill>
                  <a:srgbClr val="CC3300"/>
                </a:solidFill>
              </a:rPr>
              <a:t>VM results of the cloud-based AVM system:</a:t>
            </a:r>
          </a:p>
          <a:p>
            <a:pPr marL="0" indent="0">
              <a:buNone/>
            </a:pPr>
            <a:endParaRPr lang="en-US" altLang="zh-TW" dirty="0" smtClean="0"/>
          </a:p>
          <a:p>
            <a:endParaRPr lang="zh-TW" altLang="en-US" dirty="0"/>
          </a:p>
        </p:txBody>
      </p:sp>
      <p:graphicFrame>
        <p:nvGraphicFramePr>
          <p:cNvPr id="9" name="表格 8"/>
          <p:cNvGraphicFramePr>
            <a:graphicFrameLocks noGrp="1"/>
          </p:cNvGraphicFramePr>
          <p:nvPr>
            <p:extLst/>
          </p:nvPr>
        </p:nvGraphicFramePr>
        <p:xfrm>
          <a:off x="1151620" y="1556792"/>
          <a:ext cx="6840760" cy="1167263"/>
        </p:xfrm>
        <a:graphic>
          <a:graphicData uri="http://schemas.openxmlformats.org/drawingml/2006/table">
            <a:tbl>
              <a:tblPr firstRow="1" firstCol="1" bandRow="1"/>
              <a:tblGrid>
                <a:gridCol w="1800200">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3096344">
                  <a:extLst>
                    <a:ext uri="{9D8B030D-6E8A-4147-A177-3AD203B41FA5}">
                      <a16:colId xmlns:a16="http://schemas.microsoft.com/office/drawing/2014/main" val="20002"/>
                    </a:ext>
                  </a:extLst>
                </a:gridCol>
              </a:tblGrid>
              <a:tr h="435743">
                <a:tc>
                  <a:txBody>
                    <a:bodyPr/>
                    <a:lstStyle/>
                    <a:p>
                      <a:pPr marL="304800" algn="ctr">
                        <a:spcAft>
                          <a:spcPts val="0"/>
                        </a:spcAft>
                      </a:pPr>
                      <a:r>
                        <a:rPr lang="en-US" sz="2400" b="1" dirty="0">
                          <a:effectLst/>
                          <a:latin typeface="Times New Roman" panose="02020603050405020304" pitchFamily="18" charset="0"/>
                          <a:ea typeface="標楷體" panose="03000509000000000000" pitchFamily="65" charset="-120"/>
                          <a:cs typeface="新細明體" panose="02020500000000000000" pitchFamily="18" charset="-120"/>
                        </a:rPr>
                        <a:t>NN</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effectLst/>
                          <a:latin typeface="Times New Roman" panose="02020603050405020304" pitchFamily="18" charset="0"/>
                          <a:ea typeface="標楷體" panose="03000509000000000000" pitchFamily="65" charset="-120"/>
                          <a:cs typeface="新細明體" panose="02020500000000000000" pitchFamily="18" charset="-120"/>
                        </a:rPr>
                        <a:t>MAPE (%)</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smtClean="0">
                          <a:effectLst/>
                          <a:latin typeface="Times New Roman" panose="02020603050405020304" pitchFamily="18" charset="0"/>
                          <a:ea typeface="標楷體" panose="03000509000000000000" pitchFamily="65" charset="-120"/>
                          <a:cs typeface="新細明體" panose="02020500000000000000" pitchFamily="18" charset="-120"/>
                        </a:rPr>
                        <a:t>Standard</a:t>
                      </a:r>
                      <a:r>
                        <a:rPr lang="en-US" sz="2400" b="1" baseline="0" dirty="0" smtClean="0">
                          <a:effectLst/>
                          <a:latin typeface="Times New Roman" panose="02020603050405020304" pitchFamily="18" charset="0"/>
                          <a:ea typeface="標楷體" panose="03000509000000000000" pitchFamily="65" charset="-120"/>
                          <a:cs typeface="新細明體" panose="02020500000000000000" pitchFamily="18" charset="-120"/>
                        </a:rPr>
                        <a:t> Deviation</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385">
                <a:tc>
                  <a:txBody>
                    <a:bodyPr/>
                    <a:lstStyle/>
                    <a:p>
                      <a:pPr marL="304800" algn="ctr">
                        <a:spcAft>
                          <a:spcPts val="0"/>
                        </a:spcAft>
                      </a:pPr>
                      <a:r>
                        <a:rPr lang="en-US" sz="2400">
                          <a:effectLst/>
                          <a:latin typeface="Times New Roman" panose="02020603050405020304" pitchFamily="18" charset="0"/>
                          <a:ea typeface="標楷體" panose="03000509000000000000" pitchFamily="65" charset="-120"/>
                          <a:cs typeface="新細明體" panose="02020500000000000000" pitchFamily="18" charset="-120"/>
                        </a:rPr>
                        <a:t>Phase I</a:t>
                      </a:r>
                      <a:endParaRPr lang="zh-TW" sz="2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smtClean="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0.3954</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15.0091</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304800" algn="ctr">
                        <a:spcAft>
                          <a:spcPts val="0"/>
                        </a:spcAft>
                      </a:pPr>
                      <a:r>
                        <a:rPr lang="en-US" sz="2400" dirty="0">
                          <a:effectLst/>
                          <a:latin typeface="Times New Roman" panose="02020603050405020304" pitchFamily="18" charset="0"/>
                          <a:ea typeface="標楷體" panose="03000509000000000000" pitchFamily="65" charset="-120"/>
                          <a:cs typeface="新細明體" panose="02020500000000000000" pitchFamily="18" charset="-120"/>
                        </a:rPr>
                        <a:t>Phase II</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0.2894</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14.6837</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3" name="表格 12"/>
          <p:cNvGraphicFramePr>
            <a:graphicFrameLocks noGrp="1"/>
          </p:cNvGraphicFramePr>
          <p:nvPr>
            <p:extLst/>
          </p:nvPr>
        </p:nvGraphicFramePr>
        <p:xfrm>
          <a:off x="1115616" y="3645024"/>
          <a:ext cx="6912768" cy="1440160"/>
        </p:xfrm>
        <a:graphic>
          <a:graphicData uri="http://schemas.openxmlformats.org/drawingml/2006/table">
            <a:tbl>
              <a:tblPr firstRow="1" firstCol="1" bandRow="1"/>
              <a:tblGrid>
                <a:gridCol w="1800200">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3096344">
                  <a:extLst>
                    <a:ext uri="{9D8B030D-6E8A-4147-A177-3AD203B41FA5}">
                      <a16:colId xmlns:a16="http://schemas.microsoft.com/office/drawing/2014/main" val="20002"/>
                    </a:ext>
                  </a:extLst>
                </a:gridCol>
              </a:tblGrid>
              <a:tr h="370304">
                <a:tc>
                  <a:txBody>
                    <a:bodyPr/>
                    <a:lstStyle/>
                    <a:p>
                      <a:pPr marL="304800" algn="ctr">
                        <a:spcAft>
                          <a:spcPts val="0"/>
                        </a:spcAft>
                      </a:pPr>
                      <a:r>
                        <a:rPr lang="en-US" sz="2400" b="1" dirty="0">
                          <a:effectLst/>
                          <a:latin typeface="Times New Roman" panose="02020603050405020304" pitchFamily="18" charset="0"/>
                          <a:ea typeface="標楷體" panose="03000509000000000000" pitchFamily="65" charset="-120"/>
                          <a:cs typeface="新細明體" panose="02020500000000000000" pitchFamily="18" charset="-120"/>
                        </a:rPr>
                        <a:t>NN</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effectLst/>
                          <a:latin typeface="Times New Roman" panose="02020603050405020304" pitchFamily="18" charset="0"/>
                          <a:ea typeface="標楷體" panose="03000509000000000000" pitchFamily="65" charset="-120"/>
                          <a:cs typeface="新細明體" panose="02020500000000000000" pitchFamily="18" charset="-120"/>
                        </a:rPr>
                        <a:t>MAPE (%)</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smtClean="0">
                          <a:effectLst/>
                          <a:latin typeface="Times New Roman" panose="02020603050405020304" pitchFamily="18" charset="0"/>
                          <a:ea typeface="標楷體" panose="03000509000000000000" pitchFamily="65" charset="-120"/>
                          <a:cs typeface="新細明體" panose="02020500000000000000" pitchFamily="18" charset="-120"/>
                        </a:rPr>
                        <a:t>Standard</a:t>
                      </a:r>
                      <a:r>
                        <a:rPr lang="en-US" sz="2400" b="1" baseline="0" dirty="0" smtClean="0">
                          <a:effectLst/>
                          <a:latin typeface="Times New Roman" panose="02020603050405020304" pitchFamily="18" charset="0"/>
                          <a:ea typeface="標楷體" panose="03000509000000000000" pitchFamily="65" charset="-120"/>
                          <a:cs typeface="新細明體" panose="02020500000000000000" pitchFamily="18" charset="-120"/>
                        </a:rPr>
                        <a:t> Deviation</a:t>
                      </a:r>
                      <a:endParaRPr lang="zh-TW" sz="24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4408">
                <a:tc>
                  <a:txBody>
                    <a:bodyPr/>
                    <a:lstStyle/>
                    <a:p>
                      <a:pPr marL="304800" algn="ctr">
                        <a:spcAft>
                          <a:spcPts val="0"/>
                        </a:spcAft>
                      </a:pPr>
                      <a:r>
                        <a:rPr lang="en-US" sz="2400">
                          <a:effectLst/>
                          <a:latin typeface="Times New Roman" panose="02020603050405020304" pitchFamily="18" charset="0"/>
                          <a:ea typeface="標楷體" panose="03000509000000000000" pitchFamily="65" charset="-120"/>
                          <a:cs typeface="新細明體" panose="02020500000000000000" pitchFamily="18" charset="-120"/>
                        </a:rPr>
                        <a:t>Phase I</a:t>
                      </a:r>
                      <a:endParaRPr lang="zh-TW" sz="2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0.3954</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15.0091</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5448">
                <a:tc>
                  <a:txBody>
                    <a:bodyPr/>
                    <a:lstStyle/>
                    <a:p>
                      <a:pPr marL="304800" algn="ctr">
                        <a:spcAft>
                          <a:spcPts val="0"/>
                        </a:spcAft>
                      </a:pPr>
                      <a:r>
                        <a:rPr lang="en-US" sz="2400">
                          <a:effectLst/>
                          <a:latin typeface="Times New Roman" panose="02020603050405020304" pitchFamily="18" charset="0"/>
                          <a:ea typeface="標楷體" panose="03000509000000000000" pitchFamily="65" charset="-120"/>
                          <a:cs typeface="新細明體" panose="02020500000000000000" pitchFamily="18" charset="-120"/>
                        </a:rPr>
                        <a:t>Phase II</a:t>
                      </a:r>
                      <a:endParaRPr lang="zh-TW" sz="24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0.2894</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04800" algn="ctr">
                        <a:spcAft>
                          <a:spcPts val="0"/>
                        </a:spcAft>
                      </a:pPr>
                      <a:r>
                        <a:rPr lang="en-US" sz="2400" b="1" dirty="0">
                          <a:solidFill>
                            <a:srgbClr val="091DAF"/>
                          </a:solidFill>
                          <a:effectLst/>
                          <a:latin typeface="Times New Roman" panose="02020603050405020304" pitchFamily="18" charset="0"/>
                          <a:ea typeface="標楷體" panose="03000509000000000000" pitchFamily="65" charset="-120"/>
                          <a:cs typeface="新細明體" panose="02020500000000000000" pitchFamily="18" charset="-120"/>
                        </a:rPr>
                        <a:t>14.6837</a:t>
                      </a:r>
                      <a:endParaRPr lang="zh-TW" sz="2400" b="1" dirty="0">
                        <a:solidFill>
                          <a:srgbClr val="091DA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839821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520" y="0"/>
            <a:ext cx="9252520" cy="692696"/>
          </a:xfrm>
          <a:noFill/>
          <a:ln w="9525">
            <a:noFill/>
            <a:miter lim="800000"/>
            <a:headEnd/>
            <a:tailEnd/>
          </a:ln>
          <a:effectLst/>
          <a:extLst/>
        </p:spPr>
        <p:txBody>
          <a:bodyPr vert="horz" wrap="square" lIns="36000" tIns="36000" rIns="36000" bIns="36000" numCol="1" anchor="ctr" anchorCtr="0" compatLnSpc="1">
            <a:prstTxWarp prst="textNoShape">
              <a:avLst/>
            </a:prstTxWarp>
          </a:bodyPr>
          <a:lstStyle/>
          <a:p>
            <a:pPr>
              <a:lnSpc>
                <a:spcPts val="3000"/>
              </a:lnSpc>
            </a:pPr>
            <a: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t>Comparison of the time to deploy 8 VM servers </a:t>
            </a:r>
            <a:b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t>(automatic </a:t>
            </a:r>
            <a:r>
              <a:rPr lang="en-US" altLang="zh-TW" sz="2800" dirty="0">
                <a:effectLst/>
                <a:ea typeface="標楷體" panose="03000509000000000000" pitchFamily="65" charset="-120"/>
                <a:cs typeface="Times New Roman" panose="02020603050405020304" pitchFamily="18" charset="0"/>
              </a:rPr>
              <a:t>d</a:t>
            </a:r>
            <a: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t>eployment </a:t>
            </a:r>
            <a:r>
              <a:rPr lang="en-US" altLang="zh-TW" sz="2800" dirty="0">
                <a:effectLst/>
                <a:ea typeface="標楷體" panose="03000509000000000000" pitchFamily="65" charset="-120"/>
                <a:cs typeface="Times New Roman" panose="02020603050405020304" pitchFamily="18" charset="0"/>
              </a:rPr>
              <a:t>m</a:t>
            </a:r>
            <a: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t>echanism vs. manual </a:t>
            </a:r>
            <a:r>
              <a:rPr lang="en-US" altLang="zh-TW" sz="2800" dirty="0" smtClean="0">
                <a:effectLst/>
                <a:ea typeface="標楷體" panose="03000509000000000000" pitchFamily="65" charset="-120"/>
                <a:cs typeface="Times New Roman" panose="02020603050405020304" pitchFamily="18" charset="0"/>
              </a:rPr>
              <a:t>d</a:t>
            </a:r>
            <a:r>
              <a:rPr lang="en-US" altLang="zh-TW" sz="2800" dirty="0" smtClean="0">
                <a:effectLst/>
                <a:latin typeface="Times New Roman" panose="02020603050405020304" pitchFamily="18" charset="0"/>
                <a:ea typeface="標楷體" panose="03000509000000000000" pitchFamily="65" charset="-120"/>
                <a:cs typeface="Times New Roman" panose="02020603050405020304" pitchFamily="18" charset="0"/>
              </a:rPr>
              <a:t>eployment)</a:t>
            </a:r>
            <a:endParaRPr lang="zh-TW" altLang="en-US" sz="2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 name="內容版面配置區 3"/>
          <p:cNvGraphicFramePr>
            <a:graphicFrameLocks noGrp="1"/>
          </p:cNvGraphicFramePr>
          <p:nvPr>
            <p:ph idx="1"/>
            <p:extLst/>
          </p:nvPr>
        </p:nvGraphicFramePr>
        <p:xfrm>
          <a:off x="457200" y="917575"/>
          <a:ext cx="8229600" cy="5319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28089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609600" y="44450"/>
            <a:ext cx="8001000" cy="755650"/>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bodyPr>
          <a:lstStyle/>
          <a:p>
            <a:pPr marL="342900" indent="-342900"/>
            <a:r>
              <a:rPr lang="en-US" altLang="zh-TW" sz="4800" dirty="0" smtClean="0">
                <a:effectLst/>
                <a:latin typeface="Times New Roman" pitchFamily="18" charset="0"/>
                <a:cs typeface="Times New Roman" pitchFamily="18" charset="0"/>
              </a:rPr>
              <a:t>Conclusions and Future Work </a:t>
            </a:r>
            <a:endParaRPr lang="en-US" altLang="zh-TW" sz="4800" dirty="0">
              <a:effectLst/>
              <a:latin typeface="Times New Roman" pitchFamily="18" charset="0"/>
              <a:cs typeface="Times New Roman" pitchFamily="18" charset="0"/>
            </a:endParaRPr>
          </a:p>
        </p:txBody>
      </p:sp>
      <p:sp>
        <p:nvSpPr>
          <p:cNvPr id="34819" name="Rectangle 3"/>
          <p:cNvSpPr>
            <a:spLocks noGrp="1" noChangeArrowheads="1"/>
          </p:cNvSpPr>
          <p:nvPr>
            <p:ph type="body" idx="1"/>
          </p:nvPr>
        </p:nvSpPr>
        <p:spPr>
          <a:xfrm>
            <a:off x="395288" y="911225"/>
            <a:ext cx="8435975" cy="5326087"/>
          </a:xfrm>
        </p:spPr>
        <p:txBody>
          <a:bodyPr/>
          <a:lstStyle/>
          <a:p>
            <a:pPr marL="363538" indent="-363538" algn="just">
              <a:spcBef>
                <a:spcPts val="0"/>
              </a:spcBef>
              <a:spcAft>
                <a:spcPts val="1200"/>
              </a:spcAft>
            </a:pPr>
            <a:r>
              <a:rPr lang="en-US" altLang="zh-TW" sz="2400" dirty="0"/>
              <a:t>This paper proposes an </a:t>
            </a:r>
            <a:r>
              <a:rPr lang="en-US" altLang="zh-TW" sz="2400" dirty="0">
                <a:solidFill>
                  <a:srgbClr val="091DAF"/>
                </a:solidFill>
              </a:rPr>
              <a:t>approach of building </a:t>
            </a:r>
            <a:r>
              <a:rPr lang="en-US" altLang="zh-TW" sz="2400" dirty="0" smtClean="0">
                <a:solidFill>
                  <a:srgbClr val="091DAF"/>
                </a:solidFill>
              </a:rPr>
              <a:t>cloud-based AVM systems</a:t>
            </a:r>
            <a:r>
              <a:rPr lang="en-US" altLang="zh-TW" sz="2400" dirty="0" smtClean="0"/>
              <a:t>, including </a:t>
            </a:r>
            <a:r>
              <a:rPr lang="en-US" altLang="zh-TW" sz="2400" dirty="0">
                <a:solidFill>
                  <a:srgbClr val="FF0000"/>
                </a:solidFill>
              </a:rPr>
              <a:t>an architecture design and several </a:t>
            </a:r>
            <a:r>
              <a:rPr lang="en-US" altLang="zh-TW" sz="2400" dirty="0" smtClean="0">
                <a:solidFill>
                  <a:srgbClr val="FF0000"/>
                </a:solidFill>
              </a:rPr>
              <a:t>functional mechanisms, which </a:t>
            </a:r>
            <a:r>
              <a:rPr lang="en-US" altLang="zh-TW" sz="2400" dirty="0" smtClean="0">
                <a:cs typeface="Times New Roman" pitchFamily="18" charset="0"/>
              </a:rPr>
              <a:t>enables </a:t>
            </a:r>
            <a:r>
              <a:rPr lang="en-US" altLang="zh-TW" sz="2400" dirty="0">
                <a:cs typeface="Times New Roman" pitchFamily="18" charset="0"/>
              </a:rPr>
              <a:t>one to </a:t>
            </a:r>
            <a:r>
              <a:rPr lang="en-US" altLang="zh-TW" sz="2400" dirty="0" smtClean="0">
                <a:cs typeface="Times New Roman" pitchFamily="18" charset="0"/>
              </a:rPr>
              <a:t>only </a:t>
            </a:r>
            <a:r>
              <a:rPr lang="en-US" altLang="zh-TW" sz="2400" dirty="0" smtClean="0">
                <a:solidFill>
                  <a:srgbClr val="FF0000"/>
                </a:solidFill>
                <a:cs typeface="Times New Roman" pitchFamily="18" charset="0"/>
              </a:rPr>
              <a:t>take </a:t>
            </a:r>
            <a:r>
              <a:rPr lang="en-US" altLang="zh-TW" sz="2400" dirty="0">
                <a:solidFill>
                  <a:srgbClr val="FF0000"/>
                </a:solidFill>
                <a:cs typeface="Times New Roman" pitchFamily="18" charset="0"/>
              </a:rPr>
              <a:t>small efforts </a:t>
            </a:r>
            <a:r>
              <a:rPr lang="en-US" altLang="zh-TW" sz="2400" dirty="0" smtClean="0">
                <a:solidFill>
                  <a:srgbClr val="FF0000"/>
                </a:solidFill>
                <a:cs typeface="Times New Roman" pitchFamily="18" charset="0"/>
              </a:rPr>
              <a:t>to migrate an </a:t>
            </a:r>
            <a:r>
              <a:rPr lang="en-US" altLang="zh-TW" sz="2400" dirty="0">
                <a:solidFill>
                  <a:srgbClr val="FF0000"/>
                </a:solidFill>
                <a:cs typeface="Times New Roman" pitchFamily="18" charset="0"/>
              </a:rPr>
              <a:t>AVM system to the cloud</a:t>
            </a:r>
            <a:r>
              <a:rPr lang="en-US" altLang="zh-TW" sz="2400" dirty="0">
                <a:solidFill>
                  <a:srgbClr val="0000CC"/>
                </a:solidFill>
                <a:cs typeface="Times New Roman" pitchFamily="18" charset="0"/>
              </a:rPr>
              <a:t>. </a:t>
            </a:r>
            <a:endParaRPr lang="en-US" altLang="zh-TW" sz="2400" dirty="0" smtClean="0">
              <a:solidFill>
                <a:srgbClr val="0000CC"/>
              </a:solidFill>
              <a:cs typeface="Times New Roman" pitchFamily="18" charset="0"/>
            </a:endParaRPr>
          </a:p>
          <a:p>
            <a:pPr marL="363538" indent="-363538" algn="just" eaLnBrk="1" hangingPunct="1">
              <a:spcBef>
                <a:spcPts val="0"/>
              </a:spcBef>
              <a:spcAft>
                <a:spcPts val="1200"/>
              </a:spcAft>
              <a:buClr>
                <a:srgbClr val="006600"/>
              </a:buClr>
              <a:buSzPct val="100000"/>
            </a:pPr>
            <a:r>
              <a:rPr lang="en-US" altLang="zh-TW" sz="2400" dirty="0">
                <a:cs typeface="Times New Roman" pitchFamily="18" charset="0"/>
              </a:rPr>
              <a:t>T</a:t>
            </a:r>
            <a:r>
              <a:rPr lang="en-US" altLang="zh-TW" sz="2400" dirty="0" smtClean="0">
                <a:cs typeface="Times New Roman" pitchFamily="18" charset="0"/>
              </a:rPr>
              <a:t>he </a:t>
            </a:r>
            <a:r>
              <a:rPr lang="en-US" altLang="zh-TW" sz="2400" dirty="0">
                <a:cs typeface="Times New Roman" pitchFamily="18" charset="0"/>
              </a:rPr>
              <a:t>cloud-based AVM system </a:t>
            </a:r>
            <a:r>
              <a:rPr lang="en-US" altLang="zh-TW" sz="2400" dirty="0">
                <a:solidFill>
                  <a:srgbClr val="FF0000"/>
                </a:solidFill>
                <a:cs typeface="Times New Roman" pitchFamily="18" charset="0"/>
              </a:rPr>
              <a:t>can complete the total VM tasks about five times as fast as the PC-Server-version </a:t>
            </a:r>
            <a:r>
              <a:rPr lang="en-US" altLang="zh-TW" sz="2400" dirty="0" smtClean="0">
                <a:solidFill>
                  <a:srgbClr val="FF0000"/>
                </a:solidFill>
                <a:cs typeface="Times New Roman" pitchFamily="18" charset="0"/>
              </a:rPr>
              <a:t>counterpart</a:t>
            </a:r>
            <a:r>
              <a:rPr lang="en-US" altLang="zh-TW" sz="2400" dirty="0" smtClean="0">
                <a:cs typeface="Times New Roman" pitchFamily="18" charset="0"/>
              </a:rPr>
              <a:t>, </a:t>
            </a:r>
            <a:r>
              <a:rPr lang="en-US" altLang="zh-TW" sz="2400" dirty="0">
                <a:cs typeface="Times New Roman" pitchFamily="18" charset="0"/>
              </a:rPr>
              <a:t>while achieving the </a:t>
            </a:r>
            <a:r>
              <a:rPr lang="en-US" altLang="zh-TW" sz="2400" dirty="0" smtClean="0">
                <a:cs typeface="Times New Roman" pitchFamily="18" charset="0"/>
              </a:rPr>
              <a:t>same </a:t>
            </a:r>
            <a:r>
              <a:rPr lang="en-US" altLang="zh-TW" sz="2400" dirty="0">
                <a:cs typeface="Times New Roman" pitchFamily="18" charset="0"/>
              </a:rPr>
              <a:t>prediction accuracy.</a:t>
            </a:r>
          </a:p>
          <a:p>
            <a:pPr marL="363538" indent="-363538" algn="just">
              <a:spcBef>
                <a:spcPts val="0"/>
              </a:spcBef>
              <a:spcAft>
                <a:spcPts val="1200"/>
              </a:spcAft>
            </a:pPr>
            <a:r>
              <a:rPr lang="en-US" altLang="zh-TW" sz="2400" dirty="0" smtClean="0"/>
              <a:t>The proposed cloud-based </a:t>
            </a:r>
            <a:r>
              <a:rPr lang="en-US" altLang="zh-TW" sz="2400" dirty="0"/>
              <a:t>AVM system </a:t>
            </a:r>
            <a:r>
              <a:rPr lang="en-US" altLang="zh-TW" sz="2400" dirty="0">
                <a:solidFill>
                  <a:srgbClr val="091DAF"/>
                </a:solidFill>
              </a:rPr>
              <a:t>could automatically </a:t>
            </a:r>
            <a:r>
              <a:rPr lang="en-US" altLang="zh-TW" sz="2400" dirty="0" smtClean="0">
                <a:solidFill>
                  <a:srgbClr val="091DAF"/>
                </a:solidFill>
              </a:rPr>
              <a:t>complete many </a:t>
            </a:r>
            <a:r>
              <a:rPr lang="en-US" altLang="zh-TW" sz="2400" dirty="0">
                <a:solidFill>
                  <a:srgbClr val="091DAF"/>
                </a:solidFill>
              </a:rPr>
              <a:t>tasks with good performance</a:t>
            </a:r>
            <a:r>
              <a:rPr lang="en-US" altLang="zh-TW" sz="2400" dirty="0"/>
              <a:t>, including the </a:t>
            </a:r>
            <a:r>
              <a:rPr lang="en-US" altLang="zh-TW" sz="2400" dirty="0" smtClean="0">
                <a:solidFill>
                  <a:srgbClr val="FF0000"/>
                </a:solidFill>
              </a:rPr>
              <a:t>automatic scaling</a:t>
            </a:r>
            <a:r>
              <a:rPr lang="en-US" altLang="zh-TW" sz="2400" dirty="0"/>
              <a:t>, </a:t>
            </a:r>
            <a:r>
              <a:rPr lang="en-US" altLang="zh-TW" sz="2400" dirty="0" smtClean="0">
                <a:solidFill>
                  <a:srgbClr val="FF0000"/>
                </a:solidFill>
              </a:rPr>
              <a:t>automatic deployment</a:t>
            </a:r>
            <a:r>
              <a:rPr lang="en-US" altLang="zh-TW" sz="2400" dirty="0"/>
              <a:t>, and </a:t>
            </a:r>
            <a:r>
              <a:rPr lang="en-US" altLang="zh-TW" sz="2400" dirty="0" smtClean="0">
                <a:solidFill>
                  <a:srgbClr val="FF0000"/>
                </a:solidFill>
              </a:rPr>
              <a:t>automatic serving </a:t>
            </a:r>
            <a:r>
              <a:rPr lang="en-US" altLang="zh-TW" sz="2400" dirty="0"/>
              <a:t>of VM servers</a:t>
            </a:r>
            <a:r>
              <a:rPr lang="en-US" altLang="zh-TW" sz="2400" dirty="0" smtClean="0"/>
              <a:t>.</a:t>
            </a:r>
          </a:p>
          <a:p>
            <a:pPr marL="363538" indent="-363538" algn="just">
              <a:spcBef>
                <a:spcPts val="0"/>
              </a:spcBef>
              <a:spcAft>
                <a:spcPts val="1200"/>
              </a:spcAft>
            </a:pPr>
            <a:r>
              <a:rPr lang="en-US" altLang="zh-TW" sz="2400" dirty="0" smtClean="0">
                <a:solidFill>
                  <a:srgbClr val="7030A0"/>
                </a:solidFill>
                <a:cs typeface="Times New Roman" pitchFamily="18" charset="0"/>
              </a:rPr>
              <a:t>The future work includes developing a model creation service supporting multiuser based on private cloud. </a:t>
            </a:r>
            <a:endParaRPr lang="en-US" altLang="zh-TW" sz="2400" dirty="0">
              <a:solidFill>
                <a:srgbClr val="7030A0"/>
              </a:solidFill>
              <a:cs typeface="Times New Roman" pitchFamily="18" charset="0"/>
            </a:endParaRPr>
          </a:p>
          <a:p>
            <a:pPr marL="355600" indent="-355600" algn="just" eaLnBrk="1" hangingPunct="1">
              <a:spcBef>
                <a:spcPct val="0"/>
              </a:spcBef>
              <a:spcAft>
                <a:spcPts val="1200"/>
              </a:spcAft>
              <a:buClr>
                <a:srgbClr val="006600"/>
              </a:buClr>
              <a:buSzPct val="100000"/>
            </a:pPr>
            <a:endParaRPr lang="en-US" altLang="zh-TW" sz="2400" dirty="0" smtClean="0">
              <a:solidFill>
                <a:srgbClr val="0000CC"/>
              </a:solidFill>
              <a:cs typeface="Times New Roman" pitchFamily="18" charset="0"/>
            </a:endParaRPr>
          </a:p>
        </p:txBody>
      </p:sp>
      <p:sp>
        <p:nvSpPr>
          <p:cNvPr id="34820" name="頁尾版面配置區 3"/>
          <p:cNvSpPr txBox="1">
            <a:spLocks/>
          </p:cNvSpPr>
          <p:nvPr/>
        </p:nvSpPr>
        <p:spPr bwMode="auto">
          <a:xfrm>
            <a:off x="8748713" y="720725"/>
            <a:ext cx="1081087"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tx1"/>
                </a:solidFill>
                <a:latin typeface="Arial" charset="0"/>
                <a:ea typeface="新細明體" charset="-120"/>
              </a:defRPr>
            </a:lvl1pPr>
            <a:lvl2pPr marL="742950" indent="-285750" eaLnBrk="0" hangingPunct="0">
              <a:defRPr kumimoji="1" sz="1400">
                <a:solidFill>
                  <a:schemeClr val="tx1"/>
                </a:solidFill>
                <a:latin typeface="Arial" charset="0"/>
                <a:ea typeface="新細明體" charset="-120"/>
              </a:defRPr>
            </a:lvl2pPr>
            <a:lvl3pPr marL="1143000" indent="-228600" eaLnBrk="0" hangingPunct="0">
              <a:defRPr kumimoji="1" sz="1400">
                <a:solidFill>
                  <a:schemeClr val="tx1"/>
                </a:solidFill>
                <a:latin typeface="Arial" charset="0"/>
                <a:ea typeface="新細明體" charset="-120"/>
              </a:defRPr>
            </a:lvl3pPr>
            <a:lvl4pPr marL="1600200" indent="-228600" eaLnBrk="0" hangingPunct="0">
              <a:defRPr kumimoji="1" sz="1400">
                <a:solidFill>
                  <a:schemeClr val="tx1"/>
                </a:solidFill>
                <a:latin typeface="Arial" charset="0"/>
                <a:ea typeface="新細明體" charset="-120"/>
              </a:defRPr>
            </a:lvl4pPr>
            <a:lvl5pPr marL="2057400" indent="-228600" eaLnBrk="0" hangingPunct="0">
              <a:defRPr kumimoji="1" sz="1400">
                <a:solidFill>
                  <a:schemeClr val="tx1"/>
                </a:solidFill>
                <a:latin typeface="Arial" charset="0"/>
                <a:ea typeface="新細明體" charset="-120"/>
              </a:defRPr>
            </a:lvl5pPr>
            <a:lvl6pPr marL="2514600" indent="-228600" eaLnBrk="0" fontAlgn="base" hangingPunct="0">
              <a:spcBef>
                <a:spcPct val="0"/>
              </a:spcBef>
              <a:spcAft>
                <a:spcPct val="0"/>
              </a:spcAft>
              <a:defRPr kumimoji="1" sz="1400">
                <a:solidFill>
                  <a:schemeClr val="tx1"/>
                </a:solidFill>
                <a:latin typeface="Arial" charset="0"/>
                <a:ea typeface="新細明體" charset="-120"/>
              </a:defRPr>
            </a:lvl6pPr>
            <a:lvl7pPr marL="2971800" indent="-228600" eaLnBrk="0" fontAlgn="base" hangingPunct="0">
              <a:spcBef>
                <a:spcPct val="0"/>
              </a:spcBef>
              <a:spcAft>
                <a:spcPct val="0"/>
              </a:spcAft>
              <a:defRPr kumimoji="1" sz="1400">
                <a:solidFill>
                  <a:schemeClr val="tx1"/>
                </a:solidFill>
                <a:latin typeface="Arial" charset="0"/>
                <a:ea typeface="新細明體" charset="-120"/>
              </a:defRPr>
            </a:lvl7pPr>
            <a:lvl8pPr marL="3429000" indent="-228600" eaLnBrk="0" fontAlgn="base" hangingPunct="0">
              <a:spcBef>
                <a:spcPct val="0"/>
              </a:spcBef>
              <a:spcAft>
                <a:spcPct val="0"/>
              </a:spcAft>
              <a:defRPr kumimoji="1" sz="1400">
                <a:solidFill>
                  <a:schemeClr val="tx1"/>
                </a:solidFill>
                <a:latin typeface="Arial" charset="0"/>
                <a:ea typeface="新細明體" charset="-120"/>
              </a:defRPr>
            </a:lvl8pPr>
            <a:lvl9pPr marL="3886200" indent="-228600" eaLnBrk="0" fontAlgn="base" hangingPunct="0">
              <a:spcBef>
                <a:spcPct val="0"/>
              </a:spcBef>
              <a:spcAft>
                <a:spcPct val="0"/>
              </a:spcAft>
              <a:defRPr kumimoji="1" sz="1400">
                <a:solidFill>
                  <a:schemeClr val="tx1"/>
                </a:solidFill>
                <a:latin typeface="Arial" charset="0"/>
                <a:ea typeface="新細明體" charset="-120"/>
              </a:defRPr>
            </a:lvl9pPr>
          </a:lstStyle>
          <a:p>
            <a:pPr eaLnBrk="1" fontAlgn="base" hangingPunct="1">
              <a:spcBef>
                <a:spcPct val="0"/>
              </a:spcBef>
              <a:spcAft>
                <a:spcPct val="0"/>
              </a:spcAft>
            </a:pPr>
            <a:fld id="{0C300C2D-A87D-4812-9EDB-C87F9B2D0658}" type="slidenum">
              <a:rPr lang="en-US" altLang="zh-TW" b="1">
                <a:solidFill>
                  <a:srgbClr val="000000"/>
                </a:solidFill>
                <a:latin typeface="Times New Roman" panose="02020603050405020304" pitchFamily="18" charset="0"/>
                <a:cs typeface="Times New Roman" panose="02020603050405020304" pitchFamily="18" charset="0"/>
              </a:rPr>
              <a:pPr eaLnBrk="1" fontAlgn="base" hangingPunct="1">
                <a:spcBef>
                  <a:spcPct val="0"/>
                </a:spcBef>
                <a:spcAft>
                  <a:spcPct val="0"/>
                </a:spcAft>
              </a:pPr>
              <a:t>59</a:t>
            </a:fld>
            <a:endParaRPr lang="en-US" altLang="zh-TW" b="1" dirty="0">
              <a:solidFill>
                <a:srgbClr val="000000"/>
              </a:solidFill>
              <a:latin typeface="Times New Roman" pitchFamily="18" charset="0"/>
              <a:cs typeface="Times New Roman" panose="02020603050405020304" pitchFamily="18" charset="0"/>
            </a:endParaRPr>
          </a:p>
        </p:txBody>
      </p:sp>
    </p:spTree>
    <p:extLst>
      <p:ext uri="{BB962C8B-B14F-4D97-AF65-F5344CB8AC3E}">
        <p14:creationId xmlns:p14="http://schemas.microsoft.com/office/powerpoint/2010/main" val="98647095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p:txBody>
          <a:bodyPr lIns="75749" tIns="37874" rIns="75749" bIns="37874"/>
          <a:lstStyle/>
          <a:p>
            <a:r>
              <a:rPr lang="en-US" altLang="zh-TW" smtClean="0">
                <a:ea typeface="ＭＳ Ｐゴシック" pitchFamily="-97" charset="-128"/>
              </a:rPr>
              <a:t>Cloud Architecture</a:t>
            </a:r>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88" y="857250"/>
            <a:ext cx="7500937" cy="543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40916895"/>
      </p:ext>
    </p:extLst>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4"/>
          <p:cNvSpPr>
            <a:spLocks noChangeArrowheads="1"/>
          </p:cNvSpPr>
          <p:nvPr/>
        </p:nvSpPr>
        <p:spPr bwMode="auto">
          <a:xfrm>
            <a:off x="251520" y="1412776"/>
            <a:ext cx="8712968" cy="2431435"/>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Hant" sz="4000" b="1" i="0" u="none" strike="noStrike" kern="1200" cap="none" spc="0" normalizeH="0" baseline="0" noProof="0" dirty="0" smtClean="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III. </a:t>
            </a:r>
            <a:r>
              <a:rPr kumimoji="1" lang="zh-Hant" altLang="en-US" sz="4000" b="1" i="0" u="none" strike="noStrike" kern="1200" cap="none" spc="0" normalizeH="0" baseline="0" noProof="0" dirty="0" smtClean="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雲</a:t>
            </a:r>
            <a:r>
              <a:rPr kumimoji="1" lang="zh-Hant" altLang="en-US" sz="40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製造服務自動建置機制</a:t>
            </a:r>
            <a:endParaRPr kumimoji="1" lang="en-US" altLang="zh-Hant" sz="40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4000" b="1" i="0" u="none" strike="noStrike" kern="1200" cap="none" spc="0" normalizeH="0" baseline="0" noProof="0" dirty="0" smtClean="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MSACS</a:t>
            </a:r>
          </a:p>
          <a:p>
            <a:pPr lvl="0" algn="ctr" fontAlgn="base">
              <a:spcBef>
                <a:spcPct val="0"/>
              </a:spcBef>
              <a:spcAft>
                <a:spcPct val="0"/>
              </a:spcAft>
            </a:pPr>
            <a:r>
              <a:rPr lang="en-US" altLang="zh-TW" sz="3600" b="1" dirty="0">
                <a:latin typeface="Times New Roman" panose="02020603050405020304" pitchFamily="18" charset="0"/>
                <a:cs typeface="Times New Roman" panose="02020603050405020304" pitchFamily="18" charset="0"/>
              </a:rPr>
              <a:t>(</a:t>
            </a:r>
            <a:r>
              <a:rPr lang="en-US" altLang="zh-TW" sz="3600" b="1" dirty="0">
                <a:solidFill>
                  <a:srgbClr val="FF0000"/>
                </a:solidFill>
                <a:latin typeface="Times New Roman" panose="02020603050405020304" pitchFamily="18" charset="0"/>
                <a:cs typeface="Times New Roman" panose="02020603050405020304" pitchFamily="18" charset="0"/>
              </a:rPr>
              <a:t>M</a:t>
            </a:r>
            <a:r>
              <a:rPr lang="en-US" altLang="zh-TW" sz="3600" b="1" dirty="0">
                <a:latin typeface="Times New Roman" panose="02020603050405020304" pitchFamily="18" charset="0"/>
                <a:cs typeface="Times New Roman" panose="02020603050405020304" pitchFamily="18" charset="0"/>
              </a:rPr>
              <a:t>anufacturing </a:t>
            </a:r>
            <a:r>
              <a:rPr lang="en-US" altLang="zh-TW" sz="3600" b="1" dirty="0">
                <a:solidFill>
                  <a:srgbClr val="FF0000"/>
                </a:solidFill>
                <a:latin typeface="Times New Roman" panose="02020603050405020304" pitchFamily="18" charset="0"/>
                <a:cs typeface="Times New Roman" panose="02020603050405020304" pitchFamily="18" charset="0"/>
              </a:rPr>
              <a:t>S</a:t>
            </a:r>
            <a:r>
              <a:rPr lang="en-US" altLang="zh-TW" sz="3600" b="1" dirty="0">
                <a:latin typeface="Times New Roman" panose="02020603050405020304" pitchFamily="18" charset="0"/>
                <a:cs typeface="Times New Roman" panose="02020603050405020304" pitchFamily="18" charset="0"/>
              </a:rPr>
              <a:t>ervices </a:t>
            </a:r>
            <a:r>
              <a:rPr lang="en-US" altLang="zh-TW" sz="3600" b="1" dirty="0">
                <a:solidFill>
                  <a:srgbClr val="FF0000"/>
                </a:solidFill>
                <a:latin typeface="Times New Roman" panose="02020603050405020304" pitchFamily="18" charset="0"/>
                <a:cs typeface="Times New Roman" panose="02020603050405020304" pitchFamily="18" charset="0"/>
              </a:rPr>
              <a:t>A</a:t>
            </a:r>
            <a:r>
              <a:rPr lang="en-US" altLang="zh-TW" sz="3600" b="1" dirty="0">
                <a:latin typeface="Times New Roman" panose="02020603050405020304" pitchFamily="18" charset="0"/>
                <a:cs typeface="Times New Roman" panose="02020603050405020304" pitchFamily="18" charset="0"/>
              </a:rPr>
              <a:t>utomated </a:t>
            </a:r>
            <a:r>
              <a:rPr lang="en-US" altLang="zh-TW" sz="3600" b="1" dirty="0">
                <a:solidFill>
                  <a:srgbClr val="FF0000"/>
                </a:solidFill>
                <a:latin typeface="Times New Roman" panose="02020603050405020304" pitchFamily="18" charset="0"/>
                <a:cs typeface="Times New Roman" panose="02020603050405020304" pitchFamily="18" charset="0"/>
              </a:rPr>
              <a:t>C</a:t>
            </a:r>
            <a:r>
              <a:rPr lang="en-US" altLang="zh-TW" sz="3600" b="1" dirty="0">
                <a:latin typeface="Times New Roman" panose="02020603050405020304" pitchFamily="18" charset="0"/>
                <a:cs typeface="Times New Roman" panose="02020603050405020304" pitchFamily="18" charset="0"/>
              </a:rPr>
              <a:t>onstruction </a:t>
            </a:r>
            <a:r>
              <a:rPr lang="en-US" altLang="zh-TW" sz="3600" b="1" dirty="0" smtClean="0">
                <a:solidFill>
                  <a:srgbClr val="FF0000"/>
                </a:solidFill>
                <a:latin typeface="Times New Roman" panose="02020603050405020304" pitchFamily="18" charset="0"/>
                <a:cs typeface="Times New Roman" panose="02020603050405020304" pitchFamily="18" charset="0"/>
              </a:rPr>
              <a:t>S</a:t>
            </a:r>
            <a:r>
              <a:rPr lang="en-US" altLang="zh-TW" sz="3600" b="1" dirty="0" smtClean="0">
                <a:latin typeface="Times New Roman" panose="02020603050405020304" pitchFamily="18" charset="0"/>
                <a:cs typeface="Times New Roman" panose="02020603050405020304" pitchFamily="18" charset="0"/>
              </a:rPr>
              <a:t>cheme)</a:t>
            </a:r>
            <a:endParaRPr kumimoji="1" lang="en-US" altLang="zh-TW" sz="36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3" name="Rectangle 2"/>
          <p:cNvSpPr>
            <a:spLocks noChangeArrowheads="1"/>
          </p:cNvSpPr>
          <p:nvPr/>
        </p:nvSpPr>
        <p:spPr bwMode="auto">
          <a:xfrm>
            <a:off x="2411760" y="29609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800000"/>
              </a:solidFill>
              <a:effectLst/>
              <a:uLnTx/>
              <a:uFillTx/>
              <a:latin typeface="Times New Roman" pitchFamily="18" charset="0"/>
              <a:ea typeface="標楷體" pitchFamily="65" charset="-120"/>
              <a:cs typeface="+mn-cs"/>
            </a:endParaRPr>
          </a:p>
        </p:txBody>
      </p:sp>
      <p:sp>
        <p:nvSpPr>
          <p:cNvPr id="5" name="內容版面配置區 2"/>
          <p:cNvSpPr txBox="1">
            <a:spLocks/>
          </p:cNvSpPr>
          <p:nvPr/>
        </p:nvSpPr>
        <p:spPr bwMode="auto">
          <a:xfrm>
            <a:off x="311210" y="4365104"/>
            <a:ext cx="8509262"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95300" indent="-495300" algn="l" rtl="0" eaLnBrk="0" fontAlgn="base" hangingPunct="0">
              <a:spcBef>
                <a:spcPct val="75000"/>
              </a:spcBef>
              <a:spcAft>
                <a:spcPct val="10000"/>
              </a:spcAft>
              <a:buClr>
                <a:srgbClr val="FF0000"/>
              </a:buClr>
              <a:buSzPct val="75000"/>
              <a:buFont typeface="Wingdings" panose="05000000000000000000" pitchFamily="2" charset="2"/>
              <a:buChar char="n"/>
              <a:defRPr kumimoji="1" sz="2800" b="1">
                <a:solidFill>
                  <a:schemeClr val="tx1"/>
                </a:solidFill>
                <a:latin typeface="+mn-lt"/>
                <a:ea typeface="+mn-ea"/>
                <a:cs typeface="+mn-cs"/>
              </a:defRPr>
            </a:lvl1pPr>
            <a:lvl2pPr marL="914400" indent="-457200" algn="l" rtl="0" eaLnBrk="0" fontAlgn="base" hangingPunct="0">
              <a:spcBef>
                <a:spcPct val="10000"/>
              </a:spcBef>
              <a:spcAft>
                <a:spcPct val="0"/>
              </a:spcAft>
              <a:buClr>
                <a:srgbClr val="FF0000"/>
              </a:buClr>
              <a:buSzPct val="75000"/>
              <a:buFont typeface="Wingdings" panose="05000000000000000000" pitchFamily="2" charset="2"/>
              <a:buChar char="Ø"/>
              <a:defRPr kumimoji="1" sz="2600">
                <a:solidFill>
                  <a:schemeClr val="tx1"/>
                </a:solidFill>
                <a:latin typeface="+mn-lt"/>
                <a:ea typeface="+mn-ea"/>
              </a:defRPr>
            </a:lvl2pPr>
            <a:lvl3pPr marL="1295400" indent="-381000" algn="l" rtl="0" eaLnBrk="0" fontAlgn="base" hangingPunct="0">
              <a:spcBef>
                <a:spcPct val="10000"/>
              </a:spcBef>
              <a:spcAft>
                <a:spcPct val="0"/>
              </a:spcAft>
              <a:buClr>
                <a:srgbClr val="FF0000"/>
              </a:buClr>
              <a:buSzPct val="75000"/>
              <a:buFont typeface="Wingdings" panose="05000000000000000000" pitchFamily="2" charset="2"/>
              <a:buChar char="l"/>
              <a:defRPr kumimoji="1" sz="2000">
                <a:solidFill>
                  <a:schemeClr val="tx1"/>
                </a:solidFill>
                <a:latin typeface="+mn-lt"/>
                <a:ea typeface="+mn-ea"/>
              </a:defRPr>
            </a:lvl3pPr>
            <a:lvl4pPr marL="1676400" indent="-304800" algn="l" rtl="0" eaLnBrk="0" fontAlgn="base" hangingPunct="0">
              <a:spcBef>
                <a:spcPct val="10000"/>
              </a:spcBef>
              <a:spcAft>
                <a:spcPct val="0"/>
              </a:spcAft>
              <a:buClr>
                <a:srgbClr val="FF0000"/>
              </a:buClr>
              <a:buSzPct val="75000"/>
              <a:buFont typeface="Wingdings" panose="05000000000000000000" pitchFamily="2" charset="2"/>
              <a:buChar char="l"/>
              <a:defRPr kumimoji="1" sz="1600">
                <a:solidFill>
                  <a:schemeClr val="tx1"/>
                </a:solidFill>
                <a:latin typeface="+mn-ea"/>
                <a:ea typeface="+mn-ea"/>
              </a:defRPr>
            </a:lvl4pPr>
            <a:lvl5pPr marL="2095500" indent="-266700" algn="l" rtl="0" eaLnBrk="0" fontAlgn="base" hangingPunct="0">
              <a:spcBef>
                <a:spcPct val="10000"/>
              </a:spcBef>
              <a:spcAft>
                <a:spcPct val="0"/>
              </a:spcAft>
              <a:buClr>
                <a:srgbClr val="FF0000"/>
              </a:buClr>
              <a:buSzPct val="75000"/>
              <a:buFont typeface="Wingdings" panose="05000000000000000000" pitchFamily="2" charset="2"/>
              <a:buChar char="l"/>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a:lstStyle>
          <a:p>
            <a:pPr marL="263525" lvl="1" indent="-263525"/>
            <a:r>
              <a:rPr lang="zh-TW" altLang="en-US" sz="1800" b="0" kern="0" dirty="0" smtClean="0">
                <a:solidFill>
                  <a:srgbClr val="0000FF"/>
                </a:solidFill>
              </a:rPr>
              <a:t>榮獲</a:t>
            </a:r>
            <a:r>
              <a:rPr lang="en-US" altLang="zh-TW" sz="1800" b="0" kern="0" dirty="0" smtClean="0">
                <a:solidFill>
                  <a:srgbClr val="0000FF"/>
                </a:solidFill>
              </a:rPr>
              <a:t>2018 IEEE</a:t>
            </a:r>
            <a:r>
              <a:rPr lang="zh-TW" altLang="en-US" sz="1800" b="0" kern="0" dirty="0" smtClean="0">
                <a:solidFill>
                  <a:srgbClr val="0000FF"/>
                </a:solidFill>
              </a:rPr>
              <a:t>機器人與自動化國際研討會</a:t>
            </a:r>
            <a:r>
              <a:rPr lang="en-US" altLang="zh-TW" sz="1800" b="0" kern="0" dirty="0" smtClean="0">
                <a:solidFill>
                  <a:srgbClr val="0000FF"/>
                </a:solidFill>
              </a:rPr>
              <a:t>(ICRA 2018) </a:t>
            </a:r>
            <a:br>
              <a:rPr lang="en-US" altLang="zh-TW" sz="1800" b="0" kern="0" dirty="0" smtClean="0">
                <a:solidFill>
                  <a:srgbClr val="0000FF"/>
                </a:solidFill>
              </a:rPr>
            </a:br>
            <a:r>
              <a:rPr lang="zh-TW" altLang="en-US" sz="1800" b="0" u="sng" kern="0" dirty="0" smtClean="0">
                <a:solidFill>
                  <a:srgbClr val="0000FF"/>
                </a:solidFill>
              </a:rPr>
              <a:t>最佳自動化論文決賽入圍</a:t>
            </a:r>
            <a:r>
              <a:rPr lang="zh-TW" altLang="en-US" sz="1800" b="0" kern="0" dirty="0" smtClean="0"/>
              <a:t>。</a:t>
            </a:r>
            <a:r>
              <a:rPr lang="en-US" altLang="zh-TW" sz="1800" b="0" kern="0" dirty="0" smtClean="0"/>
              <a:t>(2018/5)</a:t>
            </a:r>
          </a:p>
          <a:p>
            <a:pPr marL="263525" lvl="1" indent="-263525">
              <a:spcBef>
                <a:spcPts val="0"/>
              </a:spcBef>
              <a:spcAft>
                <a:spcPts val="600"/>
              </a:spcAft>
            </a:pPr>
            <a:r>
              <a:rPr lang="zh-TW" altLang="en-US" sz="1800" kern="0" dirty="0">
                <a:solidFill>
                  <a:srgbClr val="993300"/>
                </a:solidFill>
                <a:ea typeface="標楷體" panose="03000509000000000000" pitchFamily="65" charset="-120"/>
                <a:cs typeface="Times New Roman" panose="02020603050405020304" pitchFamily="18" charset="0"/>
              </a:rPr>
              <a:t>刊登於</a:t>
            </a:r>
            <a:r>
              <a:rPr lang="en-US" altLang="zh-TW" sz="1800" kern="0" dirty="0">
                <a:solidFill>
                  <a:srgbClr val="993300"/>
                </a:solidFill>
                <a:ea typeface="標楷體" panose="03000509000000000000" pitchFamily="65" charset="-120"/>
                <a:cs typeface="Times New Roman" panose="02020603050405020304" pitchFamily="18" charset="0"/>
              </a:rPr>
              <a:t>IEEE</a:t>
            </a:r>
            <a:r>
              <a:rPr lang="zh-TW" altLang="en-US" sz="1800" kern="0" dirty="0">
                <a:solidFill>
                  <a:srgbClr val="993300"/>
                </a:solidFill>
                <a:ea typeface="標楷體" panose="03000509000000000000" pitchFamily="65" charset="-120"/>
                <a:cs typeface="Times New Roman" panose="02020603050405020304" pitchFamily="18" charset="0"/>
              </a:rPr>
              <a:t> </a:t>
            </a:r>
            <a:r>
              <a:rPr lang="en-US" altLang="zh-TW" sz="1800" kern="0" dirty="0">
                <a:solidFill>
                  <a:srgbClr val="993300"/>
                </a:solidFill>
                <a:ea typeface="標楷體" panose="03000509000000000000" pitchFamily="65" charset="-120"/>
                <a:cs typeface="Times New Roman" panose="02020603050405020304" pitchFamily="18" charset="0"/>
              </a:rPr>
              <a:t>Robotics and Automation Letter (RA-L)</a:t>
            </a:r>
            <a:r>
              <a:rPr lang="zh-TW" altLang="en-US" sz="1800" kern="0" dirty="0">
                <a:solidFill>
                  <a:srgbClr val="993300"/>
                </a:solidFill>
                <a:ea typeface="標楷體" panose="03000509000000000000" pitchFamily="65" charset="-120"/>
                <a:cs typeface="Times New Roman" panose="02020603050405020304" pitchFamily="18" charset="0"/>
              </a:rPr>
              <a:t>國際期刊：  </a:t>
            </a:r>
            <a:r>
              <a:rPr lang="en-US" altLang="zh-TW" sz="1800" kern="0" dirty="0"/>
              <a:t>(2018/7</a:t>
            </a:r>
            <a:r>
              <a:rPr lang="en-US" altLang="zh-TW" sz="1800" kern="0" dirty="0" smtClean="0">
                <a:solidFill>
                  <a:srgbClr val="993300"/>
                </a:solidFill>
                <a:ea typeface="標楷體" panose="03000509000000000000" pitchFamily="65" charset="-120"/>
                <a:cs typeface="Times New Roman" panose="02020603050405020304" pitchFamily="18" charset="0"/>
              </a:rPr>
              <a:t>)</a:t>
            </a:r>
            <a:endParaRPr lang="en-US" altLang="zh-TW" sz="1800" b="0" kern="0" dirty="0" smtClean="0"/>
          </a:p>
          <a:p>
            <a:pPr marL="457200" lvl="1" indent="0" algn="just">
              <a:buFont typeface="Wingdings" panose="05000000000000000000" pitchFamily="2" charset="2"/>
              <a:buNone/>
            </a:pPr>
            <a:r>
              <a:rPr lang="en-US" altLang="zh-TW" sz="1600" b="0" kern="0" dirty="0" smtClean="0">
                <a:solidFill>
                  <a:srgbClr val="7030A0"/>
                </a:solidFill>
                <a:ea typeface="標楷體" panose="03000509000000000000" pitchFamily="65" charset="-120"/>
                <a:cs typeface="Times New Roman" panose="02020603050405020304" pitchFamily="18" charset="0"/>
              </a:rPr>
              <a:t>C.-C. Chen, </a:t>
            </a:r>
            <a:r>
              <a:rPr lang="en-US" altLang="zh-TW" sz="1600" b="0" u="sng" kern="0" dirty="0" smtClean="0">
                <a:solidFill>
                  <a:srgbClr val="7030A0"/>
                </a:solidFill>
                <a:ea typeface="標楷體" panose="03000509000000000000" pitchFamily="65" charset="-120"/>
                <a:cs typeface="Times New Roman" panose="02020603050405020304" pitchFamily="18" charset="0"/>
              </a:rPr>
              <a:t>M.-H. Hung</a:t>
            </a:r>
            <a:r>
              <a:rPr lang="en-US" altLang="zh-TW" sz="1600" b="0" kern="0" dirty="0" smtClean="0">
                <a:solidFill>
                  <a:srgbClr val="7030A0"/>
                </a:solidFill>
                <a:ea typeface="標楷體" panose="03000509000000000000" pitchFamily="65" charset="-120"/>
                <a:cs typeface="Times New Roman" panose="02020603050405020304" pitchFamily="18" charset="0"/>
              </a:rPr>
              <a:t>*, P.-Y. Li, Y.-C. Lin,  Y-Y. Liu, and F.-T. Cheng, “A Novel Automated Construction Scheme for Efficiently Developing Cloud Manufacturing Services,” IEEE Robotics and Automation Letters (RA-L), Vol. 3, No. 3, pp. 1378-1385, July 2018.</a:t>
            </a:r>
            <a:endParaRPr lang="en-US" altLang="zh-TW" sz="1600" b="0" kern="0" dirty="0">
              <a:solidFill>
                <a:srgbClr val="7030A0"/>
              </a:solidFill>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264017531"/>
      </p:ext>
    </p:extLst>
  </p:cSld>
  <p:clrMapOvr>
    <a:masterClrMapping/>
  </p:clrMapOvr>
  <mc:AlternateContent xmlns:mc="http://schemas.openxmlformats.org/markup-compatibility/2006" xmlns:p14="http://schemas.microsoft.com/office/powerpoint/2010/main">
    <mc:Choice Requires="p14">
      <p:transition spd="slow" p14:dur="2000" advTm="13852"/>
    </mc:Choice>
    <mc:Fallback xmlns="">
      <p:transition spd="slow" advTm="13852"/>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395536" y="980728"/>
            <a:ext cx="8352928" cy="468052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0" fontAlgn="base" latinLnBrk="0" hangingPunct="0">
              <a:lnSpc>
                <a:spcPct val="100000"/>
              </a:lnSpc>
              <a:spcBef>
                <a:spcPts val="0"/>
              </a:spcBef>
              <a:spcAft>
                <a:spcPts val="600"/>
              </a:spcAft>
              <a:buClr>
                <a:srgbClr val="FF0000"/>
              </a:buClr>
              <a:buSzPct val="75000"/>
              <a:buFont typeface="Wingdings" panose="05000000000000000000" pitchFamily="2" charset="2"/>
              <a:buChar char="n"/>
              <a:tabLst/>
              <a:defRPr/>
            </a:pPr>
            <a:r>
              <a:rPr kumimoji="1" lang="zh-Hant" altLang="en-US"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工業</a:t>
            </a:r>
            <a:r>
              <a:rPr kumimoji="1" lang="en-US" altLang="zh-Hant"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4.0</a:t>
            </a:r>
            <a:r>
              <a:rPr kumimoji="1" lang="zh-Hant" altLang="en-US"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的智慧工廠願</a:t>
            </a:r>
            <a:r>
              <a:rPr kumimoji="1" lang="zh-Hant" altLang="en-US" sz="2600" b="1" i="0" u="none" strike="noStrike" kern="0" cap="none" spc="0" normalizeH="0" baseline="0" noProof="0" dirty="0" smtClean="0">
                <a:ln>
                  <a:noFill/>
                </a:ln>
                <a:solidFill>
                  <a:srgbClr val="3333FF"/>
                </a:solidFill>
                <a:effectLst/>
                <a:uLnTx/>
                <a:uFillTx/>
                <a:latin typeface="Times New Roman"/>
                <a:ea typeface="標楷體" panose="03000509000000000000" pitchFamily="65" charset="-120"/>
                <a:cs typeface="Times New Roman" panose="02020603050405020304" pitchFamily="18" charset="0"/>
              </a:rPr>
              <a:t>景</a:t>
            </a:r>
            <a:r>
              <a:rPr kumimoji="1" lang="zh-TW" altLang="en-US"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endParaRPr>
          </a:p>
          <a:p>
            <a:pPr marL="358775" marR="0" lvl="0" indent="0" algn="just" defTabSz="914400" rtl="0" eaLnBrk="0" fontAlgn="base" latinLnBrk="0" hangingPunct="0">
              <a:lnSpc>
                <a:spcPct val="100000"/>
              </a:lnSpc>
              <a:spcBef>
                <a:spcPts val="0"/>
              </a:spcBef>
              <a:spcAft>
                <a:spcPts val="600"/>
              </a:spcAft>
              <a:buClr>
                <a:srgbClr val="FF0000"/>
              </a:buClr>
              <a:buSzPct val="100000"/>
              <a:buFontTx/>
              <a:buNone/>
              <a:tabLst/>
              <a:defRPr/>
            </a:pPr>
            <a:r>
              <a:rPr kumimoji="1" lang="zh-Hant" altLang="en-US" sz="2400" b="1" i="0" u="none" strike="noStrike" kern="0" cap="none" spc="0" normalizeH="0" baseline="0" noProof="0" dirty="0">
                <a:ln>
                  <a:noFill/>
                </a:ln>
                <a:solidFill>
                  <a:srgbClr val="FF0000"/>
                </a:solidFill>
                <a:effectLst/>
                <a:uLnTx/>
                <a:uFillTx/>
                <a:latin typeface="Times New Roman"/>
                <a:ea typeface="標楷體" panose="03000509000000000000" pitchFamily="65" charset="-120"/>
                <a:cs typeface="Times New Roman" panose="02020603050405020304" pitchFamily="18" charset="0"/>
              </a:rPr>
              <a:t>工業</a:t>
            </a:r>
            <a:r>
              <a:rPr kumimoji="1" lang="en-US" altLang="zh-Hant" sz="2400" b="1" i="0" u="none" strike="noStrike" kern="0" cap="none" spc="0" normalizeH="0" baseline="0" noProof="0" dirty="0">
                <a:ln>
                  <a:noFill/>
                </a:ln>
                <a:solidFill>
                  <a:srgbClr val="FF0000"/>
                </a:solidFill>
                <a:effectLst/>
                <a:uLnTx/>
                <a:uFillTx/>
                <a:latin typeface="Times New Roman"/>
                <a:ea typeface="標楷體" panose="03000509000000000000" pitchFamily="65" charset="-120"/>
                <a:cs typeface="Times New Roman" panose="02020603050405020304" pitchFamily="18" charset="0"/>
              </a:rPr>
              <a:t>4.0</a:t>
            </a:r>
            <a:r>
              <a:rPr kumimoji="1" lang="zh-Hant" altLang="en-US" sz="2400" b="1" i="0" u="none" strike="noStrike" kern="0" cap="none" spc="0" normalizeH="0" baseline="0" noProof="0" dirty="0">
                <a:ln>
                  <a:noFill/>
                </a:ln>
                <a:solidFill>
                  <a:srgbClr val="FF0000"/>
                </a:solidFill>
                <a:effectLst/>
                <a:uLnTx/>
                <a:uFillTx/>
                <a:latin typeface="Times New Roman"/>
                <a:ea typeface="標楷體" panose="03000509000000000000" pitchFamily="65" charset="-120"/>
                <a:cs typeface="Times New Roman" panose="02020603050405020304" pitchFamily="18" charset="0"/>
              </a:rPr>
              <a:t>的核心願景是建立智慧工廠</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，藉由先進的</a:t>
            </a:r>
            <a:r>
              <a:rPr kumimoji="1" lang="en-US" altLang="zh-Hant"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ICT</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技術，包含</a:t>
            </a:r>
            <a:r>
              <a:rPr kumimoji="1" lang="zh-Hant" altLang="en-US" sz="2400" b="1" i="0" u="none" strike="noStrike" kern="1200" cap="none" spc="0" normalizeH="0" baseline="0" noProof="0" dirty="0">
                <a:ln>
                  <a:noFill/>
                </a:ln>
                <a:solidFill>
                  <a:srgbClr val="CC00CC"/>
                </a:solidFill>
                <a:effectLst/>
                <a:uLnTx/>
                <a:uFillTx/>
                <a:latin typeface="Times New Roman"/>
                <a:ea typeface="標楷體" panose="03000509000000000000" pitchFamily="65" charset="-120"/>
                <a:cs typeface="Times New Roman" panose="02020603050405020304" pitchFamily="18" charset="0"/>
              </a:rPr>
              <a:t>物聯網、雲端計算、網路實體系統、巨量資料分析與人工智慧</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，實現靈活、高效率、高品質、降低成本的製造流程。</a:t>
            </a:r>
            <a:endParaRPr kumimoji="1" lang="en-US" altLang="zh-TW"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ts val="0"/>
              </a:spcBef>
              <a:spcAft>
                <a:spcPts val="600"/>
              </a:spcAft>
              <a:buClr>
                <a:srgbClr val="FF0000"/>
              </a:buClr>
              <a:buSzPct val="75000"/>
              <a:buFont typeface="Wingdings" panose="05000000000000000000" pitchFamily="2" charset="2"/>
              <a:buChar char="n"/>
              <a:tabLst/>
              <a:defRPr/>
            </a:pPr>
            <a:r>
              <a:rPr kumimoji="1" lang="zh-Hant" altLang="en-US"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需要一個支援智慧製造的</a:t>
            </a:r>
            <a:r>
              <a:rPr kumimoji="1" lang="zh-Hant" altLang="en-US" sz="2600" b="1" i="0" u="none" strike="noStrike" kern="0" cap="none" spc="0" normalizeH="0" baseline="0" noProof="0" dirty="0" smtClean="0">
                <a:ln>
                  <a:noFill/>
                </a:ln>
                <a:solidFill>
                  <a:srgbClr val="3333FF"/>
                </a:solidFill>
                <a:effectLst/>
                <a:uLnTx/>
                <a:uFillTx/>
                <a:latin typeface="Times New Roman"/>
                <a:ea typeface="標楷體" panose="03000509000000000000" pitchFamily="65" charset="-120"/>
                <a:cs typeface="Times New Roman" panose="02020603050405020304" pitchFamily="18" charset="0"/>
              </a:rPr>
              <a:t>平台</a:t>
            </a:r>
            <a:r>
              <a:rPr kumimoji="1" lang="zh-TW" altLang="en-US" sz="2600" b="1" i="0" u="none" strike="noStrike" kern="0" cap="none" spc="0" normalizeH="0" baseline="0" noProof="0" dirty="0" smtClean="0">
                <a:ln>
                  <a:noFill/>
                </a:ln>
                <a:solidFill>
                  <a:srgbClr val="3333FF"/>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endParaRPr>
          </a:p>
          <a:p>
            <a:pPr marL="355600" marR="0" lvl="0" indent="0" algn="just" defTabSz="914400" rtl="0" eaLnBrk="0" fontAlgn="base" latinLnBrk="0" hangingPunct="0">
              <a:lnSpc>
                <a:spcPct val="100000"/>
              </a:lnSpc>
              <a:spcBef>
                <a:spcPts val="0"/>
              </a:spcBef>
              <a:spcAft>
                <a:spcPts val="1200"/>
              </a:spcAft>
              <a:buClr>
                <a:srgbClr val="FF0000"/>
              </a:buClr>
              <a:buSzPct val="100000"/>
              <a:buFontTx/>
              <a:buNone/>
              <a:tabLst/>
              <a:defRPr/>
            </a:pPr>
            <a:r>
              <a:rPr kumimoji="1" lang="zh-TW" altLang="en-US" sz="2400" b="1" i="0" u="none" strike="noStrike" kern="0" cap="none" spc="0" normalizeH="0" baseline="0" noProof="0" dirty="0">
                <a:ln>
                  <a:noFill/>
                </a:ln>
                <a:solidFill>
                  <a:srgbClr val="FF0000"/>
                </a:solidFill>
                <a:effectLst/>
                <a:uLnTx/>
                <a:uFillTx/>
                <a:latin typeface="Times New Roman"/>
                <a:ea typeface="標楷體" panose="03000509000000000000" pitchFamily="65" charset="-120"/>
                <a:cs typeface="Times New Roman" panose="02020603050405020304" pitchFamily="18" charset="0"/>
              </a:rPr>
              <a:t>如何建立一個</a:t>
            </a:r>
            <a:r>
              <a:rPr kumimoji="1" lang="zh-Hant" altLang="en-US" sz="2400" b="1" i="0" u="none" strike="noStrike" kern="0" cap="none" spc="0" normalizeH="0" baseline="0" noProof="0" dirty="0">
                <a:ln>
                  <a:noFill/>
                </a:ln>
                <a:solidFill>
                  <a:srgbClr val="FF0000"/>
                </a:solidFill>
                <a:effectLst/>
                <a:uLnTx/>
                <a:uFillTx/>
                <a:latin typeface="Times New Roman"/>
                <a:ea typeface="標楷體" panose="03000509000000000000" pitchFamily="65" charset="-120"/>
                <a:cs typeface="Times New Roman" panose="02020603050405020304" pitchFamily="18" charset="0"/>
              </a:rPr>
              <a:t>智慧製造平台</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以</a:t>
            </a:r>
            <a:r>
              <a:rPr kumimoji="1" lang="zh-TW"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促進實現智</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慧</a:t>
            </a:r>
            <a:r>
              <a:rPr kumimoji="1" lang="zh-TW"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工廠</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a:t>
            </a:r>
            <a:r>
              <a:rPr kumimoji="1" lang="zh-TW"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對於工業</a:t>
            </a:r>
            <a:r>
              <a:rPr kumimoji="1" lang="en-US" altLang="zh-TW"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4.0</a:t>
            </a:r>
            <a:r>
              <a:rPr kumimoji="1" lang="zh-TW"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時代的製造業來說是必</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要</a:t>
            </a:r>
            <a:r>
              <a:rPr kumimoji="1" lang="zh-TW"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的</a:t>
            </a:r>
            <a:r>
              <a:rPr kumimoji="1" lang="zh-Hant" altLang="en-US"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400" b="1" i="0" u="none" strike="noStrike" kern="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ts val="0"/>
              </a:spcBef>
              <a:spcAft>
                <a:spcPts val="600"/>
              </a:spcAft>
              <a:buClr>
                <a:srgbClr val="FF0000"/>
              </a:buClr>
              <a:buSzPct val="75000"/>
              <a:buFont typeface="Wingdings" panose="05000000000000000000" pitchFamily="2" charset="2"/>
              <a:buChar char="n"/>
              <a:tabLst/>
              <a:defRPr/>
            </a:pPr>
            <a:r>
              <a:rPr kumimoji="1" lang="zh-Hant" altLang="en-US"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智慧製造平台</a:t>
            </a:r>
            <a:r>
              <a:rPr kumimoji="1" lang="en-US" altLang="zh-TW"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a:t>
            </a:r>
            <a:r>
              <a:rPr kumimoji="1" lang="en-US" altLang="zh-TW" sz="2600" b="1" i="0" u="none" strike="noStrike" kern="0" cap="none" spc="0" normalizeH="0" baseline="0" noProof="0" dirty="0" err="1" smtClean="0">
                <a:ln>
                  <a:noFill/>
                </a:ln>
                <a:solidFill>
                  <a:srgbClr val="3333FF"/>
                </a:solidFill>
                <a:effectLst/>
                <a:uLnTx/>
                <a:uFillTx/>
                <a:latin typeface="Times New Roman"/>
                <a:ea typeface="標楷體" panose="03000509000000000000" pitchFamily="65" charset="-120"/>
                <a:cs typeface="Times New Roman" panose="02020603050405020304" pitchFamily="18" charset="0"/>
              </a:rPr>
              <a:t>AMCoT</a:t>
            </a:r>
            <a:r>
              <a:rPr kumimoji="1" lang="zh-TW" altLang="en-US" sz="2600" b="1" i="0" u="none" strike="noStrike" kern="0" cap="none" spc="0" normalizeH="0" baseline="0" noProof="0" dirty="0" smtClean="0">
                <a:ln>
                  <a:noFill/>
                </a:ln>
                <a:solidFill>
                  <a:srgbClr val="3333FF"/>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600" b="1" i="0" u="none" strike="noStrike" kern="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endParaRPr>
          </a:p>
          <a:p>
            <a:pPr marL="361950" marR="0" lvl="0" indent="0" algn="just" defTabSz="914400" rtl="0" eaLnBrk="0" fontAlgn="base" latinLnBrk="0" hangingPunct="0">
              <a:lnSpc>
                <a:spcPct val="100000"/>
              </a:lnSpc>
              <a:spcBef>
                <a:spcPts val="0"/>
              </a:spcBef>
              <a:spcAft>
                <a:spcPts val="600"/>
              </a:spcAft>
              <a:buClr>
                <a:srgbClr val="FF0000"/>
              </a:buClr>
              <a:buSzPct val="100000"/>
              <a:buFontTx/>
              <a:buNone/>
              <a:tabLst/>
              <a:defRPr/>
            </a:pP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在</a:t>
            </a:r>
            <a:r>
              <a:rPr lang="zh-TW" altLang="en-US" sz="2400" b="1" dirty="0" smtClean="0">
                <a:solidFill>
                  <a:srgbClr val="990033"/>
                </a:solidFill>
                <a:latin typeface="Times New Roman"/>
                <a:ea typeface="標楷體" panose="03000509000000000000" pitchFamily="65" charset="-120"/>
                <a:cs typeface="Times New Roman" panose="02020603050405020304" pitchFamily="18" charset="0"/>
              </a:rPr>
              <a:t>主題</a:t>
            </a: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中，將</a:t>
            </a:r>
            <a:r>
              <a:rPr kumimoji="1" lang="zh-TW"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介紹本研究團隊所開發的</a:t>
            </a: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智慧</a:t>
            </a:r>
            <a:r>
              <a:rPr kumimoji="1" lang="zh-Hant" altLang="en-US" sz="2400" b="1" i="0" u="none" strike="noStrike" kern="1200" cap="none" spc="0" normalizeH="0" baseline="0" noProof="0" dirty="0">
                <a:ln>
                  <a:noFill/>
                </a:ln>
                <a:solidFill>
                  <a:srgbClr val="990033"/>
                </a:solidFill>
                <a:effectLst/>
                <a:uLnTx/>
                <a:uFillTx/>
                <a:latin typeface="Times New Roman"/>
                <a:ea typeface="標楷體" panose="03000509000000000000" pitchFamily="65" charset="-120"/>
                <a:cs typeface="Times New Roman" panose="02020603050405020304" pitchFamily="18" charset="0"/>
              </a:rPr>
              <a:t>製造平台</a:t>
            </a:r>
            <a:r>
              <a:rPr kumimoji="1" lang="en-US" altLang="zh-Hant"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a:t>
            </a:r>
            <a:r>
              <a:rPr kumimoji="1" lang="en-US" altLang="zh-Hant" sz="2400" b="1" i="0" u="none" strike="noStrike" kern="1200" cap="none" spc="0" normalizeH="0" baseline="0" noProof="0" dirty="0">
                <a:ln>
                  <a:noFill/>
                </a:ln>
                <a:solidFill>
                  <a:srgbClr val="990033"/>
                </a:solidFill>
                <a:effectLst/>
                <a:uLnTx/>
                <a:uFillTx/>
                <a:latin typeface="Times New Roman"/>
                <a:ea typeface="標楷體" panose="03000509000000000000" pitchFamily="65" charset="-120"/>
                <a:cs typeface="Times New Roman" panose="02020603050405020304" pitchFamily="18" charset="0"/>
              </a:rPr>
              <a:t> </a:t>
            </a:r>
            <a:r>
              <a:rPr kumimoji="1" lang="en-US" altLang="zh-Hant" sz="2400" b="1" i="0" u="none" strike="noStrike" kern="1200" cap="none" spc="0" normalizeH="0" baseline="0" noProof="0" dirty="0" err="1"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AMCoT</a:t>
            </a:r>
            <a:r>
              <a:rPr kumimoji="1" lang="en-US" altLang="zh-TW"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a:t>
            </a: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先進</a:t>
            </a:r>
            <a:r>
              <a:rPr kumimoji="1" lang="zh-Hant" altLang="en-US" sz="2400" b="1" i="0" u="none" strike="noStrike" kern="1200" cap="none" spc="0" normalizeH="0" baseline="0" noProof="0" dirty="0">
                <a:ln>
                  <a:noFill/>
                </a:ln>
                <a:solidFill>
                  <a:srgbClr val="990033"/>
                </a:solidFill>
                <a:effectLst/>
                <a:uLnTx/>
                <a:uFillTx/>
                <a:latin typeface="Times New Roman"/>
                <a:ea typeface="標楷體" panose="03000509000000000000" pitchFamily="65" charset="-120"/>
                <a:cs typeface="Times New Roman" panose="02020603050405020304" pitchFamily="18" charset="0"/>
              </a:rPr>
              <a:t>製造物聯</a:t>
            </a: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雲</a:t>
            </a:r>
            <a:r>
              <a:rPr kumimoji="1" lang="en-US" altLang="zh-TW"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a:t>
            </a:r>
            <a:r>
              <a:rPr kumimoji="1" lang="zh-Hant" altLang="en-US" sz="2400" b="1" i="0" u="none" strike="noStrike" kern="1200" cap="none" spc="0" normalizeH="0" baseline="0" noProof="0" dirty="0" smtClean="0">
                <a:ln>
                  <a:noFill/>
                </a:ln>
                <a:solidFill>
                  <a:srgbClr val="990033"/>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400" b="1" i="0" u="none" strike="noStrike" kern="0" cap="none" spc="0" normalizeH="0" baseline="0" noProof="0" dirty="0">
              <a:ln>
                <a:noFill/>
              </a:ln>
              <a:solidFill>
                <a:srgbClr val="990033"/>
              </a:solidFill>
              <a:effectLst/>
              <a:uLnTx/>
              <a:uFillTx/>
              <a:latin typeface="Times New Roman"/>
              <a:ea typeface="標楷體" panose="03000509000000000000" pitchFamily="65" charset="-120"/>
              <a:cs typeface="Times New Roman" panose="02020603050405020304" pitchFamily="18" charset="0"/>
            </a:endParaRPr>
          </a:p>
        </p:txBody>
      </p:sp>
      <p:sp>
        <p:nvSpPr>
          <p:cNvPr id="2" name="標題 3"/>
          <p:cNvSpPr txBox="1">
            <a:spLocks/>
          </p:cNvSpPr>
          <p:nvPr/>
        </p:nvSpPr>
        <p:spPr>
          <a:xfrm>
            <a:off x="0" y="1"/>
            <a:ext cx="9144000" cy="836712"/>
          </a:xfrm>
          <a:prstGeom prst="rect">
            <a:avLst/>
          </a:prstGeom>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marL="0" marR="0" lvl="0" indent="0" algn="ctr" defTabSz="914400" rtl="0" eaLnBrk="0" fontAlgn="base" latinLnBrk="0" hangingPunct="0">
              <a:lnSpc>
                <a:spcPts val="3200"/>
              </a:lnSpc>
              <a:spcBef>
                <a:spcPct val="0"/>
              </a:spcBef>
              <a:spcAft>
                <a:spcPct val="0"/>
              </a:spcAft>
              <a:buClrTx/>
              <a:buSzTx/>
              <a:buFontTx/>
              <a:buNone/>
              <a:tabLst/>
              <a:defRPr/>
            </a:pPr>
            <a:endParaRPr kumimoji="1" lang="zh-TW" altLang="en-US" sz="3200" b="1" i="0" u="none" strike="noStrike" kern="1200" cap="none" spc="0" normalizeH="0" baseline="0" noProof="0" dirty="0">
              <a:ln>
                <a:noFill/>
              </a:ln>
              <a:solidFill>
                <a:srgbClr val="006600"/>
              </a:solidFill>
              <a:effectLst/>
              <a:uLnTx/>
              <a:uFillTx/>
              <a:latin typeface="Times New Roman" panose="02020603050405020304" pitchFamily="18" charset="0"/>
              <a:ea typeface="標楷體"/>
              <a:cs typeface="Times New Roman" panose="02020603050405020304" pitchFamily="18" charset="0"/>
            </a:endParaRPr>
          </a:p>
        </p:txBody>
      </p:sp>
      <p:sp>
        <p:nvSpPr>
          <p:cNvPr id="7" name="標題 17"/>
          <p:cNvSpPr>
            <a:spLocks noGrp="1"/>
          </p:cNvSpPr>
          <p:nvPr>
            <p:ph type="title"/>
          </p:nvPr>
        </p:nvSpPr>
        <p:spPr>
          <a:xfrm>
            <a:off x="0" y="0"/>
            <a:ext cx="9144000" cy="771525"/>
          </a:xfrm>
        </p:spPr>
        <p:txBody>
          <a:bodyPr/>
          <a:lstStyle/>
          <a:p>
            <a:pPr>
              <a:lnSpc>
                <a:spcPct val="90000"/>
              </a:lnSpc>
            </a:pPr>
            <a:r>
              <a:rPr lang="zh-TW" altLang="en-US" sz="3600" dirty="0" smtClean="0">
                <a:solidFill>
                  <a:srgbClr val="C00000"/>
                </a:solidFill>
                <a:latin typeface="標楷體" panose="03000509000000000000" pitchFamily="65" charset="-120"/>
                <a:ea typeface="標楷體" panose="03000509000000000000" pitchFamily="65" charset="-120"/>
              </a:rPr>
              <a:t>智慧</a:t>
            </a:r>
            <a:r>
              <a:rPr lang="zh-Hant" altLang="en-US" sz="3600" dirty="0" smtClean="0">
                <a:solidFill>
                  <a:srgbClr val="C00000"/>
                </a:solidFill>
                <a:latin typeface="標楷體" panose="03000509000000000000" pitchFamily="65" charset="-120"/>
                <a:ea typeface="標楷體" panose="03000509000000000000" pitchFamily="65" charset="-120"/>
              </a:rPr>
              <a:t>製造</a:t>
            </a:r>
            <a:r>
              <a:rPr lang="en-US" altLang="zh-Hant" sz="3600" dirty="0" smtClean="0">
                <a:solidFill>
                  <a:srgbClr val="C00000"/>
                </a:solidFill>
                <a:latin typeface="標楷體" panose="03000509000000000000" pitchFamily="65" charset="-120"/>
                <a:ea typeface="標楷體" panose="03000509000000000000" pitchFamily="65" charset="-120"/>
              </a:rPr>
              <a:t/>
            </a:r>
            <a:br>
              <a:rPr lang="en-US" altLang="zh-Hant" sz="3600" dirty="0" smtClean="0">
                <a:solidFill>
                  <a:srgbClr val="C00000"/>
                </a:solidFill>
                <a:latin typeface="標楷體" panose="03000509000000000000" pitchFamily="65" charset="-120"/>
                <a:ea typeface="標楷體" panose="03000509000000000000" pitchFamily="65" charset="-120"/>
              </a:rPr>
            </a:br>
            <a:r>
              <a:rPr lang="en-US" altLang="zh-TW" sz="2400" dirty="0" smtClean="0">
                <a:solidFill>
                  <a:srgbClr val="C00000"/>
                </a:solidFill>
                <a:ea typeface="標楷體" panose="03000509000000000000" pitchFamily="65" charset="-120"/>
              </a:rPr>
              <a:t>(Intelligent Manufacturing)</a:t>
            </a:r>
            <a:endParaRPr lang="zh-TW" altLang="en-US" sz="2400" dirty="0">
              <a:solidFill>
                <a:srgbClr val="C00000"/>
              </a:solidFill>
              <a:ea typeface="標楷體" panose="03000509000000000000" pitchFamily="65" charset="-120"/>
            </a:endParaRPr>
          </a:p>
        </p:txBody>
      </p:sp>
    </p:spTree>
    <p:custDataLst>
      <p:tags r:id="rId1"/>
    </p:custDataLst>
    <p:extLst>
      <p:ext uri="{BB962C8B-B14F-4D97-AF65-F5344CB8AC3E}">
        <p14:creationId xmlns:p14="http://schemas.microsoft.com/office/powerpoint/2010/main" val="936936019"/>
      </p:ext>
    </p:extLst>
  </p:cSld>
  <p:clrMapOvr>
    <a:masterClrMapping/>
  </p:clrMapOvr>
  <mc:AlternateContent xmlns:mc="http://schemas.openxmlformats.org/markup-compatibility/2006" xmlns:p14="http://schemas.microsoft.com/office/powerpoint/2010/main">
    <mc:Choice Requires="p14">
      <p:transition spd="slow" p14:dur="2000" advTm="28987"/>
    </mc:Choice>
    <mc:Fallback xmlns="">
      <p:transition spd="slow" advTm="28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標題 17"/>
          <p:cNvSpPr>
            <a:spLocks noGrp="1"/>
          </p:cNvSpPr>
          <p:nvPr>
            <p:ph type="title"/>
          </p:nvPr>
        </p:nvSpPr>
        <p:spPr/>
        <p:txBody>
          <a:bodyPr/>
          <a:lstStyle/>
          <a:p>
            <a:pPr>
              <a:lnSpc>
                <a:spcPct val="90000"/>
              </a:lnSpc>
            </a:pPr>
            <a:r>
              <a:rPr lang="zh-Hant" altLang="en-US" sz="3600" dirty="0">
                <a:solidFill>
                  <a:srgbClr val="C00000"/>
                </a:solidFill>
                <a:latin typeface="標楷體" panose="03000509000000000000" pitchFamily="65" charset="-120"/>
                <a:ea typeface="標楷體" panose="03000509000000000000" pitchFamily="65" charset="-120"/>
              </a:rPr>
              <a:t>雲</a:t>
            </a:r>
            <a:r>
              <a:rPr lang="zh-Hant" altLang="en-US" sz="3600" dirty="0" smtClean="0">
                <a:solidFill>
                  <a:srgbClr val="C00000"/>
                </a:solidFill>
                <a:latin typeface="標楷體" panose="03000509000000000000" pitchFamily="65" charset="-120"/>
                <a:ea typeface="標楷體" panose="03000509000000000000" pitchFamily="65" charset="-120"/>
              </a:rPr>
              <a:t>製造</a:t>
            </a:r>
            <a:r>
              <a:rPr lang="en-US" altLang="zh-Hant" sz="3600" dirty="0" smtClean="0">
                <a:solidFill>
                  <a:srgbClr val="C00000"/>
                </a:solidFill>
                <a:latin typeface="標楷體" panose="03000509000000000000" pitchFamily="65" charset="-120"/>
                <a:ea typeface="標楷體" panose="03000509000000000000" pitchFamily="65" charset="-120"/>
              </a:rPr>
              <a:t/>
            </a:r>
            <a:br>
              <a:rPr lang="en-US" altLang="zh-Hant" sz="3600" dirty="0" smtClean="0">
                <a:solidFill>
                  <a:srgbClr val="C00000"/>
                </a:solidFill>
                <a:latin typeface="標楷體" panose="03000509000000000000" pitchFamily="65" charset="-120"/>
                <a:ea typeface="標楷體" panose="03000509000000000000" pitchFamily="65" charset="-120"/>
              </a:rPr>
            </a:br>
            <a:r>
              <a:rPr lang="en-US" altLang="zh-TW" sz="2400" dirty="0" smtClean="0">
                <a:solidFill>
                  <a:srgbClr val="C00000"/>
                </a:solidFill>
                <a:ea typeface="標楷體" panose="03000509000000000000" pitchFamily="65" charset="-120"/>
              </a:rPr>
              <a:t>(Cloud Manufacturing)</a:t>
            </a:r>
            <a:endParaRPr lang="zh-TW" altLang="en-US" sz="2400" dirty="0">
              <a:solidFill>
                <a:srgbClr val="C00000"/>
              </a:solidFill>
              <a:ea typeface="標楷體" panose="03000509000000000000" pitchFamily="65" charset="-120"/>
            </a:endParaRPr>
          </a:p>
        </p:txBody>
      </p:sp>
      <p:sp>
        <p:nvSpPr>
          <p:cNvPr id="3" name="Rectangle 2"/>
          <p:cNvSpPr txBox="1">
            <a:spLocks noChangeArrowheads="1"/>
          </p:cNvSpPr>
          <p:nvPr/>
        </p:nvSpPr>
        <p:spPr bwMode="auto">
          <a:xfrm>
            <a:off x="421215" y="1052736"/>
            <a:ext cx="8301570" cy="3960440"/>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342900" marR="0" lvl="0" indent="-342900" algn="just" defTabSz="914400" rtl="0" eaLnBrk="0" fontAlgn="base" latinLnBrk="0" hangingPunct="0">
              <a:lnSpc>
                <a:spcPct val="100000"/>
              </a:lnSpc>
              <a:spcBef>
                <a:spcPct val="0"/>
              </a:spcBef>
              <a:spcAft>
                <a:spcPts val="300"/>
              </a:spcAft>
              <a:buClr>
                <a:srgbClr val="FF0000"/>
              </a:buClr>
              <a:buSzPct val="75000"/>
              <a:buFont typeface="Wingdings" panose="05000000000000000000" pitchFamily="2" charset="2"/>
              <a:buChar char="n"/>
              <a:tabLst/>
              <a:defRPr/>
            </a:pPr>
            <a:r>
              <a:rPr kumimoji="1" lang="zh-Hant" altLang="en-US" sz="26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雲製造的定義</a:t>
            </a:r>
            <a:r>
              <a:rPr kumimoji="1" lang="en-US" altLang="zh-TW" sz="26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p>
          <a:p>
            <a:pPr marL="357188" marR="0" lvl="0" indent="0" algn="just" defTabSz="914400" rtl="0" eaLnBrk="0" fontAlgn="base" latinLnBrk="0" hangingPunct="0">
              <a:lnSpc>
                <a:spcPct val="100000"/>
              </a:lnSpc>
              <a:spcBef>
                <a:spcPct val="0"/>
              </a:spcBef>
              <a:spcAft>
                <a:spcPts val="1800"/>
              </a:spcAft>
              <a:buClr>
                <a:srgbClr val="FF0000"/>
              </a:buClr>
              <a:buSzPct val="75000"/>
              <a:buFontTx/>
              <a:buNone/>
              <a:tabLst/>
              <a:defRPr/>
            </a:pPr>
            <a:r>
              <a:rPr kumimoji="1" lang="zh-Hant" altLang="en-US" sz="2600" b="1" i="0" u="none" strike="noStrike" kern="1200" cap="none" spc="0" normalizeH="0" baseline="0" noProof="0" dirty="0">
                <a:ln>
                  <a:noFill/>
                </a:ln>
                <a:solidFill>
                  <a:srgbClr val="800000"/>
                </a:solidFill>
                <a:effectLst/>
                <a:uLnTx/>
                <a:uFillTx/>
                <a:latin typeface="標楷體" panose="03000509000000000000" pitchFamily="65" charset="-120"/>
                <a:ea typeface="標楷體" panose="03000509000000000000" pitchFamily="65" charset="-120"/>
                <a:cs typeface="Times New Roman" panose="02020603050405020304" pitchFamily="18" charset="0"/>
              </a:rPr>
              <a:t>將製造資源封裝和虛擬化為可透過網路依需求使用的雲端服務。</a:t>
            </a:r>
            <a:endParaRPr kumimoji="1" lang="en-US" altLang="zh-TW" sz="2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ts val="1800"/>
              </a:spcAft>
              <a:buClr>
                <a:srgbClr val="FF0000"/>
              </a:buClr>
              <a:buSzPct val="75000"/>
              <a:buFont typeface="Wingdings" panose="05000000000000000000" pitchFamily="2" charset="2"/>
              <a:buChar char="n"/>
              <a:tabLst/>
              <a:defRPr/>
            </a:pPr>
            <a:r>
              <a:rPr kumimoji="1" lang="zh-Hant" altLang="en-US" sz="2600" b="1" i="0" u="none" strike="noStrike" kern="1200" cap="none" spc="0" normalizeH="0" baseline="0" noProof="0" dirty="0" smtClean="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雲</a:t>
            </a:r>
            <a:r>
              <a:rPr kumimoji="1" lang="zh-Hant" altLang="en-US" sz="26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製造是一種新的、服務導向的製造模式</a:t>
            </a:r>
            <a:r>
              <a:rPr kumimoji="1" lang="en-US" altLang="zh-Hant" sz="26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
            </a:r>
            <a:br>
              <a:rPr kumimoji="1" lang="en-US" altLang="zh-Hant" sz="26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br>
            <a:r>
              <a:rPr kumimoji="1" lang="zh-Hant" altLang="en-US" sz="2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rPr>
              <a:t>雲製造具有徹底改變製造業的潛力。</a:t>
            </a:r>
            <a:r>
              <a:rPr kumimoji="1" lang="zh-Hant" altLang="en-US" sz="2600" b="1" i="0" u="none" strike="noStrike" kern="1200" cap="none" spc="0" normalizeH="0" baseline="0" noProof="0" dirty="0">
                <a:ln>
                  <a:noFill/>
                </a:ln>
                <a:solidFill>
                  <a:srgbClr val="006600"/>
                </a:solidFill>
                <a:effectLst/>
                <a:uLnTx/>
                <a:uFillTx/>
                <a:latin typeface="標楷體" panose="03000509000000000000" pitchFamily="65" charset="-120"/>
                <a:ea typeface="標楷體" panose="03000509000000000000" pitchFamily="65" charset="-120"/>
                <a:cs typeface="Times New Roman" panose="02020603050405020304" pitchFamily="18" charset="0"/>
              </a:rPr>
              <a:t>目前已有許多雲製造相關的應用被提出</a:t>
            </a:r>
            <a:r>
              <a:rPr kumimoji="1" lang="zh-Hant" altLang="en-US" sz="2600" b="1" i="0" u="none" strike="noStrike" kern="1200" cap="none" spc="0" normalizeH="0" baseline="0" noProof="0" dirty="0" smtClean="0">
                <a:ln>
                  <a:noFill/>
                </a:ln>
                <a:solidFill>
                  <a:srgbClr val="006600"/>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1" lang="en-US" altLang="zh-Hant" sz="2600" b="1" i="0" u="none" strike="noStrike" kern="1200" cap="none" spc="0" normalizeH="0" baseline="0" noProof="0" dirty="0" smtClean="0">
              <a:ln>
                <a:noFill/>
              </a:ln>
              <a:solidFill>
                <a:srgbClr val="0066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1200"/>
              </a:spcAft>
              <a:buClr>
                <a:srgbClr val="FF0000"/>
              </a:buClr>
              <a:buSzPct val="75000"/>
              <a:buFont typeface="Wingdings" panose="05000000000000000000" pitchFamily="2" charset="2"/>
              <a:buChar char="n"/>
              <a:tabLst/>
              <a:defRPr/>
            </a:pPr>
            <a:r>
              <a:rPr kumimoji="1" lang="zh-Hant" altLang="en-US"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在</a:t>
            </a:r>
            <a:r>
              <a:rPr kumimoji="1" lang="zh-Hant"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本</a:t>
            </a:r>
            <a:r>
              <a:rPr kumimoji="1" lang="zh-TW"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主題</a:t>
            </a:r>
            <a:r>
              <a:rPr kumimoji="1" lang="zh-Hant"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中，將</a:t>
            </a:r>
            <a:r>
              <a:rPr kumimoji="1" lang="zh-TW" altLang="en-US"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介紹本研究團隊所</a:t>
            </a:r>
            <a:r>
              <a:rPr kumimoji="1" lang="zh-TW"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開發之</a:t>
            </a:r>
            <a:r>
              <a:rPr kumimoji="1" lang="zh-TW"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PMingLiU" panose="02020500000000000000" pitchFamily="18" charset="-120"/>
                <a:ea typeface="PMingLiU" panose="02020500000000000000" pitchFamily="18" charset="-120"/>
                <a:cs typeface="Times New Roman" panose="02020603050405020304" pitchFamily="18" charset="0"/>
              </a:rPr>
              <a:t>「</a:t>
            </a:r>
            <a:r>
              <a:rPr kumimoji="1" lang="zh-Hant"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雲</a:t>
            </a:r>
            <a:r>
              <a:rPr kumimoji="1" lang="zh-Hant" altLang="en-US"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製造服務自動建置</a:t>
            </a:r>
            <a:r>
              <a:rPr kumimoji="1" lang="zh-TW" altLang="en-US"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系統</a:t>
            </a:r>
            <a:r>
              <a:rPr kumimoji="1" lang="en-US" altLang="zh-Hant"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 </a:t>
            </a:r>
            <a:r>
              <a:rPr kumimoji="1" lang="en-US" altLang="zh-TW"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MSACS</a:t>
            </a:r>
            <a:r>
              <a:rPr kumimoji="1" lang="zh-TW" altLang="en-US" sz="26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標楷體" panose="03000509000000000000" pitchFamily="65" charset="-120"/>
                <a:ea typeface="標楷體" panose="03000509000000000000" pitchFamily="65" charset="-120"/>
                <a:cs typeface="Times New Roman" panose="02020603050405020304" pitchFamily="18" charset="0"/>
              </a:rPr>
              <a:t> 」 </a:t>
            </a:r>
            <a:r>
              <a:rPr kumimoji="1" lang="zh-Hant" altLang="en-US" sz="26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Times New Roman"/>
                <a:ea typeface="標楷體" panose="03000509000000000000" pitchFamily="65" charset="-120"/>
                <a:cs typeface="Times New Roman" panose="02020603050405020304" pitchFamily="18" charset="0"/>
              </a:rPr>
              <a:t>。</a:t>
            </a:r>
            <a:endParaRPr kumimoji="1" lang="en-US" altLang="zh-TW" sz="2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endParaRPr kumimoji="1" lang="en-US" altLang="zh-TW" sz="24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1701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4"/>
          <p:cNvSpPr>
            <a:spLocks noChangeArrowheads="1"/>
          </p:cNvSpPr>
          <p:nvPr/>
        </p:nvSpPr>
        <p:spPr bwMode="auto">
          <a:xfrm>
            <a:off x="159251" y="2132856"/>
            <a:ext cx="8712968" cy="1261884"/>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Hant" altLang="en-US" sz="38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智慧製造平台</a:t>
            </a:r>
            <a:endParaRPr kumimoji="1" lang="en-US" altLang="zh-Hant" sz="38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Hant" altLang="en-US" sz="38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先進製造物聯雲</a:t>
            </a:r>
            <a:r>
              <a:rPr kumimoji="1" lang="en-US" altLang="zh-TW" sz="3800" b="1" i="0" u="none" strike="noStrike" kern="1200" cap="none" spc="0" normalizeH="0" baseline="0" noProof="0" dirty="0" err="1">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rPr>
              <a:t>AMCoT</a:t>
            </a:r>
            <a:endParaRPr kumimoji="1" lang="en-US" altLang="zh-TW" sz="3800" b="1" i="0" u="none" strike="noStrike" kern="1200" cap="none" spc="0" normalizeH="0" baseline="0" noProof="0" dirty="0">
              <a:ln>
                <a:noFill/>
              </a:ln>
              <a:solidFill>
                <a:srgbClr val="6600CC"/>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3" name="Rectangle 2"/>
          <p:cNvSpPr>
            <a:spLocks noChangeArrowheads="1"/>
          </p:cNvSpPr>
          <p:nvPr/>
        </p:nvSpPr>
        <p:spPr bwMode="auto">
          <a:xfrm>
            <a:off x="2411760" y="29609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800000"/>
              </a:solidFill>
              <a:effectLst/>
              <a:uLnTx/>
              <a:uFillTx/>
              <a:latin typeface="Times New Roman" pitchFamily="18" charset="0"/>
              <a:ea typeface="標楷體" pitchFamily="65" charset="-120"/>
              <a:cs typeface="+mn-cs"/>
            </a:endParaRPr>
          </a:p>
        </p:txBody>
      </p:sp>
      <p:sp>
        <p:nvSpPr>
          <p:cNvPr id="5" name="內容版面配置區 2"/>
          <p:cNvSpPr txBox="1">
            <a:spLocks/>
          </p:cNvSpPr>
          <p:nvPr/>
        </p:nvSpPr>
        <p:spPr bwMode="auto">
          <a:xfrm>
            <a:off x="261104" y="4222834"/>
            <a:ext cx="8509262" cy="208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95300" indent="-495300" algn="l" rtl="0" eaLnBrk="0" fontAlgn="base" hangingPunct="0">
              <a:spcBef>
                <a:spcPct val="75000"/>
              </a:spcBef>
              <a:spcAft>
                <a:spcPct val="10000"/>
              </a:spcAft>
              <a:buClr>
                <a:srgbClr val="FF0000"/>
              </a:buClr>
              <a:buSzPct val="75000"/>
              <a:buFont typeface="Wingdings" panose="05000000000000000000" pitchFamily="2" charset="2"/>
              <a:buChar char="n"/>
              <a:defRPr kumimoji="1" sz="2800" b="1">
                <a:solidFill>
                  <a:schemeClr val="tx1"/>
                </a:solidFill>
                <a:latin typeface="+mn-lt"/>
                <a:ea typeface="+mn-ea"/>
                <a:cs typeface="+mn-cs"/>
              </a:defRPr>
            </a:lvl1pPr>
            <a:lvl2pPr marL="914400" indent="-457200" algn="l" rtl="0" eaLnBrk="0" fontAlgn="base" hangingPunct="0">
              <a:spcBef>
                <a:spcPct val="10000"/>
              </a:spcBef>
              <a:spcAft>
                <a:spcPct val="0"/>
              </a:spcAft>
              <a:buClr>
                <a:srgbClr val="FF0000"/>
              </a:buClr>
              <a:buSzPct val="75000"/>
              <a:buFont typeface="Wingdings" panose="05000000000000000000" pitchFamily="2" charset="2"/>
              <a:buChar char="Ø"/>
              <a:defRPr kumimoji="1" sz="2600">
                <a:solidFill>
                  <a:schemeClr val="tx1"/>
                </a:solidFill>
                <a:latin typeface="+mn-lt"/>
                <a:ea typeface="+mn-ea"/>
              </a:defRPr>
            </a:lvl2pPr>
            <a:lvl3pPr marL="1295400" indent="-381000" algn="l" rtl="0" eaLnBrk="0" fontAlgn="base" hangingPunct="0">
              <a:spcBef>
                <a:spcPct val="10000"/>
              </a:spcBef>
              <a:spcAft>
                <a:spcPct val="0"/>
              </a:spcAft>
              <a:buClr>
                <a:srgbClr val="FF0000"/>
              </a:buClr>
              <a:buSzPct val="75000"/>
              <a:buFont typeface="Wingdings" panose="05000000000000000000" pitchFamily="2" charset="2"/>
              <a:buChar char="l"/>
              <a:defRPr kumimoji="1" sz="2000">
                <a:solidFill>
                  <a:schemeClr val="tx1"/>
                </a:solidFill>
                <a:latin typeface="+mn-lt"/>
                <a:ea typeface="+mn-ea"/>
              </a:defRPr>
            </a:lvl3pPr>
            <a:lvl4pPr marL="1676400" indent="-304800" algn="l" rtl="0" eaLnBrk="0" fontAlgn="base" hangingPunct="0">
              <a:spcBef>
                <a:spcPct val="10000"/>
              </a:spcBef>
              <a:spcAft>
                <a:spcPct val="0"/>
              </a:spcAft>
              <a:buClr>
                <a:srgbClr val="FF0000"/>
              </a:buClr>
              <a:buSzPct val="75000"/>
              <a:buFont typeface="Wingdings" panose="05000000000000000000" pitchFamily="2" charset="2"/>
              <a:buChar char="l"/>
              <a:defRPr kumimoji="1" sz="1600">
                <a:solidFill>
                  <a:schemeClr val="tx1"/>
                </a:solidFill>
                <a:latin typeface="+mn-ea"/>
                <a:ea typeface="+mn-ea"/>
              </a:defRPr>
            </a:lvl4pPr>
            <a:lvl5pPr marL="2095500" indent="-266700" algn="l" rtl="0" eaLnBrk="0" fontAlgn="base" hangingPunct="0">
              <a:spcBef>
                <a:spcPct val="10000"/>
              </a:spcBef>
              <a:spcAft>
                <a:spcPct val="0"/>
              </a:spcAft>
              <a:buClr>
                <a:srgbClr val="FF0000"/>
              </a:buClr>
              <a:buSzPct val="75000"/>
              <a:buFont typeface="Wingdings" panose="05000000000000000000" pitchFamily="2" charset="2"/>
              <a:buChar char="l"/>
              <a:defRPr kumimoji="1" sz="1400">
                <a:solidFill>
                  <a:schemeClr val="tx1"/>
                </a:solidFill>
                <a:latin typeface="+mn-ea"/>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mn-ea"/>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mn-ea"/>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mn-ea"/>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mn-ea"/>
                <a:ea typeface="+mn-ea"/>
              </a:defRPr>
            </a:lvl9pPr>
          </a:lstStyle>
          <a:p>
            <a:pPr marL="263525" lvl="1" indent="-263525">
              <a:spcBef>
                <a:spcPts val="0"/>
              </a:spcBef>
              <a:spcAft>
                <a:spcPts val="1200"/>
              </a:spcAft>
            </a:pPr>
            <a:r>
              <a:rPr lang="zh-TW" altLang="en-US" sz="1800" b="0" kern="0" dirty="0" smtClean="0">
                <a:solidFill>
                  <a:srgbClr val="0000FF"/>
                </a:solidFill>
              </a:rPr>
              <a:t>榮獲</a:t>
            </a:r>
            <a:r>
              <a:rPr lang="en-US" altLang="zh-TW" sz="1800" b="0" kern="0" dirty="0" smtClean="0">
                <a:solidFill>
                  <a:srgbClr val="0000FF"/>
                </a:solidFill>
              </a:rPr>
              <a:t>2018 IEEE</a:t>
            </a:r>
            <a:r>
              <a:rPr lang="zh-TW" altLang="en-US" sz="1800" b="0" kern="0" dirty="0" smtClean="0">
                <a:solidFill>
                  <a:srgbClr val="0000FF"/>
                </a:solidFill>
              </a:rPr>
              <a:t>自動化科學與工程國際研討會</a:t>
            </a:r>
            <a:r>
              <a:rPr lang="en-US" altLang="zh-TW" sz="1800" b="0" kern="0" dirty="0" smtClean="0">
                <a:solidFill>
                  <a:srgbClr val="0000FF"/>
                </a:solidFill>
              </a:rPr>
              <a:t>(CASE</a:t>
            </a:r>
            <a:r>
              <a:rPr lang="zh-TW" altLang="en-US" sz="1800" b="0" kern="0" dirty="0" smtClean="0">
                <a:solidFill>
                  <a:srgbClr val="0000FF"/>
                </a:solidFill>
              </a:rPr>
              <a:t> </a:t>
            </a:r>
            <a:r>
              <a:rPr lang="en-US" altLang="zh-TW" sz="1800" b="0" kern="0" dirty="0" smtClean="0">
                <a:solidFill>
                  <a:srgbClr val="0000FF"/>
                </a:solidFill>
              </a:rPr>
              <a:t>2107) </a:t>
            </a:r>
            <a:br>
              <a:rPr lang="en-US" altLang="zh-TW" sz="1800" b="0" kern="0" dirty="0" smtClean="0">
                <a:solidFill>
                  <a:srgbClr val="0000FF"/>
                </a:solidFill>
              </a:rPr>
            </a:br>
            <a:r>
              <a:rPr lang="zh-TW" altLang="en-US" sz="1800" b="0" u="sng" kern="0" dirty="0" smtClean="0">
                <a:solidFill>
                  <a:srgbClr val="0000FF"/>
                </a:solidFill>
              </a:rPr>
              <a:t>最佳</a:t>
            </a:r>
            <a:r>
              <a:rPr lang="zh-TW" altLang="en-US" sz="1800" u="sng" kern="0" dirty="0" smtClean="0">
                <a:solidFill>
                  <a:srgbClr val="0000FF"/>
                </a:solidFill>
              </a:rPr>
              <a:t>應用</a:t>
            </a:r>
            <a:r>
              <a:rPr lang="zh-TW" altLang="en-US" sz="1800" b="0" u="sng" kern="0" dirty="0" smtClean="0">
                <a:solidFill>
                  <a:srgbClr val="0000FF"/>
                </a:solidFill>
              </a:rPr>
              <a:t>論文獎</a:t>
            </a:r>
            <a:r>
              <a:rPr lang="zh-TW" altLang="en-US" sz="1800" b="0" kern="0" dirty="0" smtClean="0"/>
              <a:t>。</a:t>
            </a:r>
            <a:r>
              <a:rPr lang="en-US" altLang="zh-TW" sz="1800" b="0" kern="0" dirty="0" smtClean="0"/>
              <a:t>(2017/8)</a:t>
            </a:r>
          </a:p>
          <a:p>
            <a:pPr marL="263525" lvl="1" indent="-263525">
              <a:spcBef>
                <a:spcPts val="0"/>
              </a:spcBef>
              <a:spcAft>
                <a:spcPts val="600"/>
              </a:spcAft>
            </a:pPr>
            <a:r>
              <a:rPr lang="zh-TW" altLang="en-US" sz="1800" kern="0" dirty="0">
                <a:solidFill>
                  <a:srgbClr val="993300"/>
                </a:solidFill>
                <a:ea typeface="標楷體" panose="03000509000000000000" pitchFamily="65" charset="-120"/>
                <a:cs typeface="Times New Roman" panose="02020603050405020304" pitchFamily="18" charset="0"/>
              </a:rPr>
              <a:t>刊登於</a:t>
            </a:r>
            <a:r>
              <a:rPr lang="en-US" altLang="zh-TW" sz="1800" kern="0" dirty="0">
                <a:solidFill>
                  <a:srgbClr val="993300"/>
                </a:solidFill>
                <a:ea typeface="標楷體" panose="03000509000000000000" pitchFamily="65" charset="-120"/>
                <a:cs typeface="Times New Roman" panose="02020603050405020304" pitchFamily="18" charset="0"/>
              </a:rPr>
              <a:t>IEEE</a:t>
            </a:r>
            <a:r>
              <a:rPr lang="zh-TW" altLang="en-US" sz="1800" kern="0" dirty="0">
                <a:solidFill>
                  <a:srgbClr val="993300"/>
                </a:solidFill>
                <a:ea typeface="標楷體" panose="03000509000000000000" pitchFamily="65" charset="-120"/>
                <a:cs typeface="Times New Roman" panose="02020603050405020304" pitchFamily="18" charset="0"/>
              </a:rPr>
              <a:t> </a:t>
            </a:r>
            <a:r>
              <a:rPr lang="en-US" altLang="zh-TW" sz="1800" kern="0" dirty="0">
                <a:solidFill>
                  <a:srgbClr val="993300"/>
                </a:solidFill>
                <a:ea typeface="標楷體" panose="03000509000000000000" pitchFamily="65" charset="-120"/>
                <a:cs typeface="Times New Roman" panose="02020603050405020304" pitchFamily="18" charset="0"/>
              </a:rPr>
              <a:t>Robotics and Automation Letter (RA-L)</a:t>
            </a:r>
            <a:r>
              <a:rPr lang="zh-TW" altLang="en-US" sz="1800" kern="0" dirty="0">
                <a:solidFill>
                  <a:srgbClr val="993300"/>
                </a:solidFill>
                <a:ea typeface="標楷體" panose="03000509000000000000" pitchFamily="65" charset="-120"/>
                <a:cs typeface="Times New Roman" panose="02020603050405020304" pitchFamily="18" charset="0"/>
              </a:rPr>
              <a:t>國際期刊：  </a:t>
            </a:r>
            <a:r>
              <a:rPr lang="en-US" altLang="zh-TW" sz="1800" kern="0" dirty="0"/>
              <a:t>(</a:t>
            </a:r>
            <a:r>
              <a:rPr lang="en-US" altLang="zh-TW" sz="1800" kern="0" dirty="0" smtClean="0"/>
              <a:t>2017/7</a:t>
            </a:r>
            <a:r>
              <a:rPr lang="en-US" altLang="zh-TW" sz="1800" kern="0" dirty="0" smtClean="0">
                <a:solidFill>
                  <a:srgbClr val="993300"/>
                </a:solidFill>
                <a:ea typeface="標楷體" panose="03000509000000000000" pitchFamily="65" charset="-120"/>
                <a:cs typeface="Times New Roman" panose="02020603050405020304" pitchFamily="18" charset="0"/>
              </a:rPr>
              <a:t>)</a:t>
            </a:r>
            <a:endParaRPr lang="en-US" altLang="zh-TW" sz="1800" b="0" kern="0" dirty="0" smtClean="0"/>
          </a:p>
          <a:p>
            <a:pPr marL="263525" lvl="0" indent="0" algn="just" eaLnBrk="1" hangingPunct="1">
              <a:spcBef>
                <a:spcPct val="0"/>
              </a:spcBef>
              <a:spcAft>
                <a:spcPct val="0"/>
              </a:spcAft>
              <a:buClrTx/>
              <a:buSzTx/>
              <a:buNone/>
              <a:defRPr/>
            </a:pPr>
            <a:r>
              <a:rPr kumimoji="0" lang="en-US" altLang="zh-TW" sz="1600"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Y.-C. Lin, </a:t>
            </a:r>
            <a:r>
              <a:rPr kumimoji="0" lang="en-US" altLang="zh-TW" sz="1600" u="sng"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M.-H. Hung</a:t>
            </a:r>
            <a:r>
              <a:rPr kumimoji="0" lang="en-US" altLang="zh-TW" sz="1600"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 H.-C. Huang, C.-C. Chen, H.-C Yang, Y.-S. Hsieh, and F.-T. Cheng, “Development of Advanced Manufacturing Cloud of Things (</a:t>
            </a:r>
            <a:r>
              <a:rPr kumimoji="0" lang="en-US" altLang="zh-TW" sz="1600" dirty="0" err="1">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AMCoT</a:t>
            </a:r>
            <a:r>
              <a:rPr kumimoji="0" lang="en-US" altLang="zh-TW" sz="1600"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 - A Smart Manufacturing Platform,” </a:t>
            </a:r>
            <a:r>
              <a:rPr kumimoji="0" lang="en-US" altLang="zh-TW" sz="1600" i="1"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IEEE Robotics and Automation Letters (RA-L)</a:t>
            </a:r>
            <a:r>
              <a:rPr kumimoji="0" lang="en-US" altLang="zh-TW" sz="1600"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rPr>
              <a:t>, Vol. 2, No. 3, pp. 1809-1816, July 2017.</a:t>
            </a:r>
            <a:endParaRPr kumimoji="0" lang="zh-TW" altLang="en-US" sz="1600" dirty="0">
              <a:solidFill>
                <a:srgbClr val="8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447280336"/>
      </p:ext>
    </p:extLst>
  </p:cSld>
  <p:clrMapOvr>
    <a:masterClrMapping/>
  </p:clrMapOvr>
  <mc:AlternateContent xmlns:mc="http://schemas.openxmlformats.org/markup-compatibility/2006" xmlns:p14="http://schemas.microsoft.com/office/powerpoint/2010/main">
    <mc:Choice Requires="p14">
      <p:transition spd="slow" p14:dur="2000" advTm="13852"/>
    </mc:Choice>
    <mc:Fallback xmlns="">
      <p:transition spd="slow" advTm="13852"/>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標題 1"/>
          <p:cNvSpPr txBox="1">
            <a:spLocks/>
          </p:cNvSpPr>
          <p:nvPr/>
        </p:nvSpPr>
        <p:spPr bwMode="auto">
          <a:xfrm>
            <a:off x="179512" y="188640"/>
            <a:ext cx="87849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spcBef>
                <a:spcPct val="75000"/>
              </a:spcBef>
              <a:spcAft>
                <a:spcPct val="10000"/>
              </a:spcAft>
              <a:buSzPct val="65000"/>
              <a:buFont typeface="Wingdings" panose="05000000000000000000" pitchFamily="2" charset="2"/>
              <a:defRPr kumimoji="1" sz="2800">
                <a:solidFill>
                  <a:srgbClr val="006600"/>
                </a:solidFill>
                <a:latin typeface="Times New Roman" panose="02020603050405020304" pitchFamily="18" charset="0"/>
                <a:ea typeface="標楷體" panose="03000509000000000000" pitchFamily="65" charset="-120"/>
              </a:defRPr>
            </a:lvl1pPr>
            <a:lvl2pPr marL="914400" indent="-457200">
              <a:spcBef>
                <a:spcPct val="10000"/>
              </a:spcBef>
              <a:buFont typeface="Wingdings" panose="05000000000000000000" pitchFamily="2" charset="2"/>
              <a:defRPr kumimoji="1" sz="2600">
                <a:solidFill>
                  <a:srgbClr val="000066"/>
                </a:solidFill>
                <a:latin typeface="Times New Roman" panose="02020603050405020304" pitchFamily="18" charset="0"/>
                <a:ea typeface="標楷體" panose="03000509000000000000" pitchFamily="65" charset="-120"/>
              </a:defRPr>
            </a:lvl2pPr>
            <a:lvl3pPr marL="1295400" indent="-381000">
              <a:spcBef>
                <a:spcPct val="10000"/>
              </a:spcBef>
              <a:buFont typeface="Wingdings" panose="05000000000000000000" pitchFamily="2" charset="2"/>
              <a:buChar char="n"/>
              <a:defRPr kumimoji="1" sz="2000">
                <a:solidFill>
                  <a:schemeClr val="tx1"/>
                </a:solidFill>
                <a:latin typeface="標楷體" panose="03000509000000000000" pitchFamily="65" charset="-120"/>
                <a:ea typeface="標楷體" panose="03000509000000000000" pitchFamily="65" charset="-120"/>
              </a:defRPr>
            </a:lvl3pPr>
            <a:lvl4pPr marL="1676400" indent="-304800">
              <a:spcBef>
                <a:spcPct val="10000"/>
              </a:spcBef>
              <a:buFont typeface="Wingdings" panose="05000000000000000000" pitchFamily="2" charset="2"/>
              <a:buChar char="n"/>
              <a:defRPr kumimoji="1" sz="1600">
                <a:solidFill>
                  <a:schemeClr val="tx1"/>
                </a:solidFill>
                <a:latin typeface="標楷體" panose="03000509000000000000" pitchFamily="65" charset="-120"/>
                <a:ea typeface="標楷體" panose="03000509000000000000" pitchFamily="65" charset="-120"/>
              </a:defRPr>
            </a:lvl4pPr>
            <a:lvl5pPr marL="2095500" indent="-266700">
              <a:spcBef>
                <a:spcPct val="10000"/>
              </a:spcBef>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5pPr>
            <a:lvl6pPr marL="2552700" indent="-2667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6pPr>
            <a:lvl7pPr marL="3009900" indent="-2667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7pPr>
            <a:lvl8pPr marL="3467100" indent="-2667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8pPr>
            <a:lvl9pPr marL="3924300" indent="-266700" eaLnBrk="0" fontAlgn="base" hangingPunct="0">
              <a:spcBef>
                <a:spcPct val="10000"/>
              </a:spcBef>
              <a:spcAft>
                <a:spcPct val="0"/>
              </a:spcAft>
              <a:buFont typeface="Wingdings" panose="05000000000000000000" pitchFamily="2" charset="2"/>
              <a:buChar char="n"/>
              <a:defRPr kumimoji="1" sz="1400">
                <a:solidFill>
                  <a:schemeClr val="tx1"/>
                </a:solidFill>
                <a:latin typeface="標楷體" panose="03000509000000000000" pitchFamily="65" charset="-120"/>
                <a:ea typeface="標楷體" panose="03000509000000000000" pitchFamily="65" charset="-120"/>
              </a:defRPr>
            </a:lvl9pPr>
          </a:lstStyle>
          <a:p>
            <a:pPr marL="0" marR="0" lvl="0" indent="0" algn="ctr" defTabSz="914400" rtl="0" eaLnBrk="0" fontAlgn="base" latinLnBrk="0" hangingPunct="0">
              <a:lnSpc>
                <a:spcPts val="3200"/>
              </a:lnSpc>
              <a:spcBef>
                <a:spcPct val="0"/>
              </a:spcBef>
              <a:spcAft>
                <a:spcPct val="0"/>
              </a:spcAft>
              <a:buClrTx/>
              <a:buSzTx/>
              <a:buFont typeface="Wingdings" panose="05000000000000000000" pitchFamily="2" charset="2"/>
              <a:buNone/>
              <a:tabLst/>
              <a:defRPr/>
            </a:pPr>
            <a:r>
              <a:rPr kumimoji="1" lang="zh-Hant" altLang="en-US" sz="2800" b="1" i="0" u="none" strike="noStrike" kern="1200" cap="none" spc="0" normalizeH="0" baseline="0" noProof="0" dirty="0">
                <a:ln>
                  <a:noFill/>
                </a:ln>
                <a:solidFill>
                  <a:srgbClr val="C00000"/>
                </a:solidFill>
                <a:effectLst/>
                <a:uLnTx/>
                <a:uFillTx/>
                <a:latin typeface="標楷體" panose="03000509000000000000" pitchFamily="65" charset="-120"/>
                <a:ea typeface="標楷體" panose="03000509000000000000" pitchFamily="65" charset="-120"/>
                <a:cs typeface="+mn-cs"/>
              </a:rPr>
              <a:t>雲製造範例</a:t>
            </a:r>
            <a:r>
              <a:rPr kumimoji="1" lang="en-US" altLang="zh-TW" sz="2800" b="1" i="0" u="none" strike="noStrike" kern="1200" cap="none" spc="0" normalizeH="0" baseline="0" noProof="0" dirty="0">
                <a:ln>
                  <a:noFill/>
                </a:ln>
                <a:solidFill>
                  <a:srgbClr val="C00000"/>
                </a:solidFill>
                <a:effectLst/>
                <a:uLnTx/>
                <a:uFillTx/>
                <a:latin typeface="標楷體" panose="03000509000000000000" pitchFamily="65" charset="-120"/>
                <a:ea typeface="標楷體" panose="03000509000000000000" pitchFamily="65" charset="-120"/>
                <a:cs typeface="+mn-cs"/>
              </a:rPr>
              <a:t>: </a:t>
            </a:r>
            <a:br>
              <a:rPr kumimoji="1" lang="en-US" altLang="zh-TW" sz="2800" b="1" i="0" u="none" strike="noStrike" kern="1200" cap="none" spc="0" normalizeH="0" baseline="0" noProof="0" dirty="0">
                <a:ln>
                  <a:noFill/>
                </a:ln>
                <a:solidFill>
                  <a:srgbClr val="C00000"/>
                </a:solidFill>
                <a:effectLst/>
                <a:uLnTx/>
                <a:uFillTx/>
                <a:latin typeface="標楷體" panose="03000509000000000000" pitchFamily="65" charset="-120"/>
                <a:ea typeface="標楷體" panose="03000509000000000000" pitchFamily="65" charset="-120"/>
                <a:cs typeface="+mn-cs"/>
              </a:rPr>
            </a:br>
            <a:r>
              <a:rPr kumimoji="1" lang="zh-Hant" altLang="en-US" sz="2400" b="1" i="0" u="none" strike="noStrike" kern="1200" cap="none" spc="0" normalizeH="0" baseline="0" noProof="0" dirty="0">
                <a:ln>
                  <a:noFill/>
                </a:ln>
                <a:solidFill>
                  <a:srgbClr val="3333FF"/>
                </a:solidFill>
                <a:effectLst/>
                <a:uLnTx/>
                <a:uFillTx/>
                <a:latin typeface="標楷體" panose="03000509000000000000" pitchFamily="65" charset="-120"/>
                <a:ea typeface="標楷體" panose="03000509000000000000" pitchFamily="65" charset="-120"/>
                <a:cs typeface="+mn-cs"/>
              </a:rPr>
              <a:t>智慧製造平台</a:t>
            </a:r>
            <a:r>
              <a:rPr kumimoji="1" lang="en-US" altLang="zh-TW" sz="2400" b="1" i="0" u="none" strike="noStrike" kern="1200" cap="none" spc="0" normalizeH="0" baseline="0" noProof="0" dirty="0">
                <a:ln>
                  <a:noFill/>
                </a:ln>
                <a:solidFill>
                  <a:srgbClr val="3333FF"/>
                </a:solidFill>
                <a:effectLst/>
                <a:uLnTx/>
                <a:uFillTx/>
                <a:latin typeface="標楷體" panose="03000509000000000000" pitchFamily="65" charset="-120"/>
                <a:ea typeface="標楷體" panose="03000509000000000000" pitchFamily="65" charset="-120"/>
                <a:cs typeface="+mn-cs"/>
              </a:rPr>
              <a:t>-</a:t>
            </a:r>
            <a:r>
              <a:rPr kumimoji="1" lang="en-US" altLang="zh-TW" sz="2400" b="1" i="0" u="none" strike="noStrike" kern="1200" cap="none" spc="0" normalizeH="0" baseline="0" noProof="0" dirty="0">
                <a:ln>
                  <a:noFill/>
                </a:ln>
                <a:solidFill>
                  <a:srgbClr val="3333FF"/>
                </a:solidFill>
                <a:effectLst/>
                <a:uLnTx/>
                <a:uFillTx/>
                <a:latin typeface="Times New Roman"/>
                <a:ea typeface="標楷體"/>
                <a:cs typeface="+mn-cs"/>
              </a:rPr>
              <a:t>AMCoT</a:t>
            </a:r>
          </a:p>
        </p:txBody>
      </p:sp>
      <p:graphicFrame>
        <p:nvGraphicFramePr>
          <p:cNvPr id="4" name="UBM"/>
          <p:cNvGraphicFramePr>
            <a:graphicFrameLocks noChangeAspect="1"/>
          </p:cNvGraphicFramePr>
          <p:nvPr>
            <p:extLst/>
          </p:nvPr>
        </p:nvGraphicFramePr>
        <p:xfrm>
          <a:off x="119240" y="1100148"/>
          <a:ext cx="9024760" cy="4968318"/>
        </p:xfrm>
        <a:graphic>
          <a:graphicData uri="http://schemas.openxmlformats.org/presentationml/2006/ole">
            <mc:AlternateContent xmlns:mc="http://schemas.openxmlformats.org/markup-compatibility/2006">
              <mc:Choice xmlns:v="urn:schemas-microsoft-com:vml" Requires="v">
                <p:oleObj spid="_x0000_s59457" name="Visio" r:id="rId5" imgW="42605367" imgH="23450580" progId="Visio.Drawing.15">
                  <p:embed/>
                </p:oleObj>
              </mc:Choice>
              <mc:Fallback>
                <p:oleObj name="Visio" r:id="rId5" imgW="42605367" imgH="23450580" progId="Visio.Drawing.15">
                  <p:embed/>
                  <p:pic>
                    <p:nvPicPr>
                      <p:cNvPr id="4" name="UBM"/>
                      <p:cNvPicPr/>
                      <p:nvPr/>
                    </p:nvPicPr>
                    <p:blipFill>
                      <a:blip r:embed="rId6"/>
                      <a:stretch>
                        <a:fillRect/>
                      </a:stretch>
                    </p:blipFill>
                    <p:spPr>
                      <a:xfrm>
                        <a:off x="119240" y="1100148"/>
                        <a:ext cx="9024760" cy="4968318"/>
                      </a:xfrm>
                      <a:prstGeom prst="rect">
                        <a:avLst/>
                      </a:prstGeom>
                    </p:spPr>
                  </p:pic>
                </p:oleObj>
              </mc:Fallback>
            </mc:AlternateContent>
          </a:graphicData>
        </a:graphic>
      </p:graphicFrame>
      <p:graphicFrame>
        <p:nvGraphicFramePr>
          <p:cNvPr id="10" name="CPA"/>
          <p:cNvGraphicFramePr>
            <a:graphicFrameLocks noChangeAspect="1"/>
          </p:cNvGraphicFramePr>
          <p:nvPr>
            <p:extLst/>
          </p:nvPr>
        </p:nvGraphicFramePr>
        <p:xfrm>
          <a:off x="119240" y="1100148"/>
          <a:ext cx="9024760" cy="4968318"/>
        </p:xfrm>
        <a:graphic>
          <a:graphicData uri="http://schemas.openxmlformats.org/presentationml/2006/ole">
            <mc:AlternateContent xmlns:mc="http://schemas.openxmlformats.org/markup-compatibility/2006">
              <mc:Choice xmlns:v="urn:schemas-microsoft-com:vml" Requires="v">
                <p:oleObj spid="_x0000_s59458" name="Visio" r:id="rId7" imgW="42605367" imgH="23450580" progId="Visio.Drawing.15">
                  <p:embed/>
                </p:oleObj>
              </mc:Choice>
              <mc:Fallback>
                <p:oleObj name="Visio" r:id="rId7" imgW="42605367" imgH="23450580" progId="Visio.Drawing.15">
                  <p:embed/>
                  <p:pic>
                    <p:nvPicPr>
                      <p:cNvPr id="10" name="CPA"/>
                      <p:cNvPicPr/>
                      <p:nvPr/>
                    </p:nvPicPr>
                    <p:blipFill>
                      <a:blip r:embed="rId8"/>
                      <a:stretch>
                        <a:fillRect/>
                      </a:stretch>
                    </p:blipFill>
                    <p:spPr>
                      <a:xfrm>
                        <a:off x="119240" y="1100148"/>
                        <a:ext cx="9024760" cy="4968318"/>
                      </a:xfrm>
                      <a:prstGeom prst="rect">
                        <a:avLst/>
                      </a:prstGeom>
                    </p:spPr>
                  </p:pic>
                </p:oleObj>
              </mc:Fallback>
            </mc:AlternateContent>
          </a:graphicData>
        </a:graphic>
      </p:graphicFrame>
      <p:graphicFrame>
        <p:nvGraphicFramePr>
          <p:cNvPr id="11" name="Cloud"/>
          <p:cNvGraphicFramePr>
            <a:graphicFrameLocks noChangeAspect="1"/>
          </p:cNvGraphicFramePr>
          <p:nvPr>
            <p:extLst/>
          </p:nvPr>
        </p:nvGraphicFramePr>
        <p:xfrm>
          <a:off x="101239" y="1100148"/>
          <a:ext cx="9024760" cy="4968318"/>
        </p:xfrm>
        <a:graphic>
          <a:graphicData uri="http://schemas.openxmlformats.org/presentationml/2006/ole">
            <mc:AlternateContent xmlns:mc="http://schemas.openxmlformats.org/markup-compatibility/2006">
              <mc:Choice xmlns:v="urn:schemas-microsoft-com:vml" Requires="v">
                <p:oleObj spid="_x0000_s59459" name="Visio" r:id="rId9" imgW="42605367" imgH="23450580" progId="Visio.Drawing.15">
                  <p:embed/>
                </p:oleObj>
              </mc:Choice>
              <mc:Fallback>
                <p:oleObj name="Visio" r:id="rId9" imgW="42605367" imgH="23450580" progId="Visio.Drawing.15">
                  <p:embed/>
                  <p:pic>
                    <p:nvPicPr>
                      <p:cNvPr id="11" name="Cloud"/>
                      <p:cNvPicPr/>
                      <p:nvPr/>
                    </p:nvPicPr>
                    <p:blipFill>
                      <a:blip r:embed="rId10"/>
                      <a:stretch>
                        <a:fillRect/>
                      </a:stretch>
                    </p:blipFill>
                    <p:spPr>
                      <a:xfrm>
                        <a:off x="101239" y="1100148"/>
                        <a:ext cx="9024760" cy="4968318"/>
                      </a:xfrm>
                      <a:prstGeom prst="rect">
                        <a:avLst/>
                      </a:prstGeom>
                    </p:spPr>
                  </p:pic>
                </p:oleObj>
              </mc:Fallback>
            </mc:AlternateContent>
          </a:graphicData>
        </a:graphic>
      </p:graphicFrame>
      <p:sp>
        <p:nvSpPr>
          <p:cNvPr id="7" name="矩形 6"/>
          <p:cNvSpPr/>
          <p:nvPr/>
        </p:nvSpPr>
        <p:spPr>
          <a:xfrm>
            <a:off x="323528" y="796642"/>
            <a:ext cx="8424936" cy="400110"/>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
                <a:srgbClr val="FF0000"/>
              </a:buClr>
              <a:buSzPct val="90000"/>
              <a:buFont typeface="Wingdings" panose="05000000000000000000" pitchFamily="2" charset="2"/>
              <a:buChar char="n"/>
              <a:tabLst/>
              <a:defRPr/>
            </a:pPr>
            <a:r>
              <a:rPr kumimoji="1" lang="zh-Hant" altLang="en-US" sz="20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雲端包含了數個</a:t>
            </a:r>
            <a:r>
              <a:rPr kumimoji="1" lang="zh-Hant" altLang="en-US" sz="20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Times New Roman" panose="02020603050405020304" pitchFamily="18" charset="0"/>
              </a:rPr>
              <a:t>智慧雲製造服務</a:t>
            </a:r>
            <a:endParaRPr kumimoji="1" lang="zh-TW" altLang="en-US" sz="20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endParaRPr>
          </a:p>
        </p:txBody>
      </p:sp>
      <p:sp>
        <p:nvSpPr>
          <p:cNvPr id="8" name="矩形 7"/>
          <p:cNvSpPr/>
          <p:nvPr/>
        </p:nvSpPr>
        <p:spPr>
          <a:xfrm>
            <a:off x="899592" y="6042774"/>
            <a:ext cx="7488832" cy="338554"/>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
                <a:srgbClr val="FF0000"/>
              </a:buClr>
              <a:buSzPct val="90000"/>
              <a:buFont typeface="Wingdings" panose="05000000000000000000" pitchFamily="2" charset="2"/>
              <a:buChar char="n"/>
              <a:tabLst/>
              <a:defRPr/>
            </a:pP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工廠端包含各種物聯網邊緣裝置，如</a:t>
            </a:r>
            <a:r>
              <a:rPr kumimoji="1" lang="zh-Hant" altLang="en-US" sz="1600" b="1" i="0" u="none" strike="noStrike" kern="1200" cap="none" spc="0" normalizeH="0" baseline="0" noProof="0" dirty="0">
                <a:ln>
                  <a:noFill/>
                </a:ln>
                <a:solidFill>
                  <a:srgbClr val="993300"/>
                </a:solidFill>
                <a:effectLst/>
                <a:uLnTx/>
                <a:uFillTx/>
                <a:latin typeface="Times New Roman" pitchFamily="18" charset="0"/>
                <a:ea typeface="標楷體" pitchFamily="65" charset="-120"/>
                <a:cs typeface="Times New Roman" panose="02020603050405020304" pitchFamily="18" charset="0"/>
              </a:rPr>
              <a:t>虛實整合代理人</a:t>
            </a:r>
            <a:r>
              <a:rPr kumimoji="1" lang="en-US" altLang="zh-Hant" sz="1600" b="1" i="0" u="none" strike="noStrike" kern="1200" cap="none" spc="0" normalizeH="0" baseline="0" noProof="0" dirty="0">
                <a:ln>
                  <a:noFill/>
                </a:ln>
                <a:solidFill>
                  <a:srgbClr val="993300"/>
                </a:solidFill>
                <a:effectLst/>
                <a:uLnTx/>
                <a:uFillTx/>
                <a:latin typeface="Times New Roman" pitchFamily="18" charset="0"/>
                <a:ea typeface="標楷體" pitchFamily="65" charset="-120"/>
                <a:cs typeface="Times New Roman" panose="02020603050405020304" pitchFamily="18" charset="0"/>
              </a:rPr>
              <a:t>CPA</a:t>
            </a:r>
            <a:endParaRPr kumimoji="1" lang="zh-TW" altLang="en-US" sz="1600" b="1" i="0" u="none" strike="noStrike" kern="1200" cap="none" spc="0" normalizeH="0" baseline="0" noProof="0" dirty="0">
              <a:ln>
                <a:noFill/>
              </a:ln>
              <a:solidFill>
                <a:srgbClr val="990033"/>
              </a:solidFill>
              <a:effectLst/>
              <a:uLnTx/>
              <a:uFillTx/>
              <a:latin typeface="Times New Roman" pitchFamily="18" charset="0"/>
              <a:ea typeface="標楷體" pitchFamily="65" charset="-120"/>
              <a:cs typeface="+mn-cs"/>
            </a:endParaRPr>
          </a:p>
        </p:txBody>
      </p:sp>
      <p:sp>
        <p:nvSpPr>
          <p:cNvPr id="2" name="矩形 1"/>
          <p:cNvSpPr/>
          <p:nvPr/>
        </p:nvSpPr>
        <p:spPr>
          <a:xfrm>
            <a:off x="5507170" y="3839603"/>
            <a:ext cx="3116238"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rPr>
              <a:t>IYM: Intelligent Yield Management </a:t>
            </a:r>
            <a:endParaRPr kumimoji="1" lang="zh-TW" altLang="en-US"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endParaRPr>
          </a:p>
        </p:txBody>
      </p:sp>
      <p:sp>
        <p:nvSpPr>
          <p:cNvPr id="12" name="矩形 11"/>
          <p:cNvSpPr/>
          <p:nvPr/>
        </p:nvSpPr>
        <p:spPr>
          <a:xfrm>
            <a:off x="5507170" y="3612680"/>
            <a:ext cx="328641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rPr>
              <a:t>IPM: Intelligent Predictive Maintenance</a:t>
            </a:r>
            <a:endParaRPr kumimoji="1" lang="zh-TW" altLang="en-US"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endParaRPr>
          </a:p>
        </p:txBody>
      </p:sp>
      <p:sp>
        <p:nvSpPr>
          <p:cNvPr id="13" name="矩形 12"/>
          <p:cNvSpPr/>
          <p:nvPr/>
        </p:nvSpPr>
        <p:spPr>
          <a:xfrm>
            <a:off x="-21511" y="3766568"/>
            <a:ext cx="4011547"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rPr>
              <a:t>AVM: </a:t>
            </a:r>
            <a:r>
              <a:rPr kumimoji="1" lang="zh-Hant" altLang="en-US"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rPr>
              <a:t>自動虛擬量測</a:t>
            </a:r>
            <a:r>
              <a:rPr kumimoji="1" lang="en-US" altLang="zh-TW"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rPr>
              <a:t>Automatic Virtual Metrology</a:t>
            </a:r>
            <a:endParaRPr kumimoji="1" lang="zh-TW" altLang="en-US" sz="1400" b="1" i="0" u="none" strike="noStrike" kern="1200" cap="none" spc="0" normalizeH="0" baseline="0" noProof="0" dirty="0">
              <a:ln>
                <a:noFill/>
              </a:ln>
              <a:solidFill>
                <a:srgbClr val="CC00CC"/>
              </a:solidFill>
              <a:effectLst/>
              <a:uLnTx/>
              <a:uFillTx/>
              <a:latin typeface="Times New Roman" pitchFamily="18" charset="0"/>
              <a:ea typeface="標楷體" pitchFamily="65" charset="-120"/>
              <a:cs typeface="+mn-cs"/>
            </a:endParaRPr>
          </a:p>
        </p:txBody>
      </p:sp>
      <p:sp>
        <p:nvSpPr>
          <p:cNvPr id="14" name="矩形 13"/>
          <p:cNvSpPr/>
          <p:nvPr/>
        </p:nvSpPr>
        <p:spPr>
          <a:xfrm>
            <a:off x="306968" y="1871175"/>
            <a:ext cx="8225472" cy="16555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5" name="矩形 14"/>
          <p:cNvSpPr/>
          <p:nvPr/>
        </p:nvSpPr>
        <p:spPr>
          <a:xfrm>
            <a:off x="1835696" y="1871175"/>
            <a:ext cx="648072" cy="235531"/>
          </a:xfrm>
          <a:prstGeom prst="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6" name="矩形 15"/>
          <p:cNvSpPr/>
          <p:nvPr/>
        </p:nvSpPr>
        <p:spPr>
          <a:xfrm>
            <a:off x="4211960" y="1871175"/>
            <a:ext cx="648072" cy="231049"/>
          </a:xfrm>
          <a:prstGeom prst="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7" name="矩形 16"/>
          <p:cNvSpPr/>
          <p:nvPr/>
        </p:nvSpPr>
        <p:spPr>
          <a:xfrm>
            <a:off x="6804248" y="1844824"/>
            <a:ext cx="648072" cy="261882"/>
          </a:xfrm>
          <a:prstGeom prst="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8" name="矩形 17"/>
          <p:cNvSpPr/>
          <p:nvPr/>
        </p:nvSpPr>
        <p:spPr>
          <a:xfrm>
            <a:off x="117170" y="4147379"/>
            <a:ext cx="8775309" cy="3707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Tree>
    <p:custDataLst>
      <p:tags r:id="rId2"/>
    </p:custDataLst>
    <p:extLst>
      <p:ext uri="{BB962C8B-B14F-4D97-AF65-F5344CB8AC3E}">
        <p14:creationId xmlns:p14="http://schemas.microsoft.com/office/powerpoint/2010/main" val="3834317044"/>
      </p:ext>
    </p:extLst>
  </p:cSld>
  <p:clrMapOvr>
    <a:masterClrMapping/>
  </p:clrMapOvr>
  <p:transition spd="slow" advTm="10607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animBg="1"/>
      <p:bldP spid="15" grpId="0" animBg="1"/>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2504" y="1743929"/>
            <a:ext cx="3934296" cy="2405133"/>
          </a:xfrm>
          <a:prstGeom prst="rect">
            <a:avLst/>
          </a:prstGeom>
        </p:spPr>
      </p:pic>
      <p:sp>
        <p:nvSpPr>
          <p:cNvPr id="2" name="標題 1"/>
          <p:cNvSpPr>
            <a:spLocks noGrp="1"/>
          </p:cNvSpPr>
          <p:nvPr>
            <p:ph type="title"/>
          </p:nvPr>
        </p:nvSpPr>
        <p:spPr>
          <a:xfrm>
            <a:off x="457200" y="152399"/>
            <a:ext cx="8229600" cy="580229"/>
          </a:xfrm>
          <a:noFill/>
          <a:ln w="9525">
            <a:noFill/>
            <a:miter lim="800000"/>
            <a:headEnd/>
            <a:tailEnd/>
          </a:ln>
          <a:effectLst/>
        </p:spPr>
        <p:txBody>
          <a:bodyPr vert="horz" wrap="square" lIns="36000" tIns="36000" rIns="36000" bIns="36000" numCol="1" anchor="ctr" anchorCtr="0" compatLnSpc="1">
            <a:prstTxWarp prst="textNoShape">
              <a:avLst/>
            </a:prstTxWarp>
          </a:bodyPr>
          <a:lstStyle/>
          <a:p>
            <a:pPr>
              <a:lnSpc>
                <a:spcPts val="3200"/>
              </a:lnSpc>
            </a:pPr>
            <a:r>
              <a:rPr lang="en-US" altLang="zh-TW" sz="2800" dirty="0" err="1">
                <a:solidFill>
                  <a:srgbClr val="C00000"/>
                </a:solidFill>
              </a:rPr>
              <a:t>AMCoT</a:t>
            </a:r>
            <a:r>
              <a:rPr lang="zh-Hant" altLang="en-US" sz="2800" dirty="0">
                <a:solidFill>
                  <a:srgbClr val="C00000"/>
                </a:solidFill>
                <a:latin typeface="標楷體" panose="03000509000000000000" pitchFamily="65" charset="-120"/>
                <a:ea typeface="標楷體" panose="03000509000000000000" pitchFamily="65" charset="-120"/>
              </a:rPr>
              <a:t>產業應用案例</a:t>
            </a:r>
            <a:endParaRPr lang="zh-TW" altLang="en-US" sz="2600" b="0" dirty="0">
              <a:solidFill>
                <a:srgbClr val="3333FF"/>
              </a:solidFill>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4105976"/>
            <a:ext cx="3790803" cy="2121114"/>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930" y="4141088"/>
            <a:ext cx="3779759" cy="2240240"/>
          </a:xfrm>
          <a:prstGeom prst="rect">
            <a:avLst/>
          </a:prstGeom>
        </p:spPr>
      </p:pic>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896" y="1896314"/>
            <a:ext cx="3960440" cy="2164059"/>
          </a:xfrm>
          <a:prstGeom prst="rect">
            <a:avLst/>
          </a:prstGeom>
        </p:spPr>
      </p:pic>
      <p:sp>
        <p:nvSpPr>
          <p:cNvPr id="10" name="Rectangle 2"/>
          <p:cNvSpPr txBox="1">
            <a:spLocks noChangeArrowheads="1"/>
          </p:cNvSpPr>
          <p:nvPr/>
        </p:nvSpPr>
        <p:spPr bwMode="auto">
          <a:xfrm>
            <a:off x="251520" y="836711"/>
            <a:ext cx="8496944" cy="1033373"/>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342900" marR="0" lvl="0" indent="-342900" algn="just" defTabSz="914400" rtl="0" eaLnBrk="0" fontAlgn="base" latinLnBrk="0" hangingPunct="0">
              <a:lnSpc>
                <a:spcPct val="100000"/>
              </a:lnSpc>
              <a:spcBef>
                <a:spcPct val="0"/>
              </a:spcBef>
              <a:spcAft>
                <a:spcPts val="0"/>
              </a:spcAft>
              <a:buClr>
                <a:srgbClr val="FF0000"/>
              </a:buClr>
              <a:buSzPct val="75000"/>
              <a:buFont typeface="Wingdings" panose="05000000000000000000" pitchFamily="2" charset="2"/>
              <a:buChar char="n"/>
              <a:tabLst/>
              <a:defRPr/>
            </a:pPr>
            <a:r>
              <a:rPr kumimoji="1" lang="en-US" altLang="zh-TW" sz="2100" b="1" i="0" u="none" strike="noStrike" kern="1200" cap="none" spc="0" normalizeH="0" baseline="0" noProof="0" dirty="0" err="1">
                <a:ln>
                  <a:noFill/>
                </a:ln>
                <a:solidFill>
                  <a:srgbClr val="FF0000"/>
                </a:solidFill>
                <a:effectLst/>
                <a:uLnTx/>
                <a:uFillTx/>
                <a:latin typeface="Times New Roman" panose="02020603050405020304" pitchFamily="18" charset="0"/>
                <a:ea typeface="標楷體"/>
                <a:cs typeface="Times New Roman" panose="02020603050405020304" pitchFamily="18" charset="0"/>
              </a:rPr>
              <a:t>AMCoT</a:t>
            </a:r>
            <a:r>
              <a:rPr kumimoji="1" lang="zh-Hant" altLang="en-US" sz="21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已經成功應用於數個不同的製造產業</a:t>
            </a:r>
            <a:r>
              <a:rPr kumimoji="1" lang="en-US" altLang="zh-TW" sz="21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 </a:t>
            </a:r>
          </a:p>
          <a:p>
            <a:pPr marL="342900" marR="0" lvl="0" indent="-342900" algn="just" defTabSz="914400" rtl="0" eaLnBrk="0" fontAlgn="base" latinLnBrk="0" hangingPunct="0">
              <a:lnSpc>
                <a:spcPct val="100000"/>
              </a:lnSpc>
              <a:spcBef>
                <a:spcPct val="0"/>
              </a:spcBef>
              <a:spcAft>
                <a:spcPts val="0"/>
              </a:spcAft>
              <a:buClr>
                <a:srgbClr val="FF0000"/>
              </a:buClr>
              <a:buSzPct val="75000"/>
              <a:buFont typeface="Wingdings" panose="05000000000000000000" pitchFamily="2" charset="2"/>
              <a:buChar char="n"/>
              <a:tabLst/>
              <a:defRPr/>
            </a:pPr>
            <a:r>
              <a:rPr kumimoji="1" lang="en-US" altLang="zh-TW" sz="2100" b="1" i="0" u="none" strike="noStrike" kern="1200" cap="none" spc="0" normalizeH="0" baseline="0" noProof="0" dirty="0" err="1">
                <a:ln>
                  <a:noFill/>
                </a:ln>
                <a:solidFill>
                  <a:srgbClr val="CC0099"/>
                </a:solidFill>
                <a:effectLst/>
                <a:uLnTx/>
                <a:uFillTx/>
                <a:latin typeface="Times New Roman" panose="02020603050405020304" pitchFamily="18" charset="0"/>
                <a:ea typeface="標楷體"/>
                <a:cs typeface="Times New Roman" panose="02020603050405020304" pitchFamily="18" charset="0"/>
              </a:rPr>
              <a:t>AMCoT</a:t>
            </a:r>
            <a:r>
              <a:rPr kumimoji="1" lang="zh-Hant" altLang="en-US" sz="2100" b="1" i="0" u="none" strike="noStrike" kern="1200" cap="none" spc="0" normalizeH="0" baseline="0" noProof="0" dirty="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rPr>
              <a:t>可以為不同產業提供不同的雲製造</a:t>
            </a:r>
            <a:r>
              <a:rPr kumimoji="1" lang="zh-Hant" altLang="en-US" sz="2100" b="1" i="0" u="none" strike="noStrike" kern="1200" cap="none" spc="0" normalizeH="0" baseline="0" noProof="0" dirty="0" smtClean="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rPr>
              <a:t>服務</a:t>
            </a:r>
            <a:endParaRPr kumimoji="1" lang="en-US" altLang="zh-Hant" sz="2100" b="1" i="0" u="none" strike="noStrike" kern="1200" cap="none" spc="0" normalizeH="0" baseline="0" noProof="0" dirty="0" smtClean="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0"/>
              </a:spcAft>
              <a:buClr>
                <a:srgbClr val="FF0000"/>
              </a:buClr>
              <a:buSzPct val="75000"/>
              <a:buFont typeface="Wingdings" panose="05000000000000000000" pitchFamily="2" charset="2"/>
              <a:buChar char="n"/>
              <a:tabLst/>
              <a:defRPr/>
            </a:pPr>
            <a:r>
              <a:rPr kumimoji="1" lang="en-US" altLang="zh-TW" sz="2100" b="1" i="0" u="none" strike="noStrike" kern="1200" cap="none" spc="0" normalizeH="0" baseline="0" noProof="0" dirty="0" err="1">
                <a:ln>
                  <a:noFill/>
                </a:ln>
                <a:solidFill>
                  <a:srgbClr val="FF0000"/>
                </a:solidFill>
                <a:effectLst/>
                <a:uLnTx/>
                <a:uFillTx/>
                <a:latin typeface="Times New Roman" panose="02020603050405020304" pitchFamily="18" charset="0"/>
                <a:ea typeface="標楷體"/>
                <a:cs typeface="Times New Roman" panose="02020603050405020304" pitchFamily="18" charset="0"/>
              </a:rPr>
              <a:t>AMCoT</a:t>
            </a:r>
            <a:r>
              <a:rPr kumimoji="1" lang="zh-TW" altLang="en-US" sz="2100" b="1" i="0" u="none" strike="noStrike" kern="1200" cap="none" spc="0" normalizeH="0" baseline="0" noProof="0" dirty="0" smtClean="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rPr>
              <a:t>之成果已被科技部選為自動化學門之先進</a:t>
            </a:r>
            <a:r>
              <a:rPr kumimoji="1" lang="zh-TW" altLang="en-US" sz="2100" b="1" i="0" u="none" strike="noStrike" kern="1200" cap="none" spc="0" normalizeH="0" baseline="0" noProof="0" dirty="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rPr>
              <a:t>製造</a:t>
            </a:r>
            <a:r>
              <a:rPr kumimoji="1" lang="zh-TW" altLang="en-US" sz="2100" b="1" i="0" u="sng" strike="noStrike" kern="1200" cap="none" spc="0" normalizeH="0" baseline="0" noProof="0" dirty="0" smtClean="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rPr>
              <a:t>亮點計畫</a:t>
            </a:r>
            <a:endParaRPr kumimoji="1" lang="en-US" altLang="zh-Hant" sz="2100" b="1" i="0" u="sng" strike="noStrike" kern="1200" cap="none" spc="0" normalizeH="0" baseline="0" noProof="0" dirty="0">
              <a:ln>
                <a:noFill/>
              </a:ln>
              <a:solidFill>
                <a:srgbClr val="CC0099"/>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矩形 3"/>
          <p:cNvSpPr/>
          <p:nvPr/>
        </p:nvSpPr>
        <p:spPr>
          <a:xfrm>
            <a:off x="7280476" y="2348880"/>
            <a:ext cx="110794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2" name="矩形 11"/>
          <p:cNvSpPr/>
          <p:nvPr/>
        </p:nvSpPr>
        <p:spPr>
          <a:xfrm>
            <a:off x="1691680" y="4293096"/>
            <a:ext cx="648072" cy="432048"/>
          </a:xfrm>
          <a:prstGeom prst="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3" name="矩形 12"/>
          <p:cNvSpPr/>
          <p:nvPr/>
        </p:nvSpPr>
        <p:spPr>
          <a:xfrm>
            <a:off x="5940152" y="1916832"/>
            <a:ext cx="648072" cy="432048"/>
          </a:xfrm>
          <a:prstGeom prst="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1" name="矩形 10"/>
          <p:cNvSpPr/>
          <p:nvPr/>
        </p:nvSpPr>
        <p:spPr>
          <a:xfrm>
            <a:off x="2987824" y="2501938"/>
            <a:ext cx="1088475"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6" name="矩形 15"/>
          <p:cNvSpPr/>
          <p:nvPr/>
        </p:nvSpPr>
        <p:spPr>
          <a:xfrm>
            <a:off x="2986375" y="4717049"/>
            <a:ext cx="1080299"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7" name="矩形 16"/>
          <p:cNvSpPr/>
          <p:nvPr/>
        </p:nvSpPr>
        <p:spPr>
          <a:xfrm>
            <a:off x="7164288" y="4748012"/>
            <a:ext cx="1132689"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5" name="矩形 4"/>
          <p:cNvSpPr/>
          <p:nvPr/>
        </p:nvSpPr>
        <p:spPr>
          <a:xfrm>
            <a:off x="4030831" y="2615294"/>
            <a:ext cx="90120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MSACS</a:t>
            </a:r>
            <a:endParaRPr kumimoji="1" lang="zh-TW"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
        <p:nvSpPr>
          <p:cNvPr id="19" name="矩形 18"/>
          <p:cNvSpPr/>
          <p:nvPr/>
        </p:nvSpPr>
        <p:spPr>
          <a:xfrm>
            <a:off x="3995936" y="4847542"/>
            <a:ext cx="90120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MSACS</a:t>
            </a:r>
            <a:endParaRPr kumimoji="1" lang="zh-TW"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
        <p:nvSpPr>
          <p:cNvPr id="20" name="矩形 19"/>
          <p:cNvSpPr/>
          <p:nvPr/>
        </p:nvSpPr>
        <p:spPr>
          <a:xfrm>
            <a:off x="8316416" y="2395627"/>
            <a:ext cx="90120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MSACS</a:t>
            </a:r>
            <a:endParaRPr kumimoji="1" lang="zh-TW"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
        <p:nvSpPr>
          <p:cNvPr id="21" name="矩形 20"/>
          <p:cNvSpPr/>
          <p:nvPr/>
        </p:nvSpPr>
        <p:spPr>
          <a:xfrm>
            <a:off x="8271675" y="4741796"/>
            <a:ext cx="90120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MSACS</a:t>
            </a:r>
            <a:endParaRPr kumimoji="1" lang="zh-TW"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Tree>
    <p:custDataLst>
      <p:tags r:id="rId1"/>
    </p:custDataLst>
    <p:extLst>
      <p:ext uri="{BB962C8B-B14F-4D97-AF65-F5344CB8AC3E}">
        <p14:creationId xmlns:p14="http://schemas.microsoft.com/office/powerpoint/2010/main" val="850512660"/>
      </p:ext>
    </p:extLst>
  </p:cSld>
  <p:clrMapOvr>
    <a:masterClrMapping/>
  </p:clrMapOvr>
  <mc:AlternateContent xmlns:mc="http://schemas.openxmlformats.org/markup-compatibility/2006" xmlns:p14="http://schemas.microsoft.com/office/powerpoint/2010/main">
    <mc:Choice Requires="p14">
      <p:transition spd="slow" p14:dur="2000" advTm="20134"/>
    </mc:Choice>
    <mc:Fallback xmlns="">
      <p:transition spd="slow" advTm="201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1" grpId="0" animBg="1"/>
      <p:bldP spid="16" grpId="0" animBg="1"/>
      <p:bldP spid="17" grpId="0" animBg="1"/>
      <p:bldP spid="5" grpId="0"/>
      <p:bldP spid="19" grpId="0"/>
      <p:bldP spid="20"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標題 17"/>
          <p:cNvSpPr>
            <a:spLocks noGrp="1"/>
          </p:cNvSpPr>
          <p:nvPr>
            <p:ph type="title"/>
          </p:nvPr>
        </p:nvSpPr>
        <p:spPr>
          <a:xfrm>
            <a:off x="35496" y="152400"/>
            <a:ext cx="9108504" cy="496888"/>
          </a:xfrm>
        </p:spPr>
        <p:txBody>
          <a:bodyPr/>
          <a:lstStyle/>
          <a:p>
            <a:r>
              <a:rPr lang="zh-Hant" altLang="en-US" sz="3000" dirty="0">
                <a:solidFill>
                  <a:srgbClr val="C00000"/>
                </a:solidFill>
                <a:latin typeface="標楷體" panose="03000509000000000000" pitchFamily="65" charset="-120"/>
                <a:ea typeface="標楷體" panose="03000509000000000000" pitchFamily="65" charset="-120"/>
              </a:rPr>
              <a:t>建構雲製造服務的挑戰</a:t>
            </a:r>
            <a:endParaRPr lang="zh-TW" altLang="en-US" sz="3000" dirty="0">
              <a:solidFill>
                <a:srgbClr val="C00000"/>
              </a:solidFill>
              <a:latin typeface="標楷體" panose="03000509000000000000" pitchFamily="65" charset="-120"/>
              <a:ea typeface="標楷體" panose="03000509000000000000" pitchFamily="65" charset="-120"/>
            </a:endParaRPr>
          </a:p>
        </p:txBody>
      </p:sp>
      <p:sp>
        <p:nvSpPr>
          <p:cNvPr id="3" name="Rectangle 2"/>
          <p:cNvSpPr txBox="1">
            <a:spLocks noChangeArrowheads="1"/>
          </p:cNvSpPr>
          <p:nvPr/>
        </p:nvSpPr>
        <p:spPr bwMode="auto">
          <a:xfrm>
            <a:off x="341276" y="980728"/>
            <a:ext cx="8407188" cy="4824536"/>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zh-Hant" altLang="en-US" sz="2400" b="1" i="0" u="none" strike="noStrike" kern="1200" cap="none" spc="0" normalizeH="0" baseline="0" noProof="0" dirty="0">
                <a:ln>
                  <a:noFill/>
                </a:ln>
                <a:solidFill>
                  <a:srgbClr val="990033"/>
                </a:solidFill>
                <a:effectLst/>
                <a:uLnTx/>
                <a:uFillTx/>
                <a:latin typeface="Times New Roman"/>
                <a:ea typeface="標楷體" panose="03000509000000000000" pitchFamily="65" charset="-120"/>
                <a:cs typeface="Times New Roman" panose="02020603050405020304" pitchFamily="18" charset="0"/>
              </a:rPr>
              <a:t>如何自動且有效的建置雲製造服務</a:t>
            </a:r>
            <a:r>
              <a:rPr kumimoji="1" lang="zh-Hant" altLang="en-US" sz="2400" b="0" i="0" u="none" strike="noStrike" kern="1200" cap="none" spc="0" normalizeH="0" baseline="0" noProof="0" dirty="0">
                <a:ln>
                  <a:noFill/>
                </a:ln>
                <a:solidFill>
                  <a:srgbClr val="0000CC"/>
                </a:solidFill>
                <a:effectLst/>
                <a:uLnTx/>
                <a:uFillTx/>
                <a:latin typeface="Times New Roman"/>
                <a:ea typeface="標楷體" panose="03000509000000000000" pitchFamily="65" charset="-120"/>
                <a:cs typeface="Times New Roman" panose="02020603050405020304" pitchFamily="18" charset="0"/>
              </a:rPr>
              <a:t>是促進雲製造服務中一個必要且具有挑戰性的問題。</a:t>
            </a:r>
            <a:endParaRPr kumimoji="1" lang="en-US" altLang="zh-TW"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zh-TW" altLang="en-US" sz="2400" b="1" i="0" u="none" strike="noStrike" kern="1200" cap="none" spc="0" normalizeH="0" baseline="0" noProof="0" dirty="0">
                <a:ln>
                  <a:noFill/>
                </a:ln>
                <a:solidFill>
                  <a:srgbClr val="3333FF"/>
                </a:solidFill>
                <a:effectLst/>
                <a:uLnTx/>
                <a:uFillTx/>
                <a:latin typeface="Times New Roman"/>
                <a:ea typeface="標楷體" panose="03000509000000000000" pitchFamily="65" charset="-120"/>
                <a:cs typeface="Times New Roman" panose="02020603050405020304" pitchFamily="18" charset="0"/>
              </a:rPr>
              <a:t>服務計算領域</a:t>
            </a:r>
            <a:r>
              <a:rPr kumimoji="1" lang="zh-TW" altLang="en-US"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提出了大量解決</a:t>
            </a:r>
            <a:r>
              <a:rPr kumimoji="1" lang="zh-TW" altLang="en-US" sz="2400" b="1" i="0" u="none" strike="noStrike" kern="1200" cap="none" spc="0" normalizeH="0" baseline="0" noProof="0" dirty="0">
                <a:ln>
                  <a:noFill/>
                </a:ln>
                <a:solidFill>
                  <a:srgbClr val="800000"/>
                </a:solidFill>
                <a:effectLst/>
                <a:uLnTx/>
                <a:uFillTx/>
                <a:latin typeface="Times New Roman"/>
                <a:ea typeface="標楷體" panose="03000509000000000000" pitchFamily="65" charset="-120"/>
                <a:cs typeface="Times New Roman" panose="02020603050405020304" pitchFamily="18" charset="0"/>
              </a:rPr>
              <a:t>服務組合問題</a:t>
            </a:r>
            <a:r>
              <a:rPr kumimoji="1" lang="zh-TW" altLang="en-US"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的方法，其主要概念是將多個現有</a:t>
            </a:r>
            <a:r>
              <a:rPr kumimoji="1" lang="en-US" altLang="zh-TW"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Web</a:t>
            </a:r>
            <a:r>
              <a:rPr kumimoji="1" lang="zh-TW" altLang="en-US"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服務集成到工作流中以創建新的增值服務。</a:t>
            </a:r>
            <a:endParaRPr kumimoji="1" lang="en-US" altLang="zh-TW"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zh-Hant" altLang="en-US"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rPr>
              <a:t>然而，這些服務組合相關的研究建立於假設服務已經存在的前提上，並</a:t>
            </a:r>
            <a:r>
              <a:rPr kumimoji="1" lang="zh-Hant" altLang="en-US" sz="2400" b="1" i="0" u="none" strike="noStrike" kern="1200" cap="none" spc="0" normalizeH="0" baseline="0" noProof="0" dirty="0">
                <a:ln>
                  <a:noFill/>
                </a:ln>
                <a:solidFill>
                  <a:srgbClr val="993300"/>
                </a:solidFill>
                <a:effectLst/>
                <a:uLnTx/>
                <a:uFillTx/>
                <a:latin typeface="Times New Roman"/>
                <a:ea typeface="標楷體" panose="03000509000000000000" pitchFamily="65" charset="-120"/>
                <a:cs typeface="Times New Roman" panose="02020603050405020304" pitchFamily="18" charset="0"/>
              </a:rPr>
              <a:t>沒有解決如何自動建置服務的問題</a:t>
            </a:r>
            <a:endParaRPr kumimoji="1" lang="en-US" altLang="zh-TW" sz="2400" b="0" i="0" u="none" strike="noStrike" kern="1200" cap="none" spc="0" normalizeH="0" baseline="0" noProof="0" dirty="0">
              <a:ln>
                <a:noFill/>
              </a:ln>
              <a:solidFill>
                <a:srgbClr val="000000"/>
              </a:solidFill>
              <a:effectLst/>
              <a:uLnTx/>
              <a:uFillTx/>
              <a:latin typeface="Times New Roman"/>
              <a:ea typeface="標楷體" panose="03000509000000000000" pitchFamily="65" charset="-12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zh-Hant" altLang="en-US" sz="24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Times New Roman" panose="02020603050405020304" pitchFamily="18" charset="0"/>
              </a:rPr>
              <a:t>使用單機軟體包手動建置雲製造服務必須經過許多步驟，複雜而耗時</a:t>
            </a:r>
            <a:r>
              <a:rPr kumimoji="1" lang="zh-Hant" altLang="en-US" sz="2400" b="1" i="0" u="none" strike="noStrike" kern="1200" cap="none" spc="0" normalizeH="0" baseline="0" noProof="0" dirty="0" smtClean="0">
                <a:ln>
                  <a:noFill/>
                </a:ln>
                <a:solidFill>
                  <a:srgbClr val="006600"/>
                </a:solidFill>
                <a:effectLst/>
                <a:uLnTx/>
                <a:uFillTx/>
                <a:latin typeface="Times New Roman"/>
                <a:ea typeface="標楷體" panose="03000509000000000000" pitchFamily="65" charset="-120"/>
                <a:cs typeface="Times New Roman" panose="02020603050405020304" pitchFamily="18" charset="0"/>
              </a:rPr>
              <a:t>。</a:t>
            </a:r>
            <a:endParaRPr kumimoji="1" lang="en-US" altLang="zh-TW" sz="24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4649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17" descr="F:\Dropbox\ICRA 2018及專利\Fig\C#原始碼自動生成範例(after)_AVM_Paper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963" y="3741737"/>
            <a:ext cx="4440696" cy="281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標題 17"/>
          <p:cNvSpPr>
            <a:spLocks noGrp="1"/>
          </p:cNvSpPr>
          <p:nvPr>
            <p:ph type="title"/>
          </p:nvPr>
        </p:nvSpPr>
        <p:spPr>
          <a:xfrm>
            <a:off x="179512" y="152400"/>
            <a:ext cx="8610724" cy="496888"/>
          </a:xfrm>
        </p:spPr>
        <p:txBody>
          <a:bodyPr/>
          <a:lstStyle/>
          <a:p>
            <a:r>
              <a:rPr lang="zh-Hant" altLang="en-US" sz="2800" dirty="0">
                <a:solidFill>
                  <a:srgbClr val="C00000"/>
                </a:solidFill>
                <a:latin typeface="標楷體" panose="03000509000000000000" pitchFamily="65" charset="-120"/>
                <a:ea typeface="標楷體" panose="03000509000000000000" pitchFamily="65" charset="-120"/>
              </a:rPr>
              <a:t>手動開發雲製造服務步驟</a:t>
            </a:r>
            <a:endParaRPr lang="zh-TW" altLang="en-US" sz="2800" dirty="0">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4"/>
          <a:stretch>
            <a:fillRect/>
          </a:stretch>
        </p:blipFill>
        <p:spPr>
          <a:xfrm>
            <a:off x="458162" y="1340768"/>
            <a:ext cx="8253732" cy="1794000"/>
          </a:xfrm>
          <a:prstGeom prst="rect">
            <a:avLst/>
          </a:prstGeom>
        </p:spPr>
      </p:pic>
      <p:pic>
        <p:nvPicPr>
          <p:cNvPr id="7" name="圖片 6"/>
          <p:cNvPicPr>
            <a:picLocks noChangeAspect="1"/>
          </p:cNvPicPr>
          <p:nvPr/>
        </p:nvPicPr>
        <p:blipFill>
          <a:blip r:embed="rId5"/>
          <a:stretch>
            <a:fillRect/>
          </a:stretch>
        </p:blipFill>
        <p:spPr>
          <a:xfrm>
            <a:off x="760567" y="2248289"/>
            <a:ext cx="736763" cy="737533"/>
          </a:xfrm>
          <a:prstGeom prst="rect">
            <a:avLst/>
          </a:prstGeom>
        </p:spPr>
      </p:pic>
      <p:sp>
        <p:nvSpPr>
          <p:cNvPr id="8" name="文字方塊 7"/>
          <p:cNvSpPr txBox="1"/>
          <p:nvPr/>
        </p:nvSpPr>
        <p:spPr>
          <a:xfrm>
            <a:off x="-78060" y="1821609"/>
            <a:ext cx="64152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2000" b="1" i="0" u="none" strike="noStrike" kern="1200" cap="none" spc="0" normalizeH="0" baseline="0" noProof="0" dirty="0">
                <a:ln>
                  <a:noFill/>
                </a:ln>
                <a:solidFill>
                  <a:srgbClr val="990033"/>
                </a:solidFill>
                <a:effectLst/>
                <a:uLnTx/>
                <a:uFillTx/>
                <a:latin typeface="Times New Roman" panose="02020603050405020304" pitchFamily="18" charset="0"/>
                <a:ea typeface="標楷體" pitchFamily="65" charset="-120"/>
                <a:cs typeface="Times New Roman" panose="02020603050405020304" pitchFamily="18" charset="0"/>
              </a:rPr>
              <a:t>IDE</a:t>
            </a:r>
            <a:endParaRPr kumimoji="1" lang="zh-TW" altLang="en-US" sz="1600" b="1" i="0" u="none" strike="noStrike" kern="1200" cap="none" spc="0" normalizeH="0" baseline="0" noProof="0" dirty="0">
              <a:ln>
                <a:noFill/>
              </a:ln>
              <a:solidFill>
                <a:srgbClr val="990033"/>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0" name="圖片 9"/>
          <p:cNvPicPr>
            <a:picLocks noChangeAspect="1"/>
          </p:cNvPicPr>
          <p:nvPr/>
        </p:nvPicPr>
        <p:blipFill>
          <a:blip r:embed="rId6"/>
          <a:stretch>
            <a:fillRect/>
          </a:stretch>
        </p:blipFill>
        <p:spPr>
          <a:xfrm>
            <a:off x="2792628" y="2237767"/>
            <a:ext cx="627244" cy="707633"/>
          </a:xfrm>
          <a:prstGeom prst="rect">
            <a:avLst/>
          </a:prstGeom>
        </p:spPr>
      </p:pic>
      <p:sp>
        <p:nvSpPr>
          <p:cNvPr id="11" name="文字方塊 10"/>
          <p:cNvSpPr txBox="1"/>
          <p:nvPr/>
        </p:nvSpPr>
        <p:spPr>
          <a:xfrm>
            <a:off x="467544" y="1713002"/>
            <a:ext cx="1232659" cy="502702"/>
          </a:xfrm>
          <a:prstGeom prst="rect">
            <a:avLst/>
          </a:prstGeom>
          <a:no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Times New Roman" panose="02020603050405020304" pitchFamily="18" charset="0"/>
              </a:rPr>
              <a:t>建立</a:t>
            </a:r>
            <a:r>
              <a:rPr kumimoji="1" lang="en-US" altLang="zh-Hant"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Times New Roman" panose="02020603050405020304" pitchFamily="18" charset="0"/>
              </a:rPr>
              <a:t>Web</a:t>
            </a:r>
            <a:r>
              <a:rPr kumimoji="1" lang="zh-Hant" altLang="en-US"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Times New Roman" panose="02020603050405020304" pitchFamily="18" charset="0"/>
              </a:rPr>
              <a:t>應用專案</a:t>
            </a:r>
            <a:endParaRPr kumimoji="1" lang="zh-TW"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4" name="文字方塊 13"/>
          <p:cNvSpPr txBox="1"/>
          <p:nvPr/>
        </p:nvSpPr>
        <p:spPr>
          <a:xfrm>
            <a:off x="1619672" y="1563640"/>
            <a:ext cx="1218022" cy="502702"/>
          </a:xfrm>
          <a:prstGeom prst="rect">
            <a:avLst/>
          </a:prstGeom>
          <a:no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手動管理</a:t>
            </a:r>
            <a:endParaRPr kumimoji="1" lang="en-US" altLang="zh-Hant"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單機軟體包</a:t>
            </a:r>
            <a:endParaRPr kumimoji="1" lang="en-US" altLang="zh-TW"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5" name="文字方塊 14"/>
          <p:cNvSpPr txBox="1"/>
          <p:nvPr/>
        </p:nvSpPr>
        <p:spPr>
          <a:xfrm>
            <a:off x="2639972" y="1556792"/>
            <a:ext cx="1211948" cy="502702"/>
          </a:xfrm>
          <a:prstGeom prst="rect">
            <a:avLst/>
          </a:prstGeom>
          <a:no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Times New Roman" panose="02020603050405020304" pitchFamily="18" charset="0"/>
              </a:rPr>
              <a:t>撰寫</a:t>
            </a:r>
            <a:endParaRPr kumimoji="1" lang="en-US" altLang="zh-Hant"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程式碼</a:t>
            </a:r>
            <a:endParaRPr kumimoji="1" lang="zh-TW"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6" name="圖片 15"/>
          <p:cNvPicPr>
            <a:picLocks noChangeAspect="1"/>
          </p:cNvPicPr>
          <p:nvPr/>
        </p:nvPicPr>
        <p:blipFill>
          <a:blip r:embed="rId6"/>
          <a:stretch>
            <a:fillRect/>
          </a:stretch>
        </p:blipFill>
        <p:spPr>
          <a:xfrm>
            <a:off x="3779912" y="2248289"/>
            <a:ext cx="627244" cy="707633"/>
          </a:xfrm>
          <a:prstGeom prst="rect">
            <a:avLst/>
          </a:prstGeom>
        </p:spPr>
      </p:pic>
      <p:sp>
        <p:nvSpPr>
          <p:cNvPr id="17" name="文字方塊 16"/>
          <p:cNvSpPr txBox="1"/>
          <p:nvPr/>
        </p:nvSpPr>
        <p:spPr>
          <a:xfrm>
            <a:off x="3563888" y="1630154"/>
            <a:ext cx="1211948" cy="502702"/>
          </a:xfrm>
          <a:prstGeom prst="rect">
            <a:avLst/>
          </a:prstGeom>
          <a:no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設定</a:t>
            </a:r>
            <a:r>
              <a:rPr kumimoji="1" lang="en-US" altLang="zh-Hant"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Web API</a:t>
            </a:r>
            <a:r>
              <a:rPr kumimoji="1" lang="zh-Hant"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的</a:t>
            </a:r>
            <a:r>
              <a:rPr kumimoji="1" lang="en-US" altLang="zh-Hant"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rPr>
              <a:t>URL</a:t>
            </a:r>
            <a:endParaRPr kumimoji="1" lang="zh-TW" altLang="en-US" sz="1600" b="1" i="0" u="none" strike="noStrike" kern="1200" cap="none" spc="0" normalizeH="0" baseline="0" noProof="0" dirty="0">
              <a:ln>
                <a:noFill/>
              </a:ln>
              <a:solidFill>
                <a:srgbClr val="0066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9" name="文字方塊 18"/>
          <p:cNvSpPr txBox="1"/>
          <p:nvPr/>
        </p:nvSpPr>
        <p:spPr>
          <a:xfrm>
            <a:off x="5004048" y="1844824"/>
            <a:ext cx="1224136" cy="502702"/>
          </a:xfrm>
          <a:prstGeom prst="rect">
            <a:avLst/>
          </a:prstGeom>
          <a:no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990033"/>
                </a:solidFill>
                <a:effectLst/>
                <a:uLnTx/>
                <a:uFillTx/>
                <a:latin typeface="Times New Roman" pitchFamily="18" charset="0"/>
                <a:ea typeface="標楷體" pitchFamily="65" charset="-120"/>
                <a:cs typeface="Times New Roman" panose="02020603050405020304" pitchFamily="18" charset="0"/>
              </a:rPr>
              <a:t>編譯與建置專案</a:t>
            </a:r>
            <a:endParaRPr kumimoji="1" lang="en-US" altLang="zh-TW" sz="1600" b="1" i="0" u="none" strike="noStrike" kern="1200" cap="none" spc="0" normalizeH="0" baseline="0" noProof="0" dirty="0">
              <a:ln>
                <a:noFill/>
              </a:ln>
              <a:solidFill>
                <a:srgbClr val="990033"/>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20" name="文字方塊 19"/>
          <p:cNvSpPr txBox="1"/>
          <p:nvPr/>
        </p:nvSpPr>
        <p:spPr>
          <a:xfrm>
            <a:off x="6245541" y="1484784"/>
            <a:ext cx="918747" cy="502702"/>
          </a:xfrm>
          <a:prstGeom prst="rect">
            <a:avLst/>
          </a:prstGeom>
          <a:solidFill>
            <a:srgbClr val="FCEBDD"/>
          </a:solid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Web</a:t>
            </a:r>
            <a:r>
              <a:rPr kumimoji="1" lang="zh-Hant"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服務包</a:t>
            </a:r>
            <a:endPar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21" name="文字方塊 20"/>
          <p:cNvSpPr txBox="1"/>
          <p:nvPr/>
        </p:nvSpPr>
        <p:spPr>
          <a:xfrm>
            <a:off x="7120246" y="1484784"/>
            <a:ext cx="1489975" cy="430567"/>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rPr>
              <a:t>將</a:t>
            </a:r>
            <a:r>
              <a:rPr kumimoji="1" lang="en-US" altLang="zh-Hant"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rPr>
              <a:t>Web</a:t>
            </a:r>
            <a:r>
              <a:rPr kumimoji="1" lang="zh-Hant" altLang="en-US"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rPr>
              <a:t>服務</a:t>
            </a:r>
            <a:endParaRPr kumimoji="1" lang="en-US" altLang="zh-Hant"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rPr>
              <a:t>部署至雲端</a:t>
            </a:r>
            <a:endParaRPr kumimoji="1" lang="en-US" altLang="zh-TW" sz="1600" b="1" i="0" u="none" strike="noStrike" kern="120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2" name="圖片 11"/>
          <p:cNvPicPr>
            <a:picLocks noChangeAspect="1"/>
          </p:cNvPicPr>
          <p:nvPr/>
        </p:nvPicPr>
        <p:blipFill>
          <a:blip r:embed="rId7"/>
          <a:stretch>
            <a:fillRect/>
          </a:stretch>
        </p:blipFill>
        <p:spPr>
          <a:xfrm>
            <a:off x="6350497" y="2227800"/>
            <a:ext cx="686981" cy="717600"/>
          </a:xfrm>
          <a:prstGeom prst="rect">
            <a:avLst/>
          </a:prstGeom>
        </p:spPr>
      </p:pic>
      <p:pic>
        <p:nvPicPr>
          <p:cNvPr id="24" name="圖片 23"/>
          <p:cNvPicPr>
            <a:picLocks noChangeAspect="1"/>
          </p:cNvPicPr>
          <p:nvPr/>
        </p:nvPicPr>
        <p:blipFill>
          <a:blip r:embed="rId8"/>
          <a:stretch>
            <a:fillRect/>
          </a:stretch>
        </p:blipFill>
        <p:spPr>
          <a:xfrm>
            <a:off x="1820761" y="2148067"/>
            <a:ext cx="736763" cy="797333"/>
          </a:xfrm>
          <a:prstGeom prst="rect">
            <a:avLst/>
          </a:prstGeom>
        </p:spPr>
      </p:pic>
      <p:pic>
        <p:nvPicPr>
          <p:cNvPr id="25" name="圖片 24"/>
          <p:cNvPicPr>
            <a:picLocks noChangeAspect="1"/>
          </p:cNvPicPr>
          <p:nvPr/>
        </p:nvPicPr>
        <p:blipFill>
          <a:blip r:embed="rId9"/>
          <a:stretch>
            <a:fillRect/>
          </a:stretch>
        </p:blipFill>
        <p:spPr>
          <a:xfrm>
            <a:off x="5209426" y="2237767"/>
            <a:ext cx="796500" cy="707633"/>
          </a:xfrm>
          <a:prstGeom prst="rect">
            <a:avLst/>
          </a:prstGeom>
        </p:spPr>
      </p:pic>
      <p:pic>
        <p:nvPicPr>
          <p:cNvPr id="26" name="圖片 25"/>
          <p:cNvPicPr>
            <a:picLocks noChangeAspect="1"/>
          </p:cNvPicPr>
          <p:nvPr/>
        </p:nvPicPr>
        <p:blipFill>
          <a:blip r:embed="rId10"/>
          <a:stretch>
            <a:fillRect/>
          </a:stretch>
        </p:blipFill>
        <p:spPr>
          <a:xfrm>
            <a:off x="7397669" y="2078300"/>
            <a:ext cx="1314225" cy="867100"/>
          </a:xfrm>
          <a:prstGeom prst="rect">
            <a:avLst/>
          </a:prstGeom>
        </p:spPr>
      </p:pic>
      <p:cxnSp>
        <p:nvCxnSpPr>
          <p:cNvPr id="28" name="直線單箭頭接點 27"/>
          <p:cNvCxnSpPr/>
          <p:nvPr/>
        </p:nvCxnSpPr>
        <p:spPr>
          <a:xfrm flipV="1">
            <a:off x="1547664" y="2415941"/>
            <a:ext cx="521768" cy="4947"/>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1" name="直線單箭頭接點 30"/>
          <p:cNvCxnSpPr/>
          <p:nvPr/>
        </p:nvCxnSpPr>
        <p:spPr>
          <a:xfrm>
            <a:off x="2531444" y="2415941"/>
            <a:ext cx="428716" cy="4947"/>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2" name="直線單箭頭接點 31"/>
          <p:cNvCxnSpPr/>
          <p:nvPr/>
        </p:nvCxnSpPr>
        <p:spPr>
          <a:xfrm flipV="1">
            <a:off x="3491880" y="2420888"/>
            <a:ext cx="548400" cy="461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3" name="直線單箭頭接點 32"/>
          <p:cNvCxnSpPr/>
          <p:nvPr/>
        </p:nvCxnSpPr>
        <p:spPr>
          <a:xfrm flipV="1">
            <a:off x="4437246" y="2420889"/>
            <a:ext cx="616638" cy="4677"/>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4" name="直線單箭頭接點 33"/>
          <p:cNvCxnSpPr/>
          <p:nvPr/>
        </p:nvCxnSpPr>
        <p:spPr>
          <a:xfrm>
            <a:off x="6084168" y="2420888"/>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5" name="直線單箭頭接點 34"/>
          <p:cNvCxnSpPr/>
          <p:nvPr/>
        </p:nvCxnSpPr>
        <p:spPr>
          <a:xfrm>
            <a:off x="7047936" y="2425498"/>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38" name="矩形 37"/>
          <p:cNvSpPr/>
          <p:nvPr/>
        </p:nvSpPr>
        <p:spPr>
          <a:xfrm>
            <a:off x="840946" y="4554933"/>
            <a:ext cx="4002241" cy="1872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45" name="左中括弧 44"/>
          <p:cNvSpPr/>
          <p:nvPr/>
        </p:nvSpPr>
        <p:spPr>
          <a:xfrm rot="16200000">
            <a:off x="2667551" y="1025331"/>
            <a:ext cx="220192" cy="4452802"/>
          </a:xfrm>
          <a:prstGeom prst="leftBracket">
            <a:avLst>
              <a:gd name="adj" fmla="val 124264"/>
            </a:avLst>
          </a:prstGeom>
          <a:ln w="38100">
            <a:solidFill>
              <a:srgbClr val="0066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000000"/>
              </a:solidFill>
              <a:effectLst/>
              <a:uLnTx/>
              <a:uFillTx/>
              <a:latin typeface="Times New Roman"/>
              <a:ea typeface="標楷體"/>
              <a:cs typeface="+mn-cs"/>
            </a:endParaRPr>
          </a:p>
        </p:txBody>
      </p:sp>
      <p:sp>
        <p:nvSpPr>
          <p:cNvPr id="46" name="左中括弧 45"/>
          <p:cNvSpPr/>
          <p:nvPr/>
        </p:nvSpPr>
        <p:spPr>
          <a:xfrm rot="16200000">
            <a:off x="6010531" y="2214592"/>
            <a:ext cx="220192" cy="2087327"/>
          </a:xfrm>
          <a:prstGeom prst="leftBracket">
            <a:avLst>
              <a:gd name="adj" fmla="val 124264"/>
            </a:avLst>
          </a:prstGeom>
          <a:ln w="38100">
            <a:solidFill>
              <a:srgbClr val="8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000000"/>
              </a:solidFill>
              <a:effectLst/>
              <a:uLnTx/>
              <a:uFillTx/>
              <a:latin typeface="Times New Roman"/>
              <a:ea typeface="標楷體"/>
              <a:cs typeface="+mn-cs"/>
            </a:endParaRPr>
          </a:p>
        </p:txBody>
      </p:sp>
      <p:sp>
        <p:nvSpPr>
          <p:cNvPr id="47" name="左中括弧 46"/>
          <p:cNvSpPr/>
          <p:nvPr/>
        </p:nvSpPr>
        <p:spPr>
          <a:xfrm rot="16200000">
            <a:off x="7834872" y="2543061"/>
            <a:ext cx="220192" cy="1417339"/>
          </a:xfrm>
          <a:prstGeom prst="leftBracket">
            <a:avLst>
              <a:gd name="adj" fmla="val 124264"/>
            </a:avLst>
          </a:prstGeom>
          <a:ln w="38100">
            <a:solidFill>
              <a:srgbClr val="CC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000000"/>
              </a:solidFill>
              <a:effectLst/>
              <a:uLnTx/>
              <a:uFillTx/>
              <a:latin typeface="Times New Roman"/>
              <a:ea typeface="標楷體"/>
              <a:cs typeface="+mn-cs"/>
            </a:endParaRPr>
          </a:p>
        </p:txBody>
      </p:sp>
      <p:sp>
        <p:nvSpPr>
          <p:cNvPr id="48" name="文字方塊 47"/>
          <p:cNvSpPr txBox="1"/>
          <p:nvPr/>
        </p:nvSpPr>
        <p:spPr>
          <a:xfrm>
            <a:off x="1685282" y="3372986"/>
            <a:ext cx="1826141"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mn-cs"/>
              </a:rPr>
              <a:t>服務專案產生階段</a:t>
            </a:r>
            <a:endParaRPr kumimoji="1" lang="zh-TW" altLang="en-US" sz="1600" b="1" i="0" u="none" strike="noStrike" kern="1200" cap="none" spc="0" normalizeH="0" baseline="0" noProof="0" dirty="0">
              <a:ln>
                <a:noFill/>
              </a:ln>
              <a:solidFill>
                <a:srgbClr val="006600"/>
              </a:solidFill>
              <a:effectLst/>
              <a:uLnTx/>
              <a:uFillTx/>
              <a:latin typeface="Times New Roman" pitchFamily="18" charset="0"/>
              <a:ea typeface="標楷體" pitchFamily="65" charset="-120"/>
              <a:cs typeface="+mn-cs"/>
            </a:endParaRPr>
          </a:p>
        </p:txBody>
      </p:sp>
      <p:sp>
        <p:nvSpPr>
          <p:cNvPr id="49" name="文字方塊 48"/>
          <p:cNvSpPr txBox="1"/>
          <p:nvPr/>
        </p:nvSpPr>
        <p:spPr>
          <a:xfrm>
            <a:off x="5320155" y="3422830"/>
            <a:ext cx="1600943"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rPr>
              <a:t>服務建置階段</a:t>
            </a:r>
            <a:endParaRPr kumimoji="1" lang="zh-TW" altLang="en-US" sz="1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
        <p:nvSpPr>
          <p:cNvPr id="50" name="文字方塊 49"/>
          <p:cNvSpPr txBox="1"/>
          <p:nvPr/>
        </p:nvSpPr>
        <p:spPr>
          <a:xfrm>
            <a:off x="7129656" y="3410309"/>
            <a:ext cx="1630623" cy="33855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CC0099"/>
                </a:solidFill>
                <a:effectLst/>
                <a:uLnTx/>
                <a:uFillTx/>
                <a:latin typeface="Times New Roman" pitchFamily="18" charset="0"/>
                <a:ea typeface="標楷體" pitchFamily="65" charset="-120"/>
                <a:cs typeface="+mn-cs"/>
              </a:rPr>
              <a:t>服務部署階段</a:t>
            </a:r>
            <a:endParaRPr kumimoji="1" lang="zh-TW" altLang="en-US" sz="1600" b="1" i="0" u="none" strike="noStrike" kern="1200" cap="none" spc="0" normalizeH="0" baseline="0" noProof="0" dirty="0">
              <a:ln>
                <a:noFill/>
              </a:ln>
              <a:solidFill>
                <a:srgbClr val="CC0099"/>
              </a:solidFill>
              <a:effectLst/>
              <a:uLnTx/>
              <a:uFillTx/>
              <a:latin typeface="Times New Roman" pitchFamily="18" charset="0"/>
              <a:ea typeface="標楷體" pitchFamily="65" charset="-120"/>
              <a:cs typeface="+mn-cs"/>
            </a:endParaRPr>
          </a:p>
        </p:txBody>
      </p:sp>
      <p:sp>
        <p:nvSpPr>
          <p:cNvPr id="37" name="Rectangle 2"/>
          <p:cNvSpPr txBox="1">
            <a:spLocks noChangeArrowheads="1"/>
          </p:cNvSpPr>
          <p:nvPr/>
        </p:nvSpPr>
        <p:spPr bwMode="auto">
          <a:xfrm>
            <a:off x="251520" y="836712"/>
            <a:ext cx="8496944" cy="835192"/>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342900" marR="0" lvl="0" indent="-3429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zh-Hant" altLang="en-US" sz="22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開發人員打開集成開發環境</a:t>
            </a:r>
            <a:r>
              <a:rPr kumimoji="1" lang="en-US" altLang="zh-Hant" sz="2200" b="1" i="0" u="none" strike="noStrike" kern="1200" cap="none" spc="0" normalizeH="0" baseline="0" noProof="0" dirty="0">
                <a:ln>
                  <a:noFill/>
                </a:ln>
                <a:solidFill>
                  <a:srgbClr val="0000CC"/>
                </a:solidFill>
                <a:effectLst/>
                <a:uLnTx/>
                <a:uFillTx/>
                <a:latin typeface="Times New Roman" panose="02020603050405020304" pitchFamily="18" charset="0"/>
                <a:cs typeface="Times New Roman" panose="02020603050405020304" pitchFamily="18" charset="0"/>
              </a:rPr>
              <a:t>(IDE)</a:t>
            </a:r>
            <a:r>
              <a:rPr kumimoji="1" lang="en-US" altLang="zh-TW"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a:t>
            </a:r>
            <a:endParaRPr kumimoji="1" lang="en-US" altLang="zh-TW" sz="2200" b="1" i="0" u="none" strike="noStrike" kern="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endParaRPr>
          </a:p>
        </p:txBody>
      </p:sp>
      <p:sp>
        <p:nvSpPr>
          <p:cNvPr id="42" name="Rectangle 2"/>
          <p:cNvSpPr txBox="1">
            <a:spLocks noChangeArrowheads="1"/>
          </p:cNvSpPr>
          <p:nvPr/>
        </p:nvSpPr>
        <p:spPr bwMode="auto">
          <a:xfrm>
            <a:off x="1851836" y="3837449"/>
            <a:ext cx="4016308" cy="249866"/>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177800" marR="0" lvl="0" indent="-177800" algn="just" defTabSz="914400" rtl="0" eaLnBrk="0" fontAlgn="base" latinLnBrk="0" hangingPunct="0">
              <a:lnSpc>
                <a:spcPct val="100000"/>
              </a:lnSpc>
              <a:spcBef>
                <a:spcPct val="0"/>
              </a:spcBef>
              <a:spcAft>
                <a:spcPts val="600"/>
              </a:spcAft>
              <a:buClr>
                <a:srgbClr val="FF0000"/>
              </a:buClr>
              <a:buSzPct val="75000"/>
              <a:buFont typeface="Wingdings" panose="05000000000000000000" pitchFamily="2" charset="2"/>
              <a:buChar char="n"/>
              <a:tabLst/>
              <a:defRPr/>
            </a:pPr>
            <a:r>
              <a:rPr kumimoji="1" lang="en-US" altLang="zh-TW" sz="1800" b="1" i="0" u="none" strike="noStrike" kern="1200" cap="none" spc="0" normalizeH="0" baseline="0" noProof="0" dirty="0">
                <a:ln>
                  <a:noFill/>
                </a:ln>
                <a:solidFill>
                  <a:srgbClr val="FF0000"/>
                </a:solidFill>
                <a:effectLst/>
                <a:uLnTx/>
                <a:uFillTx/>
                <a:latin typeface="Times New Roman" panose="02020603050405020304" pitchFamily="18" charset="0"/>
                <a:ea typeface="標楷體"/>
                <a:cs typeface="Times New Roman" panose="02020603050405020304" pitchFamily="18" charset="0"/>
              </a:rPr>
              <a:t>Web API</a:t>
            </a:r>
            <a:r>
              <a:rPr kumimoji="1" lang="zh-Hant" altLang="en-US" sz="18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範例程式碼</a:t>
            </a:r>
            <a:endParaRPr kumimoji="1" lang="en-US" altLang="zh-TW" sz="1800" b="1" i="0" u="none" strike="noStrike" kern="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2" name="向右箭號 1"/>
          <p:cNvSpPr/>
          <p:nvPr/>
        </p:nvSpPr>
        <p:spPr>
          <a:xfrm>
            <a:off x="4932040" y="4932125"/>
            <a:ext cx="377300" cy="233380"/>
          </a:xfrm>
          <a:prstGeom prst="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990033"/>
              </a:solidFill>
              <a:effectLst/>
              <a:uLnTx/>
              <a:uFillTx/>
              <a:latin typeface="Times New Roman"/>
              <a:ea typeface="標楷體"/>
              <a:cs typeface="+mn-cs"/>
            </a:endParaRPr>
          </a:p>
        </p:txBody>
      </p:sp>
      <p:sp>
        <p:nvSpPr>
          <p:cNvPr id="44" name="Rectangle 2"/>
          <p:cNvSpPr txBox="1">
            <a:spLocks noChangeArrowheads="1"/>
          </p:cNvSpPr>
          <p:nvPr/>
        </p:nvSpPr>
        <p:spPr bwMode="auto">
          <a:xfrm>
            <a:off x="5436096" y="4350072"/>
            <a:ext cx="3508902" cy="1743224"/>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0" marR="0" lvl="0" indent="0" algn="just" defTabSz="914400" rtl="0" eaLnBrk="0" fontAlgn="base" latinLnBrk="0" hangingPunct="0">
              <a:lnSpc>
                <a:spcPct val="100000"/>
              </a:lnSpc>
              <a:spcBef>
                <a:spcPct val="0"/>
              </a:spcBef>
              <a:spcAft>
                <a:spcPts val="600"/>
              </a:spcAft>
              <a:buClr>
                <a:srgbClr val="FF0000"/>
              </a:buClr>
              <a:buSzPct val="75000"/>
              <a:buFontTx/>
              <a:buNone/>
              <a:tabLst/>
              <a:defRPr/>
            </a:pPr>
            <a:r>
              <a:rPr kumimoji="1" lang="zh-TW" altLang="en-US"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如果想要構建</a:t>
            </a:r>
            <a:r>
              <a:rPr kumimoji="1" lang="en-US" altLang="zh-TW"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n</a:t>
            </a:r>
            <a:r>
              <a:rPr kumimoji="1" lang="zh-TW" altLang="en-US"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個</a:t>
            </a:r>
            <a:r>
              <a:rPr kumimoji="1" lang="en-US" altLang="zh-TW"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Web API</a:t>
            </a:r>
            <a:r>
              <a:rPr kumimoji="1" lang="zh-TW" altLang="en-US"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，開發人員需要重複</a:t>
            </a:r>
            <a:r>
              <a:rPr kumimoji="1" lang="en-US" altLang="zh-TW"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n</a:t>
            </a:r>
            <a:r>
              <a:rPr kumimoji="1" lang="zh-TW" altLang="en-US" sz="2200" b="1" i="0" u="none" strike="noStrike" kern="1200" cap="none" spc="0" normalizeH="0" baseline="0" noProof="0" dirty="0">
                <a:ln>
                  <a:noFill/>
                </a:ln>
                <a:solidFill>
                  <a:srgbClr val="0000CC"/>
                </a:solidFill>
                <a:effectLst/>
                <a:uLnTx/>
                <a:uFillTx/>
                <a:latin typeface="Times New Roman" panose="02020603050405020304" pitchFamily="18" charset="0"/>
                <a:ea typeface="標楷體"/>
                <a:cs typeface="Times New Roman" panose="02020603050405020304" pitchFamily="18" charset="0"/>
              </a:rPr>
              <a:t>次這樣的</a:t>
            </a:r>
            <a:r>
              <a:rPr kumimoji="1" lang="zh-Hant" altLang="en-US" sz="22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程式碼</a:t>
            </a:r>
            <a:r>
              <a:rPr kumimoji="1" lang="zh-TW" altLang="en-US" sz="22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，這</a:t>
            </a:r>
            <a:r>
              <a:rPr kumimoji="1" lang="zh-TW" altLang="en-US" sz="22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rPr>
              <a:t>容易出錯且耗時</a:t>
            </a:r>
            <a:r>
              <a:rPr kumimoji="1" lang="zh-TW" altLang="en-US" sz="2200" b="1" i="0" u="none" strike="noStrike" kern="1200" cap="none" spc="0" normalizeH="0" baseline="0" noProof="0" dirty="0">
                <a:ln>
                  <a:noFill/>
                </a:ln>
                <a:solidFill>
                  <a:srgbClr val="0000CC"/>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1" lang="en-US" altLang="zh-TW" sz="2200" b="1" i="0" u="none" strike="noStrike" kern="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43" name="矩形 42"/>
          <p:cNvSpPr/>
          <p:nvPr/>
        </p:nvSpPr>
        <p:spPr>
          <a:xfrm>
            <a:off x="1634932" y="1535706"/>
            <a:ext cx="3452181" cy="1471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51" name="文字方塊 50"/>
          <p:cNvSpPr txBox="1"/>
          <p:nvPr/>
        </p:nvSpPr>
        <p:spPr>
          <a:xfrm>
            <a:off x="4355976" y="2089835"/>
            <a:ext cx="715848" cy="259045"/>
          </a:xfrm>
          <a:prstGeom prst="rect">
            <a:avLst/>
          </a:prstGeom>
          <a:solidFill>
            <a:srgbClr val="FCEBDD"/>
          </a:solid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WSP</a:t>
            </a:r>
            <a:endParaRPr kumimoji="1" lang="zh-TW"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40" name="文字方塊 39"/>
          <p:cNvSpPr txBox="1"/>
          <p:nvPr/>
        </p:nvSpPr>
        <p:spPr>
          <a:xfrm>
            <a:off x="8258500" y="2283355"/>
            <a:ext cx="169507" cy="373419"/>
          </a:xfrm>
          <a:prstGeom prst="rect">
            <a:avLst/>
          </a:prstGeom>
          <a:solidFill>
            <a:srgbClr val="F9C499"/>
          </a:solid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endPar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52" name="文字方塊 51"/>
          <p:cNvSpPr txBox="1"/>
          <p:nvPr/>
        </p:nvSpPr>
        <p:spPr>
          <a:xfrm>
            <a:off x="7452320" y="2259063"/>
            <a:ext cx="864096" cy="502702"/>
          </a:xfrm>
          <a:prstGeom prst="rect">
            <a:avLst/>
          </a:prstGeom>
          <a:solidFill>
            <a:srgbClr val="F9C499"/>
          </a:solidFill>
        </p:spPr>
        <p:txBody>
          <a:bodyPr wrap="square" rtlCol="0">
            <a:spAutoFit/>
          </a:bodyPr>
          <a:lstStyle/>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FF0000"/>
                </a:solidFill>
                <a:effectLst/>
                <a:uLnTx/>
                <a:uFillTx/>
                <a:latin typeface="Times New Roman" pitchFamily="18" charset="0"/>
                <a:ea typeface="標楷體" pitchFamily="65" charset="-120"/>
                <a:cs typeface="Times New Roman" panose="02020603050405020304" pitchFamily="18" charset="0"/>
              </a:rPr>
              <a:t>雲製造</a:t>
            </a:r>
            <a:endParaRPr kumimoji="1" lang="en-US" altLang="zh-Hant" sz="1600" b="1" i="0" u="none" strike="noStrike" kern="1200" cap="none" spc="0" normalizeH="0" baseline="0" noProof="0" dirty="0">
              <a:ln>
                <a:noFill/>
              </a:ln>
              <a:solidFill>
                <a:srgbClr val="FF0000"/>
              </a:solidFill>
              <a:effectLst/>
              <a:uLnTx/>
              <a:uFillTx/>
              <a:latin typeface="Times New Roman"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600"/>
              </a:lnSpc>
              <a:spcBef>
                <a:spcPct val="0"/>
              </a:spcBef>
              <a:spcAft>
                <a:spcPct val="0"/>
              </a:spcAft>
              <a:buClrTx/>
              <a:buSzTx/>
              <a:buFontTx/>
              <a:buNone/>
              <a:tabLst/>
              <a:defRPr/>
            </a:pPr>
            <a:r>
              <a:rPr kumimoji="1" lang="zh-Hant"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服務</a:t>
            </a:r>
            <a:endParaRPr kumimoji="1" lang="en-US" altLang="zh-TW" sz="1600" b="1" i="0" u="none" strike="noStrike" kern="12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151007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7" grpId="0"/>
      <p:bldP spid="19" grpId="0"/>
      <p:bldP spid="20" grpId="0" animBg="1"/>
      <p:bldP spid="21" grpId="0"/>
      <p:bldP spid="38" grpId="0" animBg="1"/>
      <p:bldP spid="45" grpId="0" animBg="1"/>
      <p:bldP spid="46" grpId="0" animBg="1"/>
      <p:bldP spid="47" grpId="0" animBg="1"/>
      <p:bldP spid="48" grpId="0"/>
      <p:bldP spid="49" grpId="0"/>
      <p:bldP spid="50" grpId="0"/>
      <p:bldP spid="42" grpId="0"/>
      <p:bldP spid="2" grpId="0" animBg="1"/>
      <p:bldP spid="44" grpId="0"/>
      <p:bldP spid="43" grpId="0" animBg="1"/>
      <p:bldP spid="51" grpId="0" animBg="1"/>
      <p:bldP spid="5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群組 41"/>
          <p:cNvGrpSpPr/>
          <p:nvPr/>
        </p:nvGrpSpPr>
        <p:grpSpPr>
          <a:xfrm>
            <a:off x="5435865" y="2263562"/>
            <a:ext cx="1393168" cy="3960440"/>
            <a:chOff x="5769633" y="2996952"/>
            <a:chExt cx="1006419" cy="2431143"/>
          </a:xfrm>
        </p:grpSpPr>
        <p:pic>
          <p:nvPicPr>
            <p:cNvPr id="38" name="圖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633" y="3713981"/>
              <a:ext cx="1006419" cy="1714114"/>
            </a:xfrm>
            <a:prstGeom prst="rect">
              <a:avLst/>
            </a:prstGeom>
          </p:spPr>
        </p:pic>
        <p:sp>
          <p:nvSpPr>
            <p:cNvPr id="41" name="矩形 40"/>
            <p:cNvSpPr/>
            <p:nvPr/>
          </p:nvSpPr>
          <p:spPr>
            <a:xfrm>
              <a:off x="6083206" y="2996952"/>
              <a:ext cx="23904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grpSp>
      <p:sp>
        <p:nvSpPr>
          <p:cNvPr id="18" name="標題 17"/>
          <p:cNvSpPr>
            <a:spLocks noGrp="1"/>
          </p:cNvSpPr>
          <p:nvPr>
            <p:ph type="title"/>
          </p:nvPr>
        </p:nvSpPr>
        <p:spPr/>
        <p:txBody>
          <a:bodyPr/>
          <a:lstStyle/>
          <a:p>
            <a:r>
              <a:rPr lang="en-US" altLang="zh-TW" dirty="0">
                <a:solidFill>
                  <a:srgbClr val="C00000"/>
                </a:solidFill>
              </a:rPr>
              <a:t>MSACS</a:t>
            </a:r>
            <a:r>
              <a:rPr lang="zh-Hant" altLang="en-US" dirty="0">
                <a:solidFill>
                  <a:srgbClr val="C00000"/>
                </a:solidFill>
                <a:latin typeface="標楷體" panose="03000509000000000000" pitchFamily="65" charset="-120"/>
                <a:ea typeface="標楷體" panose="03000509000000000000" pitchFamily="65" charset="-120"/>
              </a:rPr>
              <a:t>流程設計</a:t>
            </a:r>
            <a:endParaRPr lang="zh-TW" altLang="en-US" dirty="0">
              <a:solidFill>
                <a:srgbClr val="C00000"/>
              </a:solidFill>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a:blip r:embed="rId4"/>
          <a:stretch>
            <a:fillRect/>
          </a:stretch>
        </p:blipFill>
        <p:spPr>
          <a:xfrm>
            <a:off x="457200" y="1202952"/>
            <a:ext cx="8253732" cy="1794000"/>
          </a:xfrm>
          <a:prstGeom prst="rect">
            <a:avLst/>
          </a:prstGeom>
        </p:spPr>
      </p:pic>
      <p:pic>
        <p:nvPicPr>
          <p:cNvPr id="6" name="圖片 5"/>
          <p:cNvPicPr>
            <a:picLocks noChangeAspect="1"/>
          </p:cNvPicPr>
          <p:nvPr/>
        </p:nvPicPr>
        <p:blipFill>
          <a:blip r:embed="rId5"/>
          <a:stretch>
            <a:fillRect/>
          </a:stretch>
        </p:blipFill>
        <p:spPr>
          <a:xfrm>
            <a:off x="759605" y="2090963"/>
            <a:ext cx="736763" cy="737533"/>
          </a:xfrm>
          <a:prstGeom prst="rect">
            <a:avLst/>
          </a:prstGeom>
        </p:spPr>
      </p:pic>
      <p:sp>
        <p:nvSpPr>
          <p:cNvPr id="7" name="文字方塊 6"/>
          <p:cNvSpPr txBox="1"/>
          <p:nvPr/>
        </p:nvSpPr>
        <p:spPr>
          <a:xfrm>
            <a:off x="-70947" y="1730565"/>
            <a:ext cx="64152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2000" b="1" i="0" u="none" strike="noStrike" kern="1200" cap="none" spc="0" normalizeH="0" baseline="0" noProof="0" dirty="0">
                <a:ln>
                  <a:noFill/>
                </a:ln>
                <a:solidFill>
                  <a:srgbClr val="990033"/>
                </a:solidFill>
                <a:effectLst/>
                <a:uLnTx/>
                <a:uFillTx/>
                <a:latin typeface="Times New Roman" panose="02020603050405020304" pitchFamily="18" charset="0"/>
                <a:ea typeface="標楷體" pitchFamily="65" charset="-120"/>
                <a:cs typeface="Times New Roman" panose="02020603050405020304" pitchFamily="18" charset="0"/>
              </a:rPr>
              <a:t>IDE</a:t>
            </a:r>
            <a:endParaRPr kumimoji="1" lang="zh-TW" altLang="en-US" sz="1600" b="1" i="0" u="none" strike="noStrike" kern="1200" cap="none" spc="0" normalizeH="0" baseline="0" noProof="0" dirty="0">
              <a:ln>
                <a:noFill/>
              </a:ln>
              <a:solidFill>
                <a:srgbClr val="990033"/>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8" name="圖片 7"/>
          <p:cNvPicPr>
            <a:picLocks noChangeAspect="1"/>
          </p:cNvPicPr>
          <p:nvPr/>
        </p:nvPicPr>
        <p:blipFill>
          <a:blip r:embed="rId6"/>
          <a:stretch>
            <a:fillRect/>
          </a:stretch>
        </p:blipFill>
        <p:spPr>
          <a:xfrm>
            <a:off x="2915678" y="2080441"/>
            <a:ext cx="627244" cy="707633"/>
          </a:xfrm>
          <a:prstGeom prst="rect">
            <a:avLst/>
          </a:prstGeom>
        </p:spPr>
      </p:pic>
      <p:sp>
        <p:nvSpPr>
          <p:cNvPr id="9" name="文字方塊 8"/>
          <p:cNvSpPr txBox="1"/>
          <p:nvPr/>
        </p:nvSpPr>
        <p:spPr>
          <a:xfrm>
            <a:off x="538590" y="1471782"/>
            <a:ext cx="1107784" cy="425758"/>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建立</a:t>
            </a:r>
            <a:r>
              <a:rPr kumimoji="1" lang="en-US" altLang="zh-TW"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Web</a:t>
            </a: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應用專案</a:t>
            </a:r>
            <a:endParaRPr kumimoji="1" lang="zh-TW"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0" name="文字方塊 9"/>
          <p:cNvSpPr txBox="1"/>
          <p:nvPr/>
        </p:nvSpPr>
        <p:spPr>
          <a:xfrm>
            <a:off x="1576627" y="1500330"/>
            <a:ext cx="1107784" cy="425758"/>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手動管理</a:t>
            </a:r>
            <a:endParaRPr kumimoji="1" lang="en-US" altLang="zh-Hant"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單機軟體包</a:t>
            </a:r>
            <a:endParaRPr kumimoji="1" lang="zh-TW"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1" name="文字方塊 10"/>
          <p:cNvSpPr txBox="1"/>
          <p:nvPr/>
        </p:nvSpPr>
        <p:spPr>
          <a:xfrm>
            <a:off x="2639010" y="1471782"/>
            <a:ext cx="1211948" cy="259045"/>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撰寫程式碼</a:t>
            </a:r>
            <a:endParaRPr kumimoji="1" lang="zh-TW"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2" name="圖片 11"/>
          <p:cNvPicPr>
            <a:picLocks noChangeAspect="1"/>
          </p:cNvPicPr>
          <p:nvPr/>
        </p:nvPicPr>
        <p:blipFill>
          <a:blip r:embed="rId6"/>
          <a:stretch>
            <a:fillRect/>
          </a:stretch>
        </p:blipFill>
        <p:spPr>
          <a:xfrm>
            <a:off x="4040726" y="2090963"/>
            <a:ext cx="627244" cy="707633"/>
          </a:xfrm>
          <a:prstGeom prst="rect">
            <a:avLst/>
          </a:prstGeom>
        </p:spPr>
      </p:pic>
      <p:sp>
        <p:nvSpPr>
          <p:cNvPr id="13" name="文字方塊 12"/>
          <p:cNvSpPr txBox="1"/>
          <p:nvPr/>
        </p:nvSpPr>
        <p:spPr>
          <a:xfrm>
            <a:off x="3850958" y="1471474"/>
            <a:ext cx="1211948" cy="425758"/>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設定</a:t>
            </a:r>
            <a:r>
              <a:rPr kumimoji="1" lang="en-US" altLang="zh-Hant"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URI</a:t>
            </a: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路由</a:t>
            </a:r>
            <a:endParaRPr kumimoji="1" lang="zh-TW"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4" name="文字方塊 13"/>
          <p:cNvSpPr txBox="1"/>
          <p:nvPr/>
        </p:nvSpPr>
        <p:spPr>
          <a:xfrm>
            <a:off x="5003086" y="1470005"/>
            <a:ext cx="1224136" cy="426207"/>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編譯與建置</a:t>
            </a:r>
            <a:endParaRPr kumimoji="1" lang="en-US" altLang="zh-Hant"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itchFamily="18" charset="0"/>
                <a:ea typeface="標楷體" pitchFamily="65" charset="-120"/>
                <a:cs typeface="Times New Roman" panose="02020603050405020304" pitchFamily="18" charset="0"/>
              </a:rPr>
              <a:t>專案</a:t>
            </a:r>
            <a:endParaRPr kumimoji="1" lang="en-US" altLang="zh-TW"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5" name="文字方塊 14"/>
          <p:cNvSpPr txBox="1"/>
          <p:nvPr/>
        </p:nvSpPr>
        <p:spPr>
          <a:xfrm>
            <a:off x="6322252" y="1478031"/>
            <a:ext cx="841074" cy="425758"/>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Web </a:t>
            </a:r>
          </a:p>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服務包</a:t>
            </a:r>
            <a:endParaRPr kumimoji="1" lang="en-US" altLang="zh-TW"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16" name="文字方塊 15"/>
          <p:cNvSpPr txBox="1"/>
          <p:nvPr/>
        </p:nvSpPr>
        <p:spPr>
          <a:xfrm>
            <a:off x="7396707" y="1500330"/>
            <a:ext cx="1140482" cy="425758"/>
          </a:xfrm>
          <a:prstGeom prst="rect">
            <a:avLst/>
          </a:prstGeom>
          <a:noFill/>
        </p:spPr>
        <p:txBody>
          <a:bodyPr wrap="square" rtlCol="0">
            <a:spAutoFit/>
          </a:bodyPr>
          <a:lstStyle/>
          <a:p>
            <a:pPr marL="0" marR="0" lvl="0" indent="0" algn="ctr" defTabSz="914400" rtl="0" eaLnBrk="1" fontAlgn="base" latinLnBrk="0" hangingPunct="1">
              <a:lnSpc>
                <a:spcPts val="1250"/>
              </a:lnSpc>
              <a:spcBef>
                <a:spcPct val="0"/>
              </a:spcBef>
              <a:spcAft>
                <a:spcPct val="0"/>
              </a:spcAft>
              <a:buClrTx/>
              <a:buSzTx/>
              <a:buFontTx/>
              <a:buNone/>
              <a:tabLst/>
              <a:defRPr/>
            </a:pPr>
            <a:r>
              <a:rPr kumimoji="1" lang="zh-Hant" altLang="en-US"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rPr>
              <a:t>部署雲製造服務</a:t>
            </a:r>
            <a:endParaRPr kumimoji="1" lang="en-US" altLang="zh-TW" sz="1400" b="1" i="0" u="none" strike="noStrike" kern="1200" cap="none" spc="0" normalizeH="0" baseline="0" noProof="0" dirty="0">
              <a:ln>
                <a:noFill/>
              </a:ln>
              <a:solidFill>
                <a:srgbClr val="3333FF"/>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7" name="圖片 16"/>
          <p:cNvPicPr>
            <a:picLocks noChangeAspect="1"/>
          </p:cNvPicPr>
          <p:nvPr/>
        </p:nvPicPr>
        <p:blipFill>
          <a:blip r:embed="rId7"/>
          <a:stretch>
            <a:fillRect/>
          </a:stretch>
        </p:blipFill>
        <p:spPr>
          <a:xfrm>
            <a:off x="6349535" y="2070474"/>
            <a:ext cx="686981" cy="717600"/>
          </a:xfrm>
          <a:prstGeom prst="rect">
            <a:avLst/>
          </a:prstGeom>
        </p:spPr>
      </p:pic>
      <p:pic>
        <p:nvPicPr>
          <p:cNvPr id="19" name="圖片 18"/>
          <p:cNvPicPr>
            <a:picLocks noChangeAspect="1"/>
          </p:cNvPicPr>
          <p:nvPr/>
        </p:nvPicPr>
        <p:blipFill>
          <a:blip r:embed="rId8"/>
          <a:stretch>
            <a:fillRect/>
          </a:stretch>
        </p:blipFill>
        <p:spPr>
          <a:xfrm>
            <a:off x="1819799" y="1990741"/>
            <a:ext cx="736763" cy="797333"/>
          </a:xfrm>
          <a:prstGeom prst="rect">
            <a:avLst/>
          </a:prstGeom>
        </p:spPr>
      </p:pic>
      <p:pic>
        <p:nvPicPr>
          <p:cNvPr id="20" name="圖片 19"/>
          <p:cNvPicPr>
            <a:picLocks noChangeAspect="1"/>
          </p:cNvPicPr>
          <p:nvPr/>
        </p:nvPicPr>
        <p:blipFill>
          <a:blip r:embed="rId9"/>
          <a:stretch>
            <a:fillRect/>
          </a:stretch>
        </p:blipFill>
        <p:spPr>
          <a:xfrm>
            <a:off x="5208464" y="2080441"/>
            <a:ext cx="796500" cy="707633"/>
          </a:xfrm>
          <a:prstGeom prst="rect">
            <a:avLst/>
          </a:prstGeom>
        </p:spPr>
      </p:pic>
      <p:pic>
        <p:nvPicPr>
          <p:cNvPr id="21" name="圖片 20"/>
          <p:cNvPicPr>
            <a:picLocks noChangeAspect="1"/>
          </p:cNvPicPr>
          <p:nvPr/>
        </p:nvPicPr>
        <p:blipFill>
          <a:blip r:embed="rId10"/>
          <a:stretch>
            <a:fillRect/>
          </a:stretch>
        </p:blipFill>
        <p:spPr>
          <a:xfrm>
            <a:off x="7396707" y="1920974"/>
            <a:ext cx="1314225" cy="867100"/>
          </a:xfrm>
          <a:prstGeom prst="rect">
            <a:avLst/>
          </a:prstGeom>
        </p:spPr>
      </p:pic>
      <p:cxnSp>
        <p:nvCxnSpPr>
          <p:cNvPr id="22" name="直線單箭頭接點 21"/>
          <p:cNvCxnSpPr/>
          <p:nvPr/>
        </p:nvCxnSpPr>
        <p:spPr>
          <a:xfrm>
            <a:off x="1546702" y="2263562"/>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3" name="直線單箭頭接點 22"/>
          <p:cNvCxnSpPr/>
          <p:nvPr/>
        </p:nvCxnSpPr>
        <p:spPr>
          <a:xfrm>
            <a:off x="2626822" y="2263562"/>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4" name="直線單箭頭接點 23"/>
          <p:cNvCxnSpPr/>
          <p:nvPr/>
        </p:nvCxnSpPr>
        <p:spPr>
          <a:xfrm>
            <a:off x="3706942" y="2263562"/>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5" name="直線單箭頭接點 24"/>
          <p:cNvCxnSpPr/>
          <p:nvPr/>
        </p:nvCxnSpPr>
        <p:spPr>
          <a:xfrm>
            <a:off x="4886734" y="2263562"/>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6" name="直線單箭頭接點 25"/>
          <p:cNvCxnSpPr/>
          <p:nvPr/>
        </p:nvCxnSpPr>
        <p:spPr>
          <a:xfrm>
            <a:off x="6083206" y="2263562"/>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7" name="直線單箭頭接點 26"/>
          <p:cNvCxnSpPr/>
          <p:nvPr/>
        </p:nvCxnSpPr>
        <p:spPr>
          <a:xfrm>
            <a:off x="7118982" y="2265518"/>
            <a:ext cx="332376" cy="0"/>
          </a:xfrm>
          <a:prstGeom prst="straightConnector1">
            <a:avLst/>
          </a:prstGeom>
          <a:ln w="5715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37" name="圖片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46412" y="3437645"/>
            <a:ext cx="2998304" cy="2778776"/>
          </a:xfrm>
          <a:prstGeom prst="rect">
            <a:avLst/>
          </a:prstGeom>
        </p:spPr>
      </p:pic>
      <p:sp>
        <p:nvSpPr>
          <p:cNvPr id="2" name="圓角矩形 1"/>
          <p:cNvSpPr/>
          <p:nvPr/>
        </p:nvSpPr>
        <p:spPr>
          <a:xfrm>
            <a:off x="1646374" y="1338795"/>
            <a:ext cx="945010" cy="1489702"/>
          </a:xfrm>
          <a:prstGeom prst="roundRect">
            <a:avLst/>
          </a:prstGeom>
          <a:noFill/>
          <a:ln w="3810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33" name="圓角矩形 32"/>
          <p:cNvSpPr/>
          <p:nvPr/>
        </p:nvSpPr>
        <p:spPr>
          <a:xfrm>
            <a:off x="2739621" y="1338795"/>
            <a:ext cx="2222218" cy="1489701"/>
          </a:xfrm>
          <a:prstGeom prst="round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34" name="圓角矩形 33"/>
          <p:cNvSpPr/>
          <p:nvPr/>
        </p:nvSpPr>
        <p:spPr>
          <a:xfrm>
            <a:off x="5028010" y="1338795"/>
            <a:ext cx="2090972" cy="1508034"/>
          </a:xfrm>
          <a:prstGeom prst="round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35" name="圓角矩形 34"/>
          <p:cNvSpPr/>
          <p:nvPr/>
        </p:nvSpPr>
        <p:spPr>
          <a:xfrm>
            <a:off x="7222060" y="1410803"/>
            <a:ext cx="1524310" cy="1436026"/>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pic>
        <p:nvPicPr>
          <p:cNvPr id="40" name="圖片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6109" y="3430734"/>
            <a:ext cx="1695704" cy="2793268"/>
          </a:xfrm>
          <a:prstGeom prst="rect">
            <a:avLst/>
          </a:prstGeom>
        </p:spPr>
      </p:pic>
      <p:sp>
        <p:nvSpPr>
          <p:cNvPr id="45" name="圓角矩形 44"/>
          <p:cNvSpPr/>
          <p:nvPr/>
        </p:nvSpPr>
        <p:spPr>
          <a:xfrm>
            <a:off x="6834960" y="4612988"/>
            <a:ext cx="801225" cy="858944"/>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44" name="圓角矩形 43"/>
          <p:cNvSpPr/>
          <p:nvPr/>
        </p:nvSpPr>
        <p:spPr>
          <a:xfrm>
            <a:off x="5483595" y="4664352"/>
            <a:ext cx="900054" cy="839439"/>
          </a:xfrm>
          <a:prstGeom prst="roundRect">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pic>
        <p:nvPicPr>
          <p:cNvPr id="36" name="圖片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411" y="3440064"/>
            <a:ext cx="2335558" cy="2772755"/>
          </a:xfrm>
          <a:prstGeom prst="rect">
            <a:avLst/>
          </a:prstGeom>
        </p:spPr>
      </p:pic>
      <p:sp>
        <p:nvSpPr>
          <p:cNvPr id="39" name="圓角矩形 38"/>
          <p:cNvSpPr/>
          <p:nvPr/>
        </p:nvSpPr>
        <p:spPr>
          <a:xfrm>
            <a:off x="983268" y="4651849"/>
            <a:ext cx="917969" cy="827034"/>
          </a:xfrm>
          <a:prstGeom prst="roundRect">
            <a:avLst/>
          </a:prstGeom>
          <a:noFill/>
          <a:ln w="3810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43" name="圓角矩形 42"/>
          <p:cNvSpPr/>
          <p:nvPr/>
        </p:nvSpPr>
        <p:spPr>
          <a:xfrm>
            <a:off x="2427963" y="4664352"/>
            <a:ext cx="992875" cy="826936"/>
          </a:xfrm>
          <a:prstGeom prst="round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3" name="矩形 2"/>
          <p:cNvSpPr/>
          <p:nvPr/>
        </p:nvSpPr>
        <p:spPr>
          <a:xfrm>
            <a:off x="317862" y="836712"/>
            <a:ext cx="6778160" cy="400110"/>
          </a:xfrm>
          <a:prstGeom prst="rect">
            <a:avLst/>
          </a:prstGeom>
        </p:spPr>
        <p:txBody>
          <a:bodyPr wrap="square">
            <a:spAutoFit/>
          </a:bodyPr>
          <a:lstStyle/>
          <a:p>
            <a:pPr marL="268288" marR="0" lvl="0" indent="-268288" algn="just" defTabSz="914400" rtl="0" eaLnBrk="1" fontAlgn="base" latinLnBrk="0" hangingPunct="1">
              <a:lnSpc>
                <a:spcPct val="100000"/>
              </a:lnSpc>
              <a:spcBef>
                <a:spcPct val="0"/>
              </a:spcBef>
              <a:spcAft>
                <a:spcPts val="600"/>
              </a:spcAft>
              <a:buClr>
                <a:srgbClr val="FF0000"/>
              </a:buClr>
              <a:buSzPct val="75000"/>
              <a:buFont typeface="Wingdings" panose="05000000000000000000" pitchFamily="2" charset="2"/>
              <a:buChar char="n"/>
              <a:tabLst/>
              <a:defRPr/>
            </a:pPr>
            <a:r>
              <a:rPr kumimoji="1" lang="zh-Hant" altLang="en-US" sz="2000" b="1" i="0" u="none" strike="noStrike" kern="1200" cap="none" spc="0" normalizeH="0" baseline="0" noProof="0" dirty="0">
                <a:ln>
                  <a:noFill/>
                </a:ln>
                <a:solidFill>
                  <a:srgbClr val="0000CC"/>
                </a:solidFill>
                <a:effectLst/>
                <a:uLnTx/>
                <a:uFillTx/>
                <a:latin typeface="Times New Roman" pitchFamily="18" charset="0"/>
                <a:ea typeface="標楷體" pitchFamily="65" charset="-120"/>
                <a:cs typeface="Times New Roman" panose="02020603050405020304" pitchFamily="18" charset="0"/>
              </a:rPr>
              <a:t>手動建置雲製造服務流程</a:t>
            </a:r>
            <a:endParaRPr kumimoji="1" lang="en-US" altLang="zh-TW" sz="2000" b="1" i="0" u="none" strike="noStrike" kern="0" cap="none" spc="0" normalizeH="0" baseline="0" noProof="0" dirty="0">
              <a:ln>
                <a:noFill/>
              </a:ln>
              <a:solidFill>
                <a:srgbClr val="0000CC"/>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47" name="矩形 46"/>
          <p:cNvSpPr/>
          <p:nvPr/>
        </p:nvSpPr>
        <p:spPr>
          <a:xfrm>
            <a:off x="317862" y="3020829"/>
            <a:ext cx="7854538" cy="400110"/>
          </a:xfrm>
          <a:prstGeom prst="rect">
            <a:avLst/>
          </a:prstGeom>
        </p:spPr>
        <p:txBody>
          <a:bodyPr wrap="square">
            <a:spAutoFit/>
          </a:bodyPr>
          <a:lstStyle/>
          <a:p>
            <a:pPr marL="268288" marR="0" lvl="0" indent="-268288" algn="just" defTabSz="914400" rtl="0" eaLnBrk="1" fontAlgn="base" latinLnBrk="0" hangingPunct="1">
              <a:lnSpc>
                <a:spcPct val="100000"/>
              </a:lnSpc>
              <a:spcBef>
                <a:spcPct val="0"/>
              </a:spcBef>
              <a:spcAft>
                <a:spcPts val="600"/>
              </a:spcAft>
              <a:buClr>
                <a:srgbClr val="FF0000"/>
              </a:buClr>
              <a:buSzPct val="75000"/>
              <a:buFont typeface="Wingdings" panose="05000000000000000000" pitchFamily="2" charset="2"/>
              <a:buChar char="n"/>
              <a:tabLst/>
              <a:defRPr/>
            </a:pPr>
            <a:r>
              <a:rPr kumimoji="1" lang="en-US" altLang="zh-TW" sz="2000" b="1" i="0" u="none" strike="noStrike" kern="1200" cap="none" spc="0" normalizeH="0" baseline="0" noProof="0" dirty="0">
                <a:ln>
                  <a:noFill/>
                </a:ln>
                <a:solidFill>
                  <a:srgbClr val="CC0099"/>
                </a:solidFill>
                <a:effectLst/>
                <a:uLnTx/>
                <a:uFillTx/>
                <a:latin typeface="Times New Roman" pitchFamily="18" charset="0"/>
                <a:ea typeface="標楷體" pitchFamily="65" charset="-120"/>
                <a:cs typeface="Times New Roman" panose="02020603050405020304" pitchFamily="18" charset="0"/>
              </a:rPr>
              <a:t>MSACS</a:t>
            </a:r>
            <a:r>
              <a:rPr kumimoji="1" lang="zh-Hant" altLang="en-US" sz="2000" b="1" i="0" u="none" strike="noStrike" kern="1200" cap="none" spc="0" normalizeH="0" baseline="0" noProof="0" dirty="0">
                <a:ln>
                  <a:noFill/>
                </a:ln>
                <a:solidFill>
                  <a:srgbClr val="CC0099"/>
                </a:solidFill>
                <a:effectLst/>
                <a:uLnTx/>
                <a:uFillTx/>
                <a:latin typeface="Times New Roman" pitchFamily="18" charset="0"/>
                <a:ea typeface="標楷體" pitchFamily="65" charset="-120"/>
                <a:cs typeface="Times New Roman" panose="02020603050405020304" pitchFamily="18" charset="0"/>
              </a:rPr>
              <a:t>自動服務建置流程</a:t>
            </a:r>
            <a:endParaRPr kumimoji="1" lang="en-US" altLang="zh-TW" sz="2000" b="1" i="0" u="none" strike="noStrike" kern="0" cap="none" spc="0" normalizeH="0" baseline="0" noProof="0" dirty="0">
              <a:ln>
                <a:noFill/>
              </a:ln>
              <a:solidFill>
                <a:srgbClr val="CC0099"/>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52" name="圓角矩形 51"/>
          <p:cNvSpPr/>
          <p:nvPr/>
        </p:nvSpPr>
        <p:spPr>
          <a:xfrm>
            <a:off x="3888868" y="4644996"/>
            <a:ext cx="1011158" cy="826936"/>
          </a:xfrm>
          <a:prstGeom prst="round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Tree>
    <p:extLst>
      <p:ext uri="{BB962C8B-B14F-4D97-AF65-F5344CB8AC3E}">
        <p14:creationId xmlns:p14="http://schemas.microsoft.com/office/powerpoint/2010/main" val="29603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1" presetClass="entr" presetSubtype="0" fill="hold" grpId="0" nodeType="withEffect">
                                  <p:stCondLst>
                                    <p:cond delay="0"/>
                                  </p:stCondLst>
                                  <p:childTnLst>
                                    <p:set>
                                      <p:cBhvr>
                                        <p:cTn id="9" dur="1" fill="hold">
                                          <p:stCondLst>
                                            <p:cond delay="9"/>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9"/>
                                          </p:stCondLst>
                                        </p:cTn>
                                        <p:tgtEl>
                                          <p:spTgt spid="3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33"/>
                                        </p:tgtEl>
                                        <p:attrNameLst>
                                          <p:attrName>style.visibility</p:attrName>
                                        </p:attrNameLst>
                                      </p:cBhvr>
                                      <p:to>
                                        <p:strVal val="hidden"/>
                                      </p:to>
                                    </p:set>
                                  </p:childTnLst>
                                </p:cTn>
                              </p:par>
                            </p:childTnLst>
                          </p:cTn>
                        </p:par>
                        <p:par>
                          <p:cTn id="42" fill="hold">
                            <p:stCondLst>
                              <p:cond delay="500"/>
                            </p:stCondLst>
                            <p:childTnLst>
                              <p:par>
                                <p:cTn id="43" presetID="1" presetClass="exit" presetSubtype="0" fill="hold" grpId="1" nodeType="after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3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3" grpId="0" animBg="1"/>
      <p:bldP spid="33" grpId="1" animBg="1"/>
      <p:bldP spid="34" grpId="0" animBg="1"/>
      <p:bldP spid="34" grpId="1" animBg="1"/>
      <p:bldP spid="35" grpId="0" animBg="1"/>
      <p:bldP spid="45" grpId="0" animBg="1"/>
      <p:bldP spid="44" grpId="0" animBg="1"/>
      <p:bldP spid="44" grpId="1" animBg="1"/>
      <p:bldP spid="39" grpId="0" animBg="1"/>
      <p:bldP spid="39" grpId="1" animBg="1"/>
      <p:bldP spid="43" grpId="0" animBg="1"/>
      <p:bldP spid="43" grpId="1" animBg="1"/>
      <p:bldP spid="52" grpId="0" animBg="1"/>
      <p:bldP spid="5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8" y="2132856"/>
            <a:ext cx="9036696" cy="3932914"/>
          </a:xfrm>
          <a:prstGeom prst="rect">
            <a:avLst/>
          </a:prstGeom>
        </p:spPr>
      </p:pic>
      <p:sp>
        <p:nvSpPr>
          <p:cNvPr id="18" name="標題 17"/>
          <p:cNvSpPr>
            <a:spLocks noGrp="1"/>
          </p:cNvSpPr>
          <p:nvPr>
            <p:ph type="title"/>
          </p:nvPr>
        </p:nvSpPr>
        <p:spPr/>
        <p:txBody>
          <a:bodyPr/>
          <a:lstStyle/>
          <a:p>
            <a:r>
              <a:rPr lang="en-US" altLang="zh-TW" dirty="0">
                <a:solidFill>
                  <a:srgbClr val="C00000"/>
                </a:solidFill>
              </a:rPr>
              <a:t>MSACS</a:t>
            </a:r>
            <a:r>
              <a:rPr lang="zh-Hant" altLang="en-US" dirty="0">
                <a:solidFill>
                  <a:srgbClr val="C00000"/>
                </a:solidFill>
                <a:latin typeface="標楷體" panose="03000509000000000000" pitchFamily="65" charset="-120"/>
                <a:ea typeface="標楷體" panose="03000509000000000000" pitchFamily="65" charset="-120"/>
              </a:rPr>
              <a:t>架構設計</a:t>
            </a:r>
            <a:endParaRPr lang="zh-TW" altLang="en-US" dirty="0">
              <a:solidFill>
                <a:srgbClr val="C00000"/>
              </a:solidFill>
              <a:latin typeface="標楷體" panose="03000509000000000000" pitchFamily="65" charset="-120"/>
              <a:ea typeface="標楷體" panose="03000509000000000000" pitchFamily="65" charset="-120"/>
            </a:endParaRPr>
          </a:p>
        </p:txBody>
      </p:sp>
      <p:sp>
        <p:nvSpPr>
          <p:cNvPr id="21" name="Rectangle 2"/>
          <p:cNvSpPr txBox="1">
            <a:spLocks noChangeArrowheads="1"/>
          </p:cNvSpPr>
          <p:nvPr/>
        </p:nvSpPr>
        <p:spPr bwMode="auto">
          <a:xfrm>
            <a:off x="394268" y="921573"/>
            <a:ext cx="7963324" cy="515224"/>
          </a:xfrm>
          <a:prstGeom prst="rect">
            <a:avLst/>
          </a:prstGeom>
          <a:noFill/>
          <a:ln w="9525">
            <a:noFill/>
            <a:miter lim="800000"/>
            <a:headEnd/>
            <a:tailEnd/>
          </a:ln>
          <a:effectLst/>
          <a:extLst/>
        </p:spPr>
        <p:txBody>
          <a:bodyPr vert="horz" wrap="square" lIns="36000" tIns="36000" rIns="36000" bIns="36000" numCol="1" anchor="t" anchorCtr="0" compatLnSpc="1">
            <a:prstTxWarp prst="textNoShape">
              <a:avLst/>
            </a:prstTxWarp>
          </a:bodyPr>
          <a:lstStyle>
            <a:lvl1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2pPr>
            <a:lvl3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3pPr>
            <a:lvl4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4pPr>
            <a:lvl5pPr algn="ctr" rtl="0" eaLnBrk="0" fontAlgn="base" hangingPunct="0">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5pPr>
            <a:lvl6pPr marL="4572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6pPr>
            <a:lvl7pPr marL="9144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7pPr>
            <a:lvl8pPr marL="13716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8pPr>
            <a:lvl9pPr marL="1828800" algn="ctr" rtl="0" fontAlgn="base">
              <a:spcBef>
                <a:spcPct val="0"/>
              </a:spcBef>
              <a:spcAft>
                <a:spcPct val="0"/>
              </a:spcAft>
              <a:defRPr kumimoji="1" sz="3200" b="1">
                <a:solidFill>
                  <a:srgbClr val="006600"/>
                </a:solidFill>
                <a:effectLst>
                  <a:outerShdw blurRad="38100" dist="38100" dir="2700000" algn="tl">
                    <a:srgbClr val="C0C0C0"/>
                  </a:outerShdw>
                </a:effectLst>
                <a:latin typeface="Arial" charset="0"/>
                <a:ea typeface="新細明體" charset="-120"/>
              </a:defRPr>
            </a:lvl9pPr>
          </a:lstStyle>
          <a:p>
            <a:pPr marL="342900" marR="0" lvl="0" indent="-342900" algn="just" defTabSz="914400" rtl="0" eaLnBrk="0" fontAlgn="base" latinLnBrk="0" hangingPunct="0">
              <a:lnSpc>
                <a:spcPct val="100000"/>
              </a:lnSpc>
              <a:spcBef>
                <a:spcPct val="0"/>
              </a:spcBef>
              <a:spcAft>
                <a:spcPts val="300"/>
              </a:spcAft>
              <a:buClr>
                <a:srgbClr val="FF0000"/>
              </a:buClr>
              <a:buSzPct val="75000"/>
              <a:buFont typeface="Wingdings" panose="05000000000000000000" pitchFamily="2" charset="2"/>
              <a:buChar char="n"/>
              <a:tabLst/>
              <a:defRPr/>
            </a:pPr>
            <a:r>
              <a:rPr kumimoji="1" lang="en-US" altLang="zh-TW" sz="2800" b="1" i="0" u="none" strike="noStrike" kern="1200" cap="none" spc="0" normalizeH="0" baseline="0" noProof="0" dirty="0">
                <a:ln>
                  <a:noFill/>
                </a:ln>
                <a:solidFill>
                  <a:srgbClr val="3333FF"/>
                </a:solidFill>
                <a:effectLst/>
                <a:uLnTx/>
                <a:uFillTx/>
                <a:latin typeface="Times New Roman" panose="02020603050405020304" pitchFamily="18" charset="0"/>
                <a:ea typeface="標楷體"/>
                <a:cs typeface="Times New Roman" panose="02020603050405020304" pitchFamily="18" charset="0"/>
              </a:rPr>
              <a:t>MSACS</a:t>
            </a:r>
            <a:r>
              <a:rPr kumimoji="1" lang="zh-Hant" altLang="en-US" sz="2800" b="1" i="0" u="none" strike="noStrike" kern="1200" cap="none" spc="0" normalizeH="0" baseline="0" noProof="0" dirty="0">
                <a:ln>
                  <a:noFill/>
                </a:ln>
                <a:solidFill>
                  <a:srgbClr val="3333FF"/>
                </a:solidFill>
                <a:effectLst/>
                <a:uLnTx/>
                <a:uFillTx/>
                <a:latin typeface="標楷體" panose="03000509000000000000" pitchFamily="65" charset="-120"/>
                <a:ea typeface="標楷體" panose="03000509000000000000" pitchFamily="65" charset="-120"/>
                <a:cs typeface="Times New Roman" panose="02020603050405020304" pitchFamily="18" charset="0"/>
              </a:rPr>
              <a:t>是一個雲端系統，可分為三個部分</a:t>
            </a:r>
            <a:endParaRPr kumimoji="1" lang="en-US" altLang="zh-TW" sz="28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圓角矩形 4"/>
          <p:cNvSpPr/>
          <p:nvPr/>
        </p:nvSpPr>
        <p:spPr>
          <a:xfrm>
            <a:off x="4788024" y="2428011"/>
            <a:ext cx="3150350" cy="27498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6" name="圓角矩形 5"/>
          <p:cNvSpPr/>
          <p:nvPr/>
        </p:nvSpPr>
        <p:spPr>
          <a:xfrm>
            <a:off x="1691680" y="2428011"/>
            <a:ext cx="2664296" cy="1349753"/>
          </a:xfrm>
          <a:prstGeom prst="roundRect">
            <a:avLst/>
          </a:prstGeom>
          <a:noFill/>
          <a:ln w="5715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800000"/>
              </a:solidFill>
              <a:effectLst/>
              <a:uLnTx/>
              <a:uFillTx/>
              <a:latin typeface="Times New Roman"/>
              <a:ea typeface="標楷體"/>
              <a:cs typeface="+mn-cs"/>
            </a:endParaRPr>
          </a:p>
        </p:txBody>
      </p:sp>
      <p:sp>
        <p:nvSpPr>
          <p:cNvPr id="7" name="圓角矩形 6"/>
          <p:cNvSpPr/>
          <p:nvPr/>
        </p:nvSpPr>
        <p:spPr>
          <a:xfrm>
            <a:off x="1043608" y="4973907"/>
            <a:ext cx="3744416" cy="936212"/>
          </a:xfrm>
          <a:prstGeom prst="roundRect">
            <a:avLst/>
          </a:prstGeom>
          <a:noFill/>
          <a:ln w="571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800000"/>
              </a:solidFill>
              <a:effectLst/>
              <a:uLnTx/>
              <a:uFillTx/>
              <a:latin typeface="Times New Roman"/>
              <a:ea typeface="標楷體"/>
              <a:cs typeface="+mn-cs"/>
            </a:endParaRPr>
          </a:p>
        </p:txBody>
      </p:sp>
      <p:sp>
        <p:nvSpPr>
          <p:cNvPr id="8" name="內容版面配置區 2"/>
          <p:cNvSpPr>
            <a:spLocks noGrp="1"/>
          </p:cNvSpPr>
          <p:nvPr>
            <p:ph idx="1"/>
          </p:nvPr>
        </p:nvSpPr>
        <p:spPr>
          <a:xfrm>
            <a:off x="6039163" y="1951179"/>
            <a:ext cx="648072" cy="450287"/>
          </a:xfrm>
        </p:spPr>
        <p:txBody>
          <a:bodyPr/>
          <a:lstStyle/>
          <a:p>
            <a:pPr marL="0" indent="0" algn="just">
              <a:lnSpc>
                <a:spcPct val="90000"/>
              </a:lnSpc>
              <a:spcBef>
                <a:spcPts val="0"/>
              </a:spcBef>
              <a:spcAft>
                <a:spcPts val="0"/>
              </a:spcAft>
              <a:buClr>
                <a:srgbClr val="FF0000"/>
              </a:buClr>
              <a:buNone/>
            </a:pPr>
            <a:r>
              <a:rPr lang="en-US" altLang="zh-TW" sz="2800" dirty="0">
                <a:solidFill>
                  <a:srgbClr val="FF0000"/>
                </a:solidFill>
                <a:latin typeface="Times New Roman" panose="02020603050405020304" pitchFamily="18" charset="0"/>
                <a:cs typeface="Times New Roman" panose="02020603050405020304" pitchFamily="18" charset="0"/>
              </a:rPr>
              <a:t>(1) </a:t>
            </a:r>
          </a:p>
        </p:txBody>
      </p:sp>
      <p:sp>
        <p:nvSpPr>
          <p:cNvPr id="9" name="內容版面配置區 2"/>
          <p:cNvSpPr txBox="1">
            <a:spLocks/>
          </p:cNvSpPr>
          <p:nvPr/>
        </p:nvSpPr>
        <p:spPr>
          <a:xfrm>
            <a:off x="2695546" y="1912232"/>
            <a:ext cx="648072" cy="450287"/>
          </a:xfrm>
          <a:prstGeom prst="rect">
            <a:avLst/>
          </a:prstGeom>
        </p:spPr>
        <p:txBody>
          <a:bodyPr/>
          <a:lstStyle>
            <a:lvl1pPr marL="495300" indent="-495300" algn="l" rtl="0" eaLnBrk="0" fontAlgn="base" hangingPunct="0">
              <a:spcBef>
                <a:spcPct val="75000"/>
              </a:spcBef>
              <a:spcAft>
                <a:spcPct val="10000"/>
              </a:spcAft>
              <a:buClr>
                <a:srgbClr val="CC0000"/>
              </a:buClr>
              <a:buSzPct val="75000"/>
              <a:buFont typeface="Wingdings" pitchFamily="2" charset="2"/>
              <a:buChar char="n"/>
              <a:defRPr kumimoji="1" sz="2200" b="1">
                <a:solidFill>
                  <a:schemeClr val="tx1"/>
                </a:solidFill>
                <a:latin typeface="+mn-lt"/>
                <a:ea typeface="+mn-ea"/>
                <a:cs typeface="+mn-cs"/>
              </a:defRPr>
            </a:lvl1pPr>
            <a:lvl2pPr marL="914400" indent="-457200" algn="l" rtl="0" eaLnBrk="0" fontAlgn="base" hangingPunct="0">
              <a:spcBef>
                <a:spcPct val="35000"/>
              </a:spcBef>
              <a:spcAft>
                <a:spcPct val="0"/>
              </a:spcAft>
              <a:buClr>
                <a:srgbClr val="000066"/>
              </a:buClr>
              <a:buFont typeface="Wingdings" pitchFamily="2" charset="2"/>
              <a:buChar char="Ø"/>
              <a:defRPr kumimoji="1" sz="1900" b="1">
                <a:solidFill>
                  <a:srgbClr val="003399"/>
                </a:solidFill>
                <a:latin typeface="+mn-lt"/>
                <a:ea typeface="+mn-ea"/>
              </a:defRPr>
            </a:lvl2pPr>
            <a:lvl3pPr marL="1295400" indent="-381000" algn="l" rtl="0" eaLnBrk="0" fontAlgn="base" hangingPunct="0">
              <a:spcBef>
                <a:spcPct val="35000"/>
              </a:spcBef>
              <a:spcAft>
                <a:spcPct val="0"/>
              </a:spcAft>
              <a:buSzPct val="80000"/>
              <a:buFont typeface="Times New Roman" pitchFamily="18" charset="0"/>
              <a:buChar char="●"/>
              <a:defRPr kumimoji="1" b="1">
                <a:solidFill>
                  <a:srgbClr val="006600"/>
                </a:solidFill>
                <a:latin typeface="+mn-lt"/>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標楷體" pitchFamily="65" charset="-120"/>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標楷體" pitchFamily="65" charset="-120"/>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9pPr>
          </a:lstStyle>
          <a:p>
            <a:pPr marL="0" marR="0" lvl="0" indent="0" algn="just" defTabSz="914400" rtl="0" eaLnBrk="0" fontAlgn="base" latinLnBrk="0" hangingPunct="0">
              <a:lnSpc>
                <a:spcPct val="90000"/>
              </a:lnSpc>
              <a:spcBef>
                <a:spcPts val="0"/>
              </a:spcBef>
              <a:spcAft>
                <a:spcPts val="0"/>
              </a:spcAft>
              <a:buClr>
                <a:srgbClr val="FF0000"/>
              </a:buClr>
              <a:buSzPct val="75000"/>
              <a:buFont typeface="Wingdings" pitchFamily="2" charset="2"/>
              <a:buNone/>
              <a:tabLst/>
              <a:defRPr/>
            </a:pPr>
            <a:r>
              <a:rPr kumimoji="1" lang="en-US" altLang="zh-TW" sz="2800" b="1" i="0" u="none" strike="noStrike" kern="0" cap="none" spc="0" normalizeH="0" baseline="0" noProof="0" dirty="0">
                <a:ln>
                  <a:noFill/>
                </a:ln>
                <a:solidFill>
                  <a:srgbClr val="800000"/>
                </a:solidFill>
                <a:effectLst/>
                <a:uLnTx/>
                <a:uFillTx/>
                <a:latin typeface="Times New Roman" panose="02020603050405020304" pitchFamily="18" charset="0"/>
                <a:ea typeface="標楷體"/>
                <a:cs typeface="Times New Roman" panose="02020603050405020304" pitchFamily="18" charset="0"/>
              </a:rPr>
              <a:t>(2) </a:t>
            </a:r>
          </a:p>
        </p:txBody>
      </p:sp>
      <p:sp>
        <p:nvSpPr>
          <p:cNvPr id="10" name="內容版面配置區 2"/>
          <p:cNvSpPr txBox="1">
            <a:spLocks/>
          </p:cNvSpPr>
          <p:nvPr/>
        </p:nvSpPr>
        <p:spPr>
          <a:xfrm>
            <a:off x="2555776" y="5859033"/>
            <a:ext cx="648072" cy="450287"/>
          </a:xfrm>
          <a:prstGeom prst="rect">
            <a:avLst/>
          </a:prstGeom>
        </p:spPr>
        <p:txBody>
          <a:bodyPr/>
          <a:lstStyle>
            <a:lvl1pPr marL="495300" indent="-495300" algn="l" rtl="0" eaLnBrk="0" fontAlgn="base" hangingPunct="0">
              <a:spcBef>
                <a:spcPct val="75000"/>
              </a:spcBef>
              <a:spcAft>
                <a:spcPct val="10000"/>
              </a:spcAft>
              <a:buClr>
                <a:srgbClr val="CC0000"/>
              </a:buClr>
              <a:buSzPct val="75000"/>
              <a:buFont typeface="Wingdings" pitchFamily="2" charset="2"/>
              <a:buChar char="n"/>
              <a:defRPr kumimoji="1" sz="2200" b="1">
                <a:solidFill>
                  <a:schemeClr val="tx1"/>
                </a:solidFill>
                <a:latin typeface="+mn-lt"/>
                <a:ea typeface="+mn-ea"/>
                <a:cs typeface="+mn-cs"/>
              </a:defRPr>
            </a:lvl1pPr>
            <a:lvl2pPr marL="914400" indent="-457200" algn="l" rtl="0" eaLnBrk="0" fontAlgn="base" hangingPunct="0">
              <a:spcBef>
                <a:spcPct val="35000"/>
              </a:spcBef>
              <a:spcAft>
                <a:spcPct val="0"/>
              </a:spcAft>
              <a:buClr>
                <a:srgbClr val="000066"/>
              </a:buClr>
              <a:buFont typeface="Wingdings" pitchFamily="2" charset="2"/>
              <a:buChar char="Ø"/>
              <a:defRPr kumimoji="1" sz="1900" b="1">
                <a:solidFill>
                  <a:srgbClr val="003399"/>
                </a:solidFill>
                <a:latin typeface="+mn-lt"/>
                <a:ea typeface="+mn-ea"/>
              </a:defRPr>
            </a:lvl2pPr>
            <a:lvl3pPr marL="1295400" indent="-381000" algn="l" rtl="0" eaLnBrk="0" fontAlgn="base" hangingPunct="0">
              <a:spcBef>
                <a:spcPct val="35000"/>
              </a:spcBef>
              <a:spcAft>
                <a:spcPct val="0"/>
              </a:spcAft>
              <a:buSzPct val="80000"/>
              <a:buFont typeface="Times New Roman" pitchFamily="18" charset="0"/>
              <a:buChar char="●"/>
              <a:defRPr kumimoji="1" b="1">
                <a:solidFill>
                  <a:srgbClr val="006600"/>
                </a:solidFill>
                <a:latin typeface="+mn-lt"/>
                <a:ea typeface="+mn-ea"/>
              </a:defRPr>
            </a:lvl3pPr>
            <a:lvl4pPr marL="1676400" indent="-304800" algn="l" rtl="0" eaLnBrk="0" fontAlgn="base" hangingPunct="0">
              <a:spcBef>
                <a:spcPct val="10000"/>
              </a:spcBef>
              <a:spcAft>
                <a:spcPct val="0"/>
              </a:spcAft>
              <a:buFont typeface="Wingdings" pitchFamily="2" charset="2"/>
              <a:buChar char="n"/>
              <a:defRPr kumimoji="1" sz="1600">
                <a:solidFill>
                  <a:schemeClr val="tx1"/>
                </a:solidFill>
                <a:latin typeface="標楷體" pitchFamily="65" charset="-120"/>
                <a:ea typeface="+mn-ea"/>
              </a:defRPr>
            </a:lvl4pPr>
            <a:lvl5pPr marL="2095500" indent="-266700" algn="l" rtl="0" eaLnBrk="0" fontAlgn="base" hangingPunct="0">
              <a:spcBef>
                <a:spcPct val="10000"/>
              </a:spcBef>
              <a:spcAft>
                <a:spcPct val="0"/>
              </a:spcAft>
              <a:buFont typeface="Wingdings" pitchFamily="2" charset="2"/>
              <a:buChar char="n"/>
              <a:defRPr kumimoji="1" sz="1400">
                <a:solidFill>
                  <a:schemeClr val="tx1"/>
                </a:solidFill>
                <a:latin typeface="標楷體" pitchFamily="65" charset="-120"/>
                <a:ea typeface="+mn-ea"/>
              </a:defRPr>
            </a:lvl5pPr>
            <a:lvl6pPr marL="25527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6pPr>
            <a:lvl7pPr marL="30099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7pPr>
            <a:lvl8pPr marL="34671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8pPr>
            <a:lvl9pPr marL="3924300" indent="-266700" algn="l" rtl="0" fontAlgn="base">
              <a:spcBef>
                <a:spcPct val="10000"/>
              </a:spcBef>
              <a:spcAft>
                <a:spcPct val="0"/>
              </a:spcAft>
              <a:buFont typeface="Wingdings" pitchFamily="2" charset="2"/>
              <a:buChar char="n"/>
              <a:defRPr kumimoji="1" sz="1400">
                <a:solidFill>
                  <a:schemeClr val="tx1"/>
                </a:solidFill>
                <a:latin typeface="標楷體" pitchFamily="65" charset="-120"/>
                <a:ea typeface="+mn-ea"/>
              </a:defRPr>
            </a:lvl9pPr>
          </a:lstStyle>
          <a:p>
            <a:pPr marL="0" marR="0" lvl="0" indent="0" algn="just" defTabSz="914400" rtl="0" eaLnBrk="0" fontAlgn="base" latinLnBrk="0" hangingPunct="0">
              <a:lnSpc>
                <a:spcPct val="90000"/>
              </a:lnSpc>
              <a:spcBef>
                <a:spcPts val="0"/>
              </a:spcBef>
              <a:spcAft>
                <a:spcPts val="0"/>
              </a:spcAft>
              <a:buClr>
                <a:srgbClr val="FF0000"/>
              </a:buClr>
              <a:buSzPct val="75000"/>
              <a:buFont typeface="Wingdings" pitchFamily="2" charset="2"/>
              <a:buNone/>
              <a:tabLst/>
              <a:defRPr/>
            </a:pPr>
            <a:r>
              <a:rPr kumimoji="1" lang="en-US" altLang="zh-TW" sz="2800" b="1" i="0" u="none" strike="noStrike" kern="0" cap="none" spc="0" normalizeH="0" baseline="0" noProof="0" dirty="0">
                <a:ln>
                  <a:noFill/>
                </a:ln>
                <a:solidFill>
                  <a:srgbClr val="CC0099"/>
                </a:solidFill>
                <a:effectLst/>
                <a:uLnTx/>
                <a:uFillTx/>
                <a:latin typeface="Times New Roman" panose="02020603050405020304" pitchFamily="18" charset="0"/>
                <a:ea typeface="標楷體"/>
                <a:cs typeface="Times New Roman" panose="02020603050405020304" pitchFamily="18" charset="0"/>
              </a:rPr>
              <a:t>(3)</a:t>
            </a:r>
            <a:r>
              <a:rPr kumimoji="1" lang="en-US" altLang="zh-TW" sz="2800" b="1" i="0" u="none" strike="noStrike" kern="0" cap="none" spc="0" normalizeH="0" baseline="0" noProof="0" dirty="0">
                <a:ln>
                  <a:noFill/>
                </a:ln>
                <a:solidFill>
                  <a:srgbClr val="FF0000"/>
                </a:solidFill>
                <a:effectLst/>
                <a:uLnTx/>
                <a:uFillTx/>
                <a:latin typeface="Times New Roman" panose="02020603050405020304" pitchFamily="18" charset="0"/>
                <a:ea typeface="標楷體"/>
                <a:cs typeface="Times New Roman" panose="02020603050405020304" pitchFamily="18" charset="0"/>
              </a:rPr>
              <a:t> </a:t>
            </a:r>
          </a:p>
        </p:txBody>
      </p:sp>
    </p:spTree>
    <p:extLst>
      <p:ext uri="{BB962C8B-B14F-4D97-AF65-F5344CB8AC3E}">
        <p14:creationId xmlns:p14="http://schemas.microsoft.com/office/powerpoint/2010/main" val="315255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914400" y="274638"/>
            <a:ext cx="7772400" cy="778098"/>
          </a:xfrm>
        </p:spPr>
        <p:txBody>
          <a:bodyPr/>
          <a:lstStyle/>
          <a:p>
            <a:pPr algn="ctr"/>
            <a:r>
              <a:rPr lang="en-US" altLang="zh-TW" b="1" dirty="0" smtClean="0">
                <a:solidFill>
                  <a:srgbClr val="FF0000"/>
                </a:solidFill>
                <a:ea typeface="ＭＳ Ｐゴシック" pitchFamily="-97" charset="-128"/>
              </a:rPr>
              <a:t>Basic Cloud Characteristics</a:t>
            </a:r>
            <a:endParaRPr lang="en-GB" altLang="zh-TW" b="1" dirty="0" smtClean="0">
              <a:solidFill>
                <a:srgbClr val="FF0000"/>
              </a:solidFill>
              <a:ea typeface="ＭＳ Ｐゴシック" pitchFamily="-97" charset="-128"/>
            </a:endParaRPr>
          </a:p>
        </p:txBody>
      </p:sp>
      <p:sp>
        <p:nvSpPr>
          <p:cNvPr id="12291" name="Content Placeholder 2"/>
          <p:cNvSpPr>
            <a:spLocks noGrp="1"/>
          </p:cNvSpPr>
          <p:nvPr>
            <p:ph idx="1"/>
          </p:nvPr>
        </p:nvSpPr>
        <p:spPr>
          <a:xfrm>
            <a:off x="395536" y="1052736"/>
            <a:ext cx="8610600" cy="5486400"/>
          </a:xfrm>
        </p:spPr>
        <p:txBody>
          <a:bodyPr/>
          <a:lstStyle/>
          <a:p>
            <a:pPr marL="449263" indent="-449263">
              <a:buFont typeface="Wingdings" pitchFamily="2" charset="2"/>
              <a:buChar char="n"/>
            </a:pPr>
            <a:r>
              <a:rPr lang="en-US" altLang="zh-TW" sz="3000" dirty="0" smtClean="0">
                <a:ea typeface="ＭＳ Ｐゴシック" pitchFamily="-97" charset="-128"/>
              </a:rPr>
              <a:t>The “</a:t>
            </a:r>
            <a:r>
              <a:rPr lang="en-US" altLang="zh-TW" sz="3000" dirty="0" smtClean="0">
                <a:solidFill>
                  <a:srgbClr val="0000FF"/>
                </a:solidFill>
                <a:ea typeface="ＭＳ Ｐゴシック" pitchFamily="-97" charset="-128"/>
              </a:rPr>
              <a:t>no-need-to-know</a:t>
            </a:r>
            <a:r>
              <a:rPr lang="en-US" altLang="zh-TW" sz="3000" dirty="0" smtClean="0">
                <a:ea typeface="ＭＳ Ｐゴシック" pitchFamily="-97" charset="-128"/>
              </a:rPr>
              <a:t>” in terms of the underlying details of infrastructure, applications interface with the infrastructure via the APIs.</a:t>
            </a:r>
          </a:p>
          <a:p>
            <a:pPr marL="449263" indent="-449263">
              <a:buFont typeface="Wingdings" pitchFamily="2" charset="2"/>
              <a:buChar char="n"/>
            </a:pPr>
            <a:r>
              <a:rPr lang="en-US" altLang="zh-TW" sz="3000" dirty="0" smtClean="0">
                <a:ea typeface="ＭＳ Ｐゴシック" pitchFamily="-97" charset="-128"/>
              </a:rPr>
              <a:t>The “</a:t>
            </a:r>
            <a:r>
              <a:rPr lang="en-US" altLang="zh-TW" sz="3000" dirty="0" smtClean="0">
                <a:solidFill>
                  <a:srgbClr val="0000FF"/>
                </a:solidFill>
                <a:ea typeface="ＭＳ Ｐゴシック" pitchFamily="-97" charset="-128"/>
              </a:rPr>
              <a:t>flexibility and elasticity</a:t>
            </a:r>
            <a:r>
              <a:rPr lang="en-US" altLang="zh-TW" sz="3000" dirty="0" smtClean="0">
                <a:ea typeface="ＭＳ Ｐゴシック" pitchFamily="-97" charset="-128"/>
              </a:rPr>
              <a:t>” allows these systems to scale up and down at will – </a:t>
            </a:r>
            <a:r>
              <a:rPr lang="en-US" altLang="zh-TW" sz="3000" dirty="0" err="1" smtClean="0">
                <a:ea typeface="ＭＳ Ｐゴシック" pitchFamily="-97" charset="-128"/>
              </a:rPr>
              <a:t>utilising</a:t>
            </a:r>
            <a:r>
              <a:rPr lang="en-US" altLang="zh-TW" sz="3000" dirty="0" smtClean="0">
                <a:ea typeface="ＭＳ Ｐゴシック" pitchFamily="-97" charset="-128"/>
              </a:rPr>
              <a:t> the resources of all kinds (CPU, storage, server capacity, load balancing, and databases).</a:t>
            </a:r>
          </a:p>
          <a:p>
            <a:pPr marL="449263" indent="-449263">
              <a:buFont typeface="Wingdings" pitchFamily="2" charset="2"/>
              <a:buChar char="n"/>
            </a:pPr>
            <a:r>
              <a:rPr lang="en-US" altLang="zh-TW" sz="3000" dirty="0" smtClean="0">
                <a:ea typeface="ＭＳ Ｐゴシック" pitchFamily="-97" charset="-128"/>
              </a:rPr>
              <a:t>The “</a:t>
            </a:r>
            <a:r>
              <a:rPr lang="en-US" altLang="zh-TW" sz="3000" dirty="0" smtClean="0">
                <a:solidFill>
                  <a:srgbClr val="0000FF"/>
                </a:solidFill>
                <a:ea typeface="ＭＳ Ｐゴシック" pitchFamily="-97" charset="-128"/>
              </a:rPr>
              <a:t>pay as much as used and needed</a:t>
            </a:r>
            <a:r>
              <a:rPr lang="en-US" altLang="zh-TW" sz="3000" dirty="0" smtClean="0">
                <a:ea typeface="ＭＳ Ｐゴシック" pitchFamily="-97" charset="-128"/>
              </a:rPr>
              <a:t>” type of utility computing and the “</a:t>
            </a:r>
            <a:r>
              <a:rPr lang="en-US" altLang="zh-TW" sz="3000" dirty="0" smtClean="0">
                <a:solidFill>
                  <a:srgbClr val="0000FF"/>
                </a:solidFill>
                <a:ea typeface="ＭＳ Ｐゴシック" pitchFamily="-97" charset="-128"/>
              </a:rPr>
              <a:t>always on!, anywhere and any place</a:t>
            </a:r>
            <a:r>
              <a:rPr lang="en-US" altLang="zh-TW" sz="3000" dirty="0" smtClean="0">
                <a:ea typeface="ＭＳ Ｐゴシック" pitchFamily="-97" charset="-128"/>
              </a:rPr>
              <a:t>” type of network-based computing.</a:t>
            </a:r>
          </a:p>
          <a:p>
            <a:endParaRPr lang="en-GB" altLang="zh-TW" dirty="0" smtClean="0">
              <a:ea typeface="ＭＳ Ｐゴシック" pitchFamily="-97" charset="-128"/>
            </a:endParaRPr>
          </a:p>
        </p:txBody>
      </p:sp>
    </p:spTree>
    <p:extLst>
      <p:ext uri="{BB962C8B-B14F-4D97-AF65-F5344CB8AC3E}">
        <p14:creationId xmlns:p14="http://schemas.microsoft.com/office/powerpoint/2010/main" val="12736287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dirty="0" smtClean="0">
                <a:effectLst/>
              </a:rPr>
              <a:t>Hierarchical </a:t>
            </a:r>
            <a:r>
              <a:rPr lang="en-US" altLang="zh-TW" dirty="0">
                <a:effectLst/>
              </a:rPr>
              <a:t>information of a Jar SSLP in a Java </a:t>
            </a:r>
            <a:r>
              <a:rPr lang="en-US" altLang="zh-TW" dirty="0" smtClean="0">
                <a:effectLst/>
              </a:rPr>
              <a:t>decompiler</a:t>
            </a:r>
            <a:r>
              <a:rPr lang="en-US" altLang="zh-TW" dirty="0" smtClean="0">
                <a:effectLst/>
                <a:latin typeface="Times New Roman" panose="02020603050405020304" pitchFamily="18" charset="0"/>
                <a:cs typeface="Times New Roman" panose="02020603050405020304" pitchFamily="18" charset="0"/>
              </a:rPr>
              <a:t> </a:t>
            </a:r>
            <a:endParaRPr lang="zh-TW" altLang="en-US" dirty="0">
              <a:effectLst/>
              <a:latin typeface="Times New Roman" panose="02020603050405020304" pitchFamily="18" charset="0"/>
              <a:cs typeface="Times New Roman" panose="02020603050405020304" pitchFamily="18" charset="0"/>
            </a:endParaRPr>
          </a:p>
        </p:txBody>
      </p:sp>
      <p:pic>
        <p:nvPicPr>
          <p:cNvPr id="5" name="圖片 4"/>
          <p:cNvPicPr/>
          <p:nvPr/>
        </p:nvPicPr>
        <p:blipFill>
          <a:blip r:embed="rId3">
            <a:extLst>
              <a:ext uri="{28A0092B-C50C-407E-A947-70E740481C1C}">
                <a14:useLocalDpi xmlns:a14="http://schemas.microsoft.com/office/drawing/2010/main" val="0"/>
              </a:ext>
            </a:extLst>
          </a:blip>
          <a:stretch>
            <a:fillRect/>
          </a:stretch>
        </p:blipFill>
        <p:spPr>
          <a:xfrm>
            <a:off x="827584" y="980728"/>
            <a:ext cx="6840760" cy="4968552"/>
          </a:xfrm>
          <a:prstGeom prst="rect">
            <a:avLst/>
          </a:prstGeom>
        </p:spPr>
      </p:pic>
    </p:spTree>
    <p:extLst>
      <p:ext uri="{BB962C8B-B14F-4D97-AF65-F5344CB8AC3E}">
        <p14:creationId xmlns:p14="http://schemas.microsoft.com/office/powerpoint/2010/main" val="1782666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95536" y="116632"/>
            <a:ext cx="7740352" cy="496888"/>
          </a:xfrm>
        </p:spPr>
        <p:txBody>
          <a:bodyPr/>
          <a:lstStyle/>
          <a:p>
            <a:pPr>
              <a:lnSpc>
                <a:spcPts val="3200"/>
              </a:lnSpc>
            </a:pPr>
            <a:r>
              <a:rPr lang="en-US" altLang="zh-TW" sz="2800" dirty="0">
                <a:effectLst/>
              </a:rPr>
              <a:t>Hierarchical information of a C# DLL SSLP in a C# </a:t>
            </a:r>
            <a:r>
              <a:rPr lang="en-US" altLang="zh-TW" sz="2800" dirty="0" smtClean="0">
                <a:effectLst/>
              </a:rPr>
              <a:t>decompiler</a:t>
            </a:r>
            <a:r>
              <a:rPr lang="en-US" altLang="zh-TW" sz="2800" dirty="0" smtClean="0">
                <a:effectLst/>
                <a:latin typeface="Times New Roman" panose="02020603050405020304" pitchFamily="18" charset="0"/>
                <a:cs typeface="Times New Roman" panose="02020603050405020304" pitchFamily="18" charset="0"/>
              </a:rPr>
              <a:t> </a:t>
            </a:r>
            <a:endParaRPr lang="zh-TW" altLang="en-US" sz="2800" dirty="0">
              <a:effectLst/>
              <a:latin typeface="Times New Roman" panose="02020603050405020304" pitchFamily="18" charset="0"/>
              <a:cs typeface="Times New Roman" panose="02020603050405020304" pitchFamily="18" charset="0"/>
            </a:endParaRPr>
          </a:p>
        </p:txBody>
      </p:sp>
      <p:pic>
        <p:nvPicPr>
          <p:cNvPr id="5" name="圖片 4"/>
          <p:cNvPicPr/>
          <p:nvPr/>
        </p:nvPicPr>
        <p:blipFill>
          <a:blip r:embed="rId3">
            <a:extLst>
              <a:ext uri="{28A0092B-C50C-407E-A947-70E740481C1C}">
                <a14:useLocalDpi xmlns:a14="http://schemas.microsoft.com/office/drawing/2010/main" val="0"/>
              </a:ext>
            </a:extLst>
          </a:blip>
          <a:stretch>
            <a:fillRect/>
          </a:stretch>
        </p:blipFill>
        <p:spPr>
          <a:xfrm>
            <a:off x="539552" y="1196752"/>
            <a:ext cx="7272808" cy="4752528"/>
          </a:xfrm>
          <a:prstGeom prst="rect">
            <a:avLst/>
          </a:prstGeom>
        </p:spPr>
      </p:pic>
    </p:spTree>
    <p:extLst>
      <p:ext uri="{BB962C8B-B14F-4D97-AF65-F5344CB8AC3E}">
        <p14:creationId xmlns:p14="http://schemas.microsoft.com/office/powerpoint/2010/main" val="5267142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dirty="0">
                <a:effectLst/>
              </a:rPr>
              <a:t>The generic KI extraction algorithm of SSLPs</a:t>
            </a:r>
            <a:r>
              <a:rPr lang="en-US" altLang="zh-TW" dirty="0" smtClean="0">
                <a:effectLst/>
                <a:latin typeface="Times New Roman" panose="02020603050405020304" pitchFamily="18" charset="0"/>
                <a:cs typeface="Times New Roman" panose="02020603050405020304" pitchFamily="18" charset="0"/>
              </a:rPr>
              <a:t> </a:t>
            </a:r>
            <a:endParaRPr lang="zh-TW" altLang="en-US" dirty="0">
              <a:effectLst/>
              <a:latin typeface="Times New Roman" panose="02020603050405020304" pitchFamily="18" charset="0"/>
              <a:cs typeface="Times New Roman" panose="02020603050405020304" pitchFamily="18" charset="0"/>
            </a:endParaRPr>
          </a:p>
        </p:txBody>
      </p:sp>
      <p:sp>
        <p:nvSpPr>
          <p:cNvPr id="2" name="Rectangle 8"/>
          <p:cNvSpPr>
            <a:spLocks noChangeArrowheads="1"/>
          </p:cNvSpPr>
          <p:nvPr/>
        </p:nvSpPr>
        <p:spPr bwMode="auto">
          <a:xfrm>
            <a:off x="1979713" y="980727"/>
            <a:ext cx="15082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1825822415"/>
              </p:ext>
            </p:extLst>
          </p:nvPr>
        </p:nvGraphicFramePr>
        <p:xfrm>
          <a:off x="1979712" y="980728"/>
          <a:ext cx="5245617" cy="5760640"/>
        </p:xfrm>
        <a:graphic>
          <a:graphicData uri="http://schemas.openxmlformats.org/presentationml/2006/ole">
            <mc:AlternateContent xmlns:mc="http://schemas.openxmlformats.org/markup-compatibility/2006">
              <mc:Choice xmlns:v="urn:schemas-microsoft-com:vml" Requires="v">
                <p:oleObj spid="_x0000_s46223" name="Visio" r:id="rId4" imgW="17157577" imgH="18846815" progId="Visio.Drawing.15">
                  <p:embed/>
                </p:oleObj>
              </mc:Choice>
              <mc:Fallback>
                <p:oleObj name="Visio" r:id="rId4" imgW="17157577" imgH="18846815" progId="Visio.Drawing.15">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980728"/>
                        <a:ext cx="5245617" cy="5760640"/>
                      </a:xfrm>
                      <a:prstGeom prst="rect">
                        <a:avLst/>
                      </a:prstGeom>
                      <a:noFill/>
                    </p:spPr>
                  </p:pic>
                </p:oleObj>
              </mc:Fallback>
            </mc:AlternateContent>
          </a:graphicData>
        </a:graphic>
      </p:graphicFrame>
    </p:spTree>
    <p:extLst>
      <p:ext uri="{BB962C8B-B14F-4D97-AF65-F5344CB8AC3E}">
        <p14:creationId xmlns:p14="http://schemas.microsoft.com/office/powerpoint/2010/main" val="17917865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5441" y="188640"/>
            <a:ext cx="9144000" cy="496888"/>
          </a:xfrm>
        </p:spPr>
        <p:txBody>
          <a:bodyPr/>
          <a:lstStyle/>
          <a:p>
            <a:pPr>
              <a:lnSpc>
                <a:spcPts val="3200"/>
              </a:lnSpc>
            </a:pPr>
            <a:r>
              <a:rPr lang="en-US" altLang="zh-TW" dirty="0">
                <a:effectLst/>
              </a:rPr>
              <a:t>Illustration of the Lib. Info. Template in </a:t>
            </a:r>
            <a:r>
              <a:rPr lang="en-US" altLang="zh-TW" dirty="0" smtClean="0">
                <a:effectLst/>
              </a:rPr>
              <a:t>JSON</a:t>
            </a:r>
            <a:r>
              <a:rPr lang="en-US" altLang="zh-TW" dirty="0" smtClean="0">
                <a:effectLst/>
                <a:latin typeface="Times New Roman" panose="02020603050405020304" pitchFamily="18" charset="0"/>
                <a:cs typeface="Times New Roman" panose="02020603050405020304" pitchFamily="18" charset="0"/>
              </a:rPr>
              <a:t> </a:t>
            </a:r>
            <a:endParaRPr lang="zh-TW" altLang="en-US" dirty="0">
              <a:effectLst/>
              <a:latin typeface="Times New Roman" panose="02020603050405020304" pitchFamily="18" charset="0"/>
              <a:cs typeface="Times New Roman" panose="02020603050405020304" pitchFamily="18" charset="0"/>
            </a:endParaRPr>
          </a:p>
        </p:txBody>
      </p:sp>
      <p:graphicFrame>
        <p:nvGraphicFramePr>
          <p:cNvPr id="3" name="物件 2"/>
          <p:cNvGraphicFramePr>
            <a:graphicFrameLocks noChangeAspect="1"/>
          </p:cNvGraphicFramePr>
          <p:nvPr>
            <p:extLst>
              <p:ext uri="{D42A27DB-BD31-4B8C-83A1-F6EECF244321}">
                <p14:modId xmlns:p14="http://schemas.microsoft.com/office/powerpoint/2010/main" val="948798871"/>
              </p:ext>
            </p:extLst>
          </p:nvPr>
        </p:nvGraphicFramePr>
        <p:xfrm>
          <a:off x="323528" y="1124744"/>
          <a:ext cx="8660042" cy="4896544"/>
        </p:xfrm>
        <a:graphic>
          <a:graphicData uri="http://schemas.openxmlformats.org/presentationml/2006/ole">
            <mc:AlternateContent xmlns:mc="http://schemas.openxmlformats.org/markup-compatibility/2006">
              <mc:Choice xmlns:v="urn:schemas-microsoft-com:vml" Requires="v">
                <p:oleObj spid="_x0000_s45199" name="Visio" r:id="rId4" imgW="11849125" imgH="6718462" progId="Visio.Drawing.15">
                  <p:embed/>
                </p:oleObj>
              </mc:Choice>
              <mc:Fallback>
                <p:oleObj name="Visio" r:id="rId4" imgW="11849125" imgH="6718462" progId="Visio.Drawing.15">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124744"/>
                        <a:ext cx="8660042" cy="4896544"/>
                      </a:xfrm>
                      <a:prstGeom prst="rect">
                        <a:avLst/>
                      </a:prstGeom>
                      <a:noFill/>
                    </p:spPr>
                  </p:pic>
                </p:oleObj>
              </mc:Fallback>
            </mc:AlternateContent>
          </a:graphicData>
        </a:graphic>
      </p:graphicFrame>
    </p:spTree>
    <p:extLst>
      <p:ext uri="{BB962C8B-B14F-4D97-AF65-F5344CB8AC3E}">
        <p14:creationId xmlns:p14="http://schemas.microsoft.com/office/powerpoint/2010/main" val="28964632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260648"/>
            <a:ext cx="9144000" cy="496888"/>
          </a:xfrm>
        </p:spPr>
        <p:txBody>
          <a:bodyPr/>
          <a:lstStyle/>
          <a:p>
            <a:pPr>
              <a:lnSpc>
                <a:spcPts val="3200"/>
              </a:lnSpc>
            </a:pPr>
            <a:r>
              <a:rPr lang="en-US" altLang="zh-TW" dirty="0">
                <a:effectLst/>
              </a:rPr>
              <a:t>Illustration of the SI Info. Template in </a:t>
            </a:r>
            <a:r>
              <a:rPr lang="en-US" altLang="zh-TW" dirty="0" smtClean="0">
                <a:effectLst/>
              </a:rPr>
              <a:t>JSON</a:t>
            </a:r>
            <a:endParaRPr lang="zh-TW" altLang="en-US" dirty="0">
              <a:effectLst/>
              <a:latin typeface="Times New Roman" panose="02020603050405020304" pitchFamily="18" charset="0"/>
              <a:cs typeface="Times New Roman" panose="02020603050405020304" pitchFamily="18" charset="0"/>
            </a:endParaRPr>
          </a:p>
        </p:txBody>
      </p:sp>
      <p:graphicFrame>
        <p:nvGraphicFramePr>
          <p:cNvPr id="3" name="物件 2"/>
          <p:cNvGraphicFramePr>
            <a:graphicFrameLocks noChangeAspect="1"/>
          </p:cNvGraphicFramePr>
          <p:nvPr>
            <p:extLst>
              <p:ext uri="{D42A27DB-BD31-4B8C-83A1-F6EECF244321}">
                <p14:modId xmlns:p14="http://schemas.microsoft.com/office/powerpoint/2010/main" val="4075981127"/>
              </p:ext>
            </p:extLst>
          </p:nvPr>
        </p:nvGraphicFramePr>
        <p:xfrm>
          <a:off x="467543" y="1124744"/>
          <a:ext cx="8262869" cy="4752528"/>
        </p:xfrm>
        <a:graphic>
          <a:graphicData uri="http://schemas.openxmlformats.org/presentationml/2006/ole">
            <mc:AlternateContent xmlns:mc="http://schemas.openxmlformats.org/markup-compatibility/2006">
              <mc:Choice xmlns:v="urn:schemas-microsoft-com:vml" Requires="v">
                <p:oleObj spid="_x0000_s44175" name="Visio" r:id="rId4" imgW="12087075" imgH="6953294" progId="Visio.Drawing.15">
                  <p:embed/>
                </p:oleObj>
              </mc:Choice>
              <mc:Fallback>
                <p:oleObj name="Visio" r:id="rId4" imgW="12087075" imgH="6953294" progId="Visio.Drawing.15">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3" y="1124744"/>
                        <a:ext cx="8262869" cy="4752528"/>
                      </a:xfrm>
                      <a:prstGeom prst="rect">
                        <a:avLst/>
                      </a:prstGeom>
                      <a:noFill/>
                    </p:spPr>
                  </p:pic>
                </p:oleObj>
              </mc:Fallback>
            </mc:AlternateContent>
          </a:graphicData>
        </a:graphic>
      </p:graphicFrame>
    </p:spTree>
    <p:extLst>
      <p:ext uri="{BB962C8B-B14F-4D97-AF65-F5344CB8AC3E}">
        <p14:creationId xmlns:p14="http://schemas.microsoft.com/office/powerpoint/2010/main" val="38001033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dirty="0">
                <a:effectLst/>
              </a:rPr>
              <a:t>C# Web Service Project (WSP) Template</a:t>
            </a:r>
            <a:endParaRPr lang="zh-TW" altLang="en-US" dirty="0">
              <a:effectLst/>
              <a:latin typeface="Times New Roman" panose="02020603050405020304" pitchFamily="18" charset="0"/>
              <a:cs typeface="Times New Roman" panose="02020603050405020304" pitchFamily="18" charset="0"/>
            </a:endParaRPr>
          </a:p>
        </p:txBody>
      </p:sp>
      <p:pic>
        <p:nvPicPr>
          <p:cNvPr id="5" name="圖片 4" descr="F:\Dropbox\ICRA 2018及專利\Fig\C#專案範本設計(PaperVersion).PNG"/>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24744"/>
            <a:ext cx="4536504" cy="4608512"/>
          </a:xfrm>
          <a:prstGeom prst="rect">
            <a:avLst/>
          </a:prstGeom>
          <a:noFill/>
          <a:ln>
            <a:noFill/>
          </a:ln>
        </p:spPr>
      </p:pic>
    </p:spTree>
    <p:extLst>
      <p:ext uri="{BB962C8B-B14F-4D97-AF65-F5344CB8AC3E}">
        <p14:creationId xmlns:p14="http://schemas.microsoft.com/office/powerpoint/2010/main" val="20176560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sz="2800" dirty="0">
                <a:effectLst/>
              </a:rPr>
              <a:t>Example of “</a:t>
            </a:r>
            <a:r>
              <a:rPr lang="en-US" altLang="zh-TW" sz="2800" dirty="0" err="1">
                <a:effectLst/>
              </a:rPr>
              <a:t>APIController.cs</a:t>
            </a:r>
            <a:r>
              <a:rPr lang="en-US" altLang="zh-TW" sz="2800" dirty="0">
                <a:effectLst/>
              </a:rPr>
              <a:t>” for C# WSP </a:t>
            </a:r>
            <a:r>
              <a:rPr lang="en-US" altLang="zh-TW" sz="2800" dirty="0" smtClean="0">
                <a:effectLst/>
              </a:rPr>
              <a:t>Template</a:t>
            </a:r>
            <a:endParaRPr lang="zh-TW" altLang="en-US" sz="2800" dirty="0">
              <a:effectLst/>
              <a:latin typeface="Times New Roman" panose="02020603050405020304" pitchFamily="18" charset="0"/>
              <a:cs typeface="Times New Roman" panose="02020603050405020304" pitchFamily="18" charset="0"/>
            </a:endParaRPr>
          </a:p>
        </p:txBody>
      </p:sp>
      <p:pic>
        <p:nvPicPr>
          <p:cNvPr id="5" name="圖片 4" descr="F:\Dropbox\ICRA 2018及專利\Fig\C#原始碼自動生成範例(before)_AVM_PaperVersion.PNG"/>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052736"/>
            <a:ext cx="5112568" cy="5040560"/>
          </a:xfrm>
          <a:prstGeom prst="rect">
            <a:avLst/>
          </a:prstGeom>
          <a:noFill/>
          <a:ln>
            <a:noFill/>
          </a:ln>
        </p:spPr>
      </p:pic>
    </p:spTree>
    <p:extLst>
      <p:ext uri="{BB962C8B-B14F-4D97-AF65-F5344CB8AC3E}">
        <p14:creationId xmlns:p14="http://schemas.microsoft.com/office/powerpoint/2010/main" val="3361714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dirty="0">
                <a:effectLst/>
              </a:rPr>
              <a:t>Annotated Keywords-SI Tags Lookup Table</a:t>
            </a:r>
            <a:endParaRPr lang="zh-TW" altLang="en-US" dirty="0">
              <a:effectLst/>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323528" y="908720"/>
            <a:ext cx="8647665" cy="5904656"/>
          </a:xfrm>
          <a:prstGeom prst="rect">
            <a:avLst/>
          </a:prstGeom>
        </p:spPr>
      </p:pic>
    </p:spTree>
    <p:extLst>
      <p:ext uri="{BB962C8B-B14F-4D97-AF65-F5344CB8AC3E}">
        <p14:creationId xmlns:p14="http://schemas.microsoft.com/office/powerpoint/2010/main" val="3085296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sz="2800" dirty="0">
                <a:effectLst/>
              </a:rPr>
              <a:t>Flowchart of the automated source code generation</a:t>
            </a:r>
            <a:endParaRPr lang="zh-TW" altLang="en-US" sz="2800" dirty="0">
              <a:effectLst/>
              <a:latin typeface="Times New Roman" panose="02020603050405020304" pitchFamily="18" charset="0"/>
              <a:cs typeface="Times New Roman" panose="02020603050405020304" pitchFamily="18" charset="0"/>
            </a:endParaRPr>
          </a:p>
        </p:txBody>
      </p:sp>
      <p:sp>
        <p:nvSpPr>
          <p:cNvPr id="2" name="Rectangle 6"/>
          <p:cNvSpPr>
            <a:spLocks noChangeArrowheads="1"/>
          </p:cNvSpPr>
          <p:nvPr/>
        </p:nvSpPr>
        <p:spPr bwMode="auto">
          <a:xfrm>
            <a:off x="2915816" y="980727"/>
            <a:ext cx="10798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2725829815"/>
              </p:ext>
            </p:extLst>
          </p:nvPr>
        </p:nvGraphicFramePr>
        <p:xfrm>
          <a:off x="2915816" y="980729"/>
          <a:ext cx="3027201" cy="5688632"/>
        </p:xfrm>
        <a:graphic>
          <a:graphicData uri="http://schemas.openxmlformats.org/presentationml/2006/ole">
            <mc:AlternateContent xmlns:mc="http://schemas.openxmlformats.org/markup-compatibility/2006">
              <mc:Choice xmlns:v="urn:schemas-microsoft-com:vml" Requires="v">
                <p:oleObj spid="_x0000_s51332" name="Visio" r:id="rId4" imgW="9502105" imgH="17880291" progId="Visio.Drawing.15">
                  <p:embed/>
                </p:oleObj>
              </mc:Choice>
              <mc:Fallback>
                <p:oleObj name="Visio" r:id="rId4" imgW="9502105" imgH="17880291" progId="Visio.Drawing.15">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980729"/>
                        <a:ext cx="3027201" cy="5688632"/>
                      </a:xfrm>
                      <a:prstGeom prst="rect">
                        <a:avLst/>
                      </a:prstGeom>
                      <a:noFill/>
                    </p:spPr>
                  </p:pic>
                </p:oleObj>
              </mc:Fallback>
            </mc:AlternateContent>
          </a:graphicData>
        </a:graphic>
      </p:graphicFrame>
    </p:spTree>
    <p:extLst>
      <p:ext uri="{BB962C8B-B14F-4D97-AF65-F5344CB8AC3E}">
        <p14:creationId xmlns:p14="http://schemas.microsoft.com/office/powerpoint/2010/main" val="4206248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52400"/>
            <a:ext cx="9144000" cy="496888"/>
          </a:xfrm>
        </p:spPr>
        <p:txBody>
          <a:bodyPr/>
          <a:lstStyle/>
          <a:p>
            <a:pPr>
              <a:lnSpc>
                <a:spcPts val="3200"/>
              </a:lnSpc>
            </a:pPr>
            <a:r>
              <a:rPr lang="en-US" altLang="zh-TW" dirty="0">
                <a:effectLst/>
              </a:rPr>
              <a:t>The automated service construction mechanism designed in Server Constructor</a:t>
            </a:r>
            <a:endParaRPr lang="zh-TW" altLang="en-US" dirty="0">
              <a:effectLst/>
              <a:latin typeface="Times New Roman" panose="02020603050405020304" pitchFamily="18" charset="0"/>
              <a:cs typeface="Times New Roman" panose="02020603050405020304" pitchFamily="18" charset="0"/>
            </a:endParaRPr>
          </a:p>
        </p:txBody>
      </p:sp>
      <p:sp>
        <p:nvSpPr>
          <p:cNvPr id="2" name="Rectangle 7"/>
          <p:cNvSpPr>
            <a:spLocks noChangeArrowheads="1"/>
          </p:cNvSpPr>
          <p:nvPr/>
        </p:nvSpPr>
        <p:spPr bwMode="auto">
          <a:xfrm>
            <a:off x="1691680" y="980727"/>
            <a:ext cx="141138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2232652600"/>
              </p:ext>
            </p:extLst>
          </p:nvPr>
        </p:nvGraphicFramePr>
        <p:xfrm>
          <a:off x="1691680" y="980728"/>
          <a:ext cx="4464496" cy="5687210"/>
        </p:xfrm>
        <a:graphic>
          <a:graphicData uri="http://schemas.openxmlformats.org/presentationml/2006/ole">
            <mc:AlternateContent xmlns:mc="http://schemas.openxmlformats.org/markup-compatibility/2006">
              <mc:Choice xmlns:v="urn:schemas-microsoft-com:vml" Requires="v">
                <p:oleObj spid="_x0000_s52354" name="Visio" r:id="rId4" imgW="13392345" imgH="17049695" progId="Visio.Drawing.15">
                  <p:embed/>
                </p:oleObj>
              </mc:Choice>
              <mc:Fallback>
                <p:oleObj name="Visio" r:id="rId4" imgW="13392345" imgH="17049695" progId="Visio.Drawing.15">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980728"/>
                        <a:ext cx="4464496" cy="5687210"/>
                      </a:xfrm>
                      <a:prstGeom prst="rect">
                        <a:avLst/>
                      </a:prstGeom>
                      <a:noFill/>
                    </p:spPr>
                  </p:pic>
                </p:oleObj>
              </mc:Fallback>
            </mc:AlternateContent>
          </a:graphicData>
        </a:graphic>
      </p:graphicFrame>
    </p:spTree>
    <p:extLst>
      <p:ext uri="{BB962C8B-B14F-4D97-AF65-F5344CB8AC3E}">
        <p14:creationId xmlns:p14="http://schemas.microsoft.com/office/powerpoint/2010/main" val="4119867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14400" y="274638"/>
            <a:ext cx="7772400" cy="706090"/>
          </a:xfrm>
        </p:spPr>
        <p:txBody>
          <a:bodyPr>
            <a:noAutofit/>
          </a:bodyPr>
          <a:lstStyle/>
          <a:p>
            <a:pPr algn="ctr"/>
            <a:r>
              <a:rPr lang="en-US" altLang="zh-TW" b="1" dirty="0" smtClean="0">
                <a:solidFill>
                  <a:srgbClr val="FF0000"/>
                </a:solidFill>
                <a:ea typeface="ＭＳ Ｐゴシック" pitchFamily="-97" charset="-128"/>
              </a:rPr>
              <a:t>Basic Cloud Characteristics</a:t>
            </a:r>
            <a:endParaRPr lang="en-GB" altLang="zh-TW" b="1" dirty="0" smtClean="0">
              <a:solidFill>
                <a:srgbClr val="FF0000"/>
              </a:solidFill>
              <a:ea typeface="ＭＳ Ｐゴシック" pitchFamily="-97" charset="-128"/>
            </a:endParaRPr>
          </a:p>
        </p:txBody>
      </p:sp>
      <p:sp>
        <p:nvSpPr>
          <p:cNvPr id="13315" name="Content Placeholder 2"/>
          <p:cNvSpPr>
            <a:spLocks noGrp="1"/>
          </p:cNvSpPr>
          <p:nvPr>
            <p:ph idx="1"/>
          </p:nvPr>
        </p:nvSpPr>
        <p:spPr>
          <a:xfrm>
            <a:off x="323528" y="1412776"/>
            <a:ext cx="8610600" cy="4032448"/>
          </a:xfrm>
        </p:spPr>
        <p:txBody>
          <a:bodyPr>
            <a:noAutofit/>
          </a:bodyPr>
          <a:lstStyle/>
          <a:p>
            <a:pPr marL="449263" indent="-449263">
              <a:buFont typeface="Wingdings" pitchFamily="2" charset="2"/>
              <a:buChar char="n"/>
            </a:pPr>
            <a:r>
              <a:rPr lang="en-US" altLang="zh-TW" sz="3000" dirty="0" smtClean="0">
                <a:ea typeface="ＭＳ Ｐゴシック" pitchFamily="-97" charset="-128"/>
              </a:rPr>
              <a:t>Cloud are transparent to users and applications, they can be built in multiple ways - branded products, proprietary open source, hardware or software, or just off-the-shelf PCs.</a:t>
            </a:r>
          </a:p>
          <a:p>
            <a:pPr marL="449263" indent="-449263">
              <a:buFont typeface="Wingdings" pitchFamily="2" charset="2"/>
              <a:buChar char="n"/>
            </a:pPr>
            <a:r>
              <a:rPr lang="en-US" altLang="zh-TW" sz="3000" dirty="0" smtClean="0">
                <a:ea typeface="ＭＳ Ｐゴシック" pitchFamily="-97" charset="-128"/>
              </a:rPr>
              <a:t>In general, they are built on clusters of PC servers and off-the-shelf components plus Open Source software combined with in-house applications and/or system software.</a:t>
            </a:r>
            <a:endParaRPr lang="en-GB" altLang="zh-TW" sz="3000" dirty="0" smtClean="0">
              <a:ea typeface="ＭＳ Ｐゴシック" pitchFamily="-97" charset="-128"/>
            </a:endParaRPr>
          </a:p>
        </p:txBody>
      </p:sp>
    </p:spTree>
    <p:extLst>
      <p:ext uri="{BB962C8B-B14F-4D97-AF65-F5344CB8AC3E}">
        <p14:creationId xmlns:p14="http://schemas.microsoft.com/office/powerpoint/2010/main" val="42713772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3238" y="1085019"/>
            <a:ext cx="4067944" cy="1305398"/>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63" y="980728"/>
            <a:ext cx="4857677" cy="3732945"/>
          </a:xfrm>
          <a:prstGeom prst="rect">
            <a:avLst/>
          </a:prstGeom>
        </p:spPr>
      </p:pic>
      <p:sp>
        <p:nvSpPr>
          <p:cNvPr id="5" name="矩形 4"/>
          <p:cNvSpPr/>
          <p:nvPr/>
        </p:nvSpPr>
        <p:spPr>
          <a:xfrm>
            <a:off x="5080473" y="908720"/>
            <a:ext cx="1132068" cy="1563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17" y="990264"/>
            <a:ext cx="4807422" cy="3670337"/>
          </a:xfrm>
          <a:prstGeom prst="rect">
            <a:avLst/>
          </a:prstGeom>
        </p:spPr>
      </p:pic>
      <p:sp>
        <p:nvSpPr>
          <p:cNvPr id="8" name="矩形 7"/>
          <p:cNvSpPr/>
          <p:nvPr/>
        </p:nvSpPr>
        <p:spPr>
          <a:xfrm>
            <a:off x="6190129" y="908720"/>
            <a:ext cx="686128" cy="1563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1" name="矩形 10"/>
          <p:cNvSpPr/>
          <p:nvPr/>
        </p:nvSpPr>
        <p:spPr>
          <a:xfrm>
            <a:off x="6888055" y="908720"/>
            <a:ext cx="1453604" cy="1563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2" name="矩形 11"/>
          <p:cNvSpPr/>
          <p:nvPr/>
        </p:nvSpPr>
        <p:spPr>
          <a:xfrm>
            <a:off x="8346141" y="901823"/>
            <a:ext cx="802025" cy="1563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8" name="標題 1"/>
          <p:cNvSpPr>
            <a:spLocks noGrp="1"/>
          </p:cNvSpPr>
          <p:nvPr>
            <p:ph type="title"/>
          </p:nvPr>
        </p:nvSpPr>
        <p:spPr>
          <a:xfrm>
            <a:off x="1" y="152399"/>
            <a:ext cx="9036496" cy="581819"/>
          </a:xfrm>
        </p:spPr>
        <p:txBody>
          <a:bodyPr/>
          <a:lstStyle/>
          <a:p>
            <a:r>
              <a:rPr lang="en-US" altLang="zh-TW" sz="2900" dirty="0" smtClean="0">
                <a:solidFill>
                  <a:srgbClr val="C00000"/>
                </a:solidFill>
              </a:rPr>
              <a:t>MSACS</a:t>
            </a:r>
            <a:endParaRPr lang="zh-TW" altLang="en-US" sz="2900" dirty="0">
              <a:solidFill>
                <a:srgbClr val="C00000"/>
              </a:solidFill>
            </a:endParaRPr>
          </a:p>
        </p:txBody>
      </p:sp>
      <p:sp>
        <p:nvSpPr>
          <p:cNvPr id="16" name="矩形 15"/>
          <p:cNvSpPr/>
          <p:nvPr/>
        </p:nvSpPr>
        <p:spPr>
          <a:xfrm>
            <a:off x="150363" y="1581075"/>
            <a:ext cx="1558459" cy="2351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19" name="矩形 18"/>
          <p:cNvSpPr/>
          <p:nvPr/>
        </p:nvSpPr>
        <p:spPr>
          <a:xfrm>
            <a:off x="1725436" y="1580314"/>
            <a:ext cx="3321403" cy="2352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20" name="矩形 19"/>
          <p:cNvSpPr/>
          <p:nvPr/>
        </p:nvSpPr>
        <p:spPr>
          <a:xfrm>
            <a:off x="291857" y="3191934"/>
            <a:ext cx="1183799" cy="597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21" name="矩形 20"/>
          <p:cNvSpPr/>
          <p:nvPr/>
        </p:nvSpPr>
        <p:spPr>
          <a:xfrm>
            <a:off x="4224063" y="3437521"/>
            <a:ext cx="794231"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22" name="矩形 21"/>
          <p:cNvSpPr/>
          <p:nvPr/>
        </p:nvSpPr>
        <p:spPr>
          <a:xfrm>
            <a:off x="2654641" y="4238089"/>
            <a:ext cx="909247" cy="422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23" name="矩形 22"/>
          <p:cNvSpPr/>
          <p:nvPr/>
        </p:nvSpPr>
        <p:spPr>
          <a:xfrm>
            <a:off x="3474738" y="4228553"/>
            <a:ext cx="749325"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FFFFFF"/>
              </a:solidFill>
              <a:effectLst/>
              <a:uLnTx/>
              <a:uFillTx/>
              <a:latin typeface="Times New Roman"/>
              <a:ea typeface="標楷體"/>
              <a:cs typeface="+mn-cs"/>
            </a:endParaRPr>
          </a:p>
        </p:txBody>
      </p:sp>
      <p:sp>
        <p:nvSpPr>
          <p:cNvPr id="26" name="文字方塊 25"/>
          <p:cNvSpPr txBox="1"/>
          <p:nvPr/>
        </p:nvSpPr>
        <p:spPr>
          <a:xfrm>
            <a:off x="7594635" y="2528794"/>
            <a:ext cx="1043951" cy="381964"/>
          </a:xfrm>
          <a:prstGeom prst="rect">
            <a:avLst/>
          </a:prstGeom>
          <a:noFill/>
        </p:spPr>
        <p:txBody>
          <a:bodyPr wrap="square" rtlCol="0">
            <a:spAutoFit/>
          </a:bodyPr>
          <a:lstStyle>
            <a:defPPr>
              <a:defRPr lang="zh-TW"/>
            </a:defPPr>
            <a:lvl1pPr algn="ctr">
              <a:defRPr sz="1600" b="1">
                <a:solidFill>
                  <a:srgbClr val="0000CC"/>
                </a:solidFill>
                <a:latin typeface="Times New Roman" panose="02020603050405020304" pitchFamily="18" charset="0"/>
                <a:cs typeface="Times New Roman" panose="02020603050405020304" pitchFamily="18" charset="0"/>
              </a:defRPr>
            </a:lvl1pPr>
          </a:lstStyle>
          <a:p>
            <a:pPr marL="0" marR="0" lvl="0" indent="0" algn="ctr" defTabSz="914400" rtl="0" eaLnBrk="1" fontAlgn="base" latinLnBrk="0" hangingPunct="1">
              <a:lnSpc>
                <a:spcPts val="110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Web</a:t>
            </a:r>
          </a:p>
          <a:p>
            <a:pPr marL="0" marR="0" lvl="0" indent="0" algn="ctr" defTabSz="914400" rtl="0" eaLnBrk="1" fontAlgn="base" latinLnBrk="0" hangingPunct="1">
              <a:lnSpc>
                <a:spcPts val="11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服務包</a:t>
            </a:r>
            <a:endPar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27" name="文字方塊 26"/>
          <p:cNvSpPr txBox="1"/>
          <p:nvPr/>
        </p:nvSpPr>
        <p:spPr>
          <a:xfrm>
            <a:off x="6249999" y="2495065"/>
            <a:ext cx="969737" cy="425758"/>
          </a:xfrm>
          <a:prstGeom prst="rect">
            <a:avLst/>
          </a:prstGeom>
          <a:noFill/>
        </p:spPr>
        <p:txBody>
          <a:bodyPr wrap="square" rtlCol="0">
            <a:spAutoFit/>
          </a:bodyPr>
          <a:lstStyle>
            <a:defPPr>
              <a:defRPr lang="zh-TW"/>
            </a:defPPr>
            <a:lvl1pPr algn="ctr">
              <a:lnSpc>
                <a:spcPts val="1700"/>
              </a:lnSpc>
              <a:defRPr sz="1600" b="1">
                <a:solidFill>
                  <a:srgbClr val="0000CC"/>
                </a:solidFill>
                <a:latin typeface="Times New Roman" panose="02020603050405020304" pitchFamily="18" charset="0"/>
                <a:cs typeface="Times New Roman" panose="02020603050405020304" pitchFamily="18" charset="0"/>
              </a:defRPr>
            </a:lvl1p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服務介面資訊檔</a:t>
            </a:r>
          </a:p>
        </p:txBody>
      </p:sp>
      <p:sp>
        <p:nvSpPr>
          <p:cNvPr id="28" name="文字方塊 27"/>
          <p:cNvSpPr txBox="1"/>
          <p:nvPr/>
        </p:nvSpPr>
        <p:spPr>
          <a:xfrm>
            <a:off x="7005229" y="2499186"/>
            <a:ext cx="922112" cy="425758"/>
          </a:xfrm>
          <a:prstGeom prst="rect">
            <a:avLst/>
          </a:prstGeom>
          <a:noFill/>
        </p:spPr>
        <p:txBody>
          <a:bodyPr wrap="square" rtlCol="0">
            <a:spAutoFit/>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Web</a:t>
            </a:r>
          </a:p>
          <a:p>
            <a:pPr marL="0" marR="0" lvl="0" indent="0" algn="ctr" defTabSz="914400" rtl="0" eaLnBrk="1" fontAlgn="base" latinLnBrk="0" hangingPunct="1">
              <a:lnSpc>
                <a:spcPts val="13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服務專案</a:t>
            </a:r>
            <a:endParaRPr kumimoji="1" lang="zh-TW" altLang="en-US" sz="12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endParaRPr>
          </a:p>
        </p:txBody>
      </p:sp>
      <p:sp>
        <p:nvSpPr>
          <p:cNvPr id="29" name="文字方塊 28"/>
          <p:cNvSpPr txBox="1"/>
          <p:nvPr/>
        </p:nvSpPr>
        <p:spPr>
          <a:xfrm>
            <a:off x="5570261" y="2494841"/>
            <a:ext cx="945955" cy="426848"/>
          </a:xfrm>
          <a:prstGeom prst="rect">
            <a:avLst/>
          </a:prstGeom>
          <a:noFill/>
        </p:spPr>
        <p:txBody>
          <a:bodyPr wrap="square" rtlCol="0">
            <a:spAutoFit/>
          </a:bodyPr>
          <a:lstStyle>
            <a:defPPr>
              <a:defRPr lang="zh-TW"/>
            </a:defPPr>
            <a:lvl1pPr algn="ctr">
              <a:lnSpc>
                <a:spcPts val="1700"/>
              </a:lnSpc>
              <a:defRPr sz="1600" b="1">
                <a:solidFill>
                  <a:srgbClr val="0000CC"/>
                </a:solidFill>
                <a:latin typeface="Times New Roman" panose="02020603050405020304" pitchFamily="18" charset="0"/>
                <a:cs typeface="Times New Roman" panose="02020603050405020304" pitchFamily="18" charset="0"/>
              </a:defRPr>
            </a:lvl1p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軟體包</a:t>
            </a:r>
            <a:endPar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3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資訊檔</a:t>
            </a:r>
          </a:p>
        </p:txBody>
      </p:sp>
      <p:sp>
        <p:nvSpPr>
          <p:cNvPr id="30" name="文字方塊 29"/>
          <p:cNvSpPr txBox="1"/>
          <p:nvPr/>
        </p:nvSpPr>
        <p:spPr>
          <a:xfrm>
            <a:off x="8388424" y="2542980"/>
            <a:ext cx="838356" cy="381964"/>
          </a:xfrm>
          <a:prstGeom prst="rect">
            <a:avLst/>
          </a:prstGeom>
          <a:noFill/>
        </p:spPr>
        <p:txBody>
          <a:bodyPr wrap="square" rtlCol="0">
            <a:spAutoFit/>
          </a:bodyPr>
          <a:lstStyle>
            <a:defPPr>
              <a:defRPr lang="zh-TW"/>
            </a:defPPr>
            <a:lvl1pPr algn="ctr">
              <a:defRPr sz="1600" b="1">
                <a:solidFill>
                  <a:srgbClr val="0000CC"/>
                </a:solidFill>
                <a:latin typeface="Times New Roman" panose="02020603050405020304" pitchFamily="18" charset="0"/>
                <a:cs typeface="Times New Roman" panose="02020603050405020304" pitchFamily="18" charset="0"/>
              </a:defRPr>
            </a:lvl1pPr>
          </a:lstStyle>
          <a:p>
            <a:pPr marL="0" marR="0" lvl="0" indent="0" algn="ctr" defTabSz="914400" rtl="0" eaLnBrk="1" fontAlgn="base" latinLnBrk="0" hangingPunct="1">
              <a:lnSpc>
                <a:spcPts val="11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雲製造</a:t>
            </a:r>
            <a:endPar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ctr" defTabSz="914400" rtl="0" eaLnBrk="1" fontAlgn="base" latinLnBrk="0" hangingPunct="1">
              <a:lnSpc>
                <a:spcPts val="1100"/>
              </a:lnSpc>
              <a:spcBef>
                <a:spcPct val="0"/>
              </a:spcBef>
              <a:spcAft>
                <a:spcPct val="0"/>
              </a:spcAft>
              <a:buClrTx/>
              <a:buSzTx/>
              <a:buFontTx/>
              <a:buNone/>
              <a:tabLst/>
              <a:defRPr/>
            </a:pPr>
            <a:r>
              <a:rPr kumimoji="1" lang="zh-TW" altLang="en-US"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rPr>
              <a:t>服務</a:t>
            </a:r>
            <a:endParaRPr kumimoji="1" lang="en-US" altLang="zh-TW" sz="1400" b="1" i="0" u="none" strike="noStrike" kern="1200" cap="none" spc="0" normalizeH="0" baseline="0" noProof="0" dirty="0">
              <a:ln>
                <a:noFill/>
              </a:ln>
              <a:solidFill>
                <a:srgbClr val="800000"/>
              </a:solidFill>
              <a:effectLst/>
              <a:uLnTx/>
              <a:uFillTx/>
              <a:latin typeface="Times New Roman" panose="02020603050405020304" pitchFamily="18" charset="0"/>
              <a:ea typeface="標楷體" pitchFamily="65" charset="-120"/>
              <a:cs typeface="Times New Roman" panose="02020603050405020304" pitchFamily="18" charset="0"/>
            </a:endParaRPr>
          </a:p>
        </p:txBody>
      </p:sp>
      <p:pic>
        <p:nvPicPr>
          <p:cNvPr id="13" name="圖片 12"/>
          <p:cNvPicPr>
            <a:picLocks noChangeAspect="1"/>
          </p:cNvPicPr>
          <p:nvPr/>
        </p:nvPicPr>
        <p:blipFill rotWithShape="1">
          <a:blip r:embed="rId6">
            <a:extLst>
              <a:ext uri="{28A0092B-C50C-407E-A947-70E740481C1C}">
                <a14:useLocalDpi xmlns:a14="http://schemas.microsoft.com/office/drawing/2010/main" val="0"/>
              </a:ext>
            </a:extLst>
          </a:blip>
          <a:srcRect l="22083" t="23038" r="22267" b="22821"/>
          <a:stretch/>
        </p:blipFill>
        <p:spPr>
          <a:xfrm>
            <a:off x="2836341" y="2959223"/>
            <a:ext cx="3999397" cy="2983677"/>
          </a:xfrm>
          <a:prstGeom prst="rect">
            <a:avLst/>
          </a:prstGeom>
        </p:spPr>
      </p:pic>
      <p:pic>
        <p:nvPicPr>
          <p:cNvPr id="14" name="圖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181" y="2936102"/>
            <a:ext cx="6244304" cy="3448998"/>
          </a:xfrm>
          <a:prstGeom prst="rect">
            <a:avLst/>
          </a:prstGeom>
        </p:spPr>
      </p:pic>
    </p:spTree>
    <p:extLst>
      <p:ext uri="{BB962C8B-B14F-4D97-AF65-F5344CB8AC3E}">
        <p14:creationId xmlns:p14="http://schemas.microsoft.com/office/powerpoint/2010/main" val="7020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1" nodeType="afterEffect">
                                  <p:stCondLst>
                                    <p:cond delay="0"/>
                                  </p:stCondLst>
                                  <p:childTnLst>
                                    <p:set>
                                      <p:cBhvr>
                                        <p:cTn id="35" dur="1" fill="hold">
                                          <p:stCondLst>
                                            <p:cond delay="0"/>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22" presetClass="entr" presetSubtype="8"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ntr" presetSubtype="0" fill="hold" grpId="1"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22" presetClass="entr" presetSubtype="8"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par>
                          <p:cTn id="75" fill="hold">
                            <p:stCondLst>
                              <p:cond delay="0"/>
                            </p:stCondLst>
                            <p:childTnLst>
                              <p:par>
                                <p:cTn id="76" presetID="10" presetClass="entr" presetSubtype="0"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 presetClass="exit" presetSubtype="0" fill="hold" grpId="1" nodeType="withEffect">
                                  <p:stCondLst>
                                    <p:cond delay="0"/>
                                  </p:stCondLst>
                                  <p:childTnLst>
                                    <p:set>
                                      <p:cBhvr>
                                        <p:cTn id="80" dur="1" fill="hold">
                                          <p:stCondLst>
                                            <p:cond delay="0"/>
                                          </p:stCondLst>
                                        </p:cTn>
                                        <p:tgtEl>
                                          <p:spTgt spid="1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wipe(left)">
                                      <p:cBhvr>
                                        <p:cTn id="9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1" grpId="0" animBg="1"/>
      <p:bldP spid="11" grpId="1" animBg="1"/>
      <p:bldP spid="12" grpId="0"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6" grpId="0"/>
      <p:bldP spid="26" grpId="1"/>
      <p:bldP spid="27" grpId="0"/>
      <p:bldP spid="27" grpId="1"/>
      <p:bldP spid="28" grpId="0"/>
      <p:bldP spid="28" grpId="1"/>
      <p:bldP spid="29" grpId="0"/>
      <p:bldP spid="29" grpId="1"/>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0" y="188640"/>
            <a:ext cx="9144000" cy="496888"/>
          </a:xfrm>
        </p:spPr>
        <p:txBody>
          <a:bodyPr/>
          <a:lstStyle/>
          <a:p>
            <a:pPr>
              <a:lnSpc>
                <a:spcPts val="3200"/>
              </a:lnSpc>
            </a:pPr>
            <a:r>
              <a:rPr lang="en-US" altLang="zh-TW" dirty="0">
                <a:effectLst/>
              </a:rPr>
              <a:t>Comparisons of development times of Novice, Skilled Professional, and </a:t>
            </a:r>
            <a:r>
              <a:rPr lang="en-US" altLang="zh-TW" dirty="0" smtClean="0">
                <a:effectLst/>
              </a:rPr>
              <a:t>ACSCMS</a:t>
            </a:r>
            <a:endParaRPr lang="zh-TW" altLang="en-US" dirty="0">
              <a:effectLst/>
              <a:latin typeface="Times New Roman" panose="02020603050405020304" pitchFamily="18" charset="0"/>
              <a:cs typeface="Times New Roman" panose="02020603050405020304" pitchFamily="18" charset="0"/>
            </a:endParaRPr>
          </a:p>
        </p:txBody>
      </p:sp>
      <p:pic>
        <p:nvPicPr>
          <p:cNvPr id="3" name="圖片 2"/>
          <p:cNvPicPr>
            <a:picLocks noChangeAspect="1"/>
          </p:cNvPicPr>
          <p:nvPr/>
        </p:nvPicPr>
        <p:blipFill>
          <a:blip r:embed="rId3"/>
          <a:stretch>
            <a:fillRect/>
          </a:stretch>
        </p:blipFill>
        <p:spPr>
          <a:xfrm>
            <a:off x="170848" y="1556792"/>
            <a:ext cx="8802303" cy="3672408"/>
          </a:xfrm>
          <a:prstGeom prst="rect">
            <a:avLst/>
          </a:prstGeom>
        </p:spPr>
      </p:pic>
    </p:spTree>
    <p:extLst>
      <p:ext uri="{BB962C8B-B14F-4D97-AF65-F5344CB8AC3E}">
        <p14:creationId xmlns:p14="http://schemas.microsoft.com/office/powerpoint/2010/main" val="28639366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4"/>
          <p:cNvSpPr>
            <a:spLocks noChangeArrowheads="1"/>
          </p:cNvSpPr>
          <p:nvPr/>
        </p:nvSpPr>
        <p:spPr bwMode="auto">
          <a:xfrm>
            <a:off x="179512" y="1268760"/>
            <a:ext cx="8712968" cy="584775"/>
          </a:xfrm>
          <a:prstGeom prst="rect">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5400000" scaled="1"/>
            <a:tileRect/>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Hant" altLang="en-US" sz="3200" b="1" i="0" u="none" strike="noStrike" kern="1200" cap="none" spc="0" normalizeH="0" baseline="0" noProof="0" dirty="0" smtClean="0">
                <a:ln>
                  <a:noFill/>
                </a:ln>
                <a:solidFill>
                  <a:srgbClr val="6600CC"/>
                </a:solidFill>
                <a:effectLst/>
                <a:uLnTx/>
                <a:uFillTx/>
                <a:latin typeface="Times New Roman" pitchFamily="18" charset="0"/>
                <a:ea typeface="標楷體" pitchFamily="65" charset="-120"/>
                <a:cs typeface="Times New Roman" panose="02020603050405020304" pitchFamily="18" charset="0"/>
              </a:rPr>
              <a:t>利用</a:t>
            </a:r>
            <a:r>
              <a:rPr kumimoji="1" lang="en-US" altLang="zh-Hant" sz="32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rPr>
              <a:t>MSACS</a:t>
            </a:r>
            <a:r>
              <a:rPr kumimoji="1" lang="zh-Hant" altLang="en-US" sz="32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rPr>
              <a:t>為輪圈加工產業自動建構</a:t>
            </a:r>
            <a:r>
              <a:rPr kumimoji="1" lang="en-US" altLang="zh-Hant" sz="32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rPr>
              <a:t>AVM</a:t>
            </a:r>
            <a:r>
              <a:rPr kumimoji="1" lang="zh-Hant" altLang="en-US" sz="32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rPr>
              <a:t>服務</a:t>
            </a:r>
            <a:endParaRPr kumimoji="1" lang="en-US" altLang="zh-TW" sz="3200" b="1" i="0" u="none" strike="noStrike" kern="1200" cap="none" spc="0" normalizeH="0" baseline="0" noProof="0" dirty="0">
              <a:ln>
                <a:noFill/>
              </a:ln>
              <a:solidFill>
                <a:srgbClr val="6600CC"/>
              </a:solidFill>
              <a:effectLst/>
              <a:uLnTx/>
              <a:uFillTx/>
              <a:latin typeface="Times New Roman" pitchFamily="18" charset="0"/>
              <a:ea typeface="標楷體" pitchFamily="65" charset="-120"/>
              <a:cs typeface="Times New Roman" panose="02020603050405020304" pitchFamily="18" charset="0"/>
            </a:endParaRPr>
          </a:p>
        </p:txBody>
      </p:sp>
      <p:sp>
        <p:nvSpPr>
          <p:cNvPr id="3" name="Rectangle 2"/>
          <p:cNvSpPr>
            <a:spLocks noChangeArrowheads="1"/>
          </p:cNvSpPr>
          <p:nvPr/>
        </p:nvSpPr>
        <p:spPr bwMode="auto">
          <a:xfrm>
            <a:off x="2411760" y="29609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solidFill>
                <a:srgbClr val="800000"/>
              </a:solidFill>
              <a:effectLst/>
              <a:uLnTx/>
              <a:uFillTx/>
              <a:latin typeface="Times New Roman" pitchFamily="18" charset="0"/>
              <a:ea typeface="標楷體" pitchFamily="65" charset="-120"/>
              <a:cs typeface="+mn-cs"/>
            </a:endParaRPr>
          </a:p>
        </p:txBody>
      </p:sp>
      <p:pic>
        <p:nvPicPr>
          <p:cNvPr id="2" name="圖片 1"/>
          <p:cNvPicPr>
            <a:picLocks noChangeAspect="1"/>
          </p:cNvPicPr>
          <p:nvPr/>
        </p:nvPicPr>
        <p:blipFill>
          <a:blip r:embed="rId3"/>
          <a:stretch>
            <a:fillRect/>
          </a:stretch>
        </p:blipFill>
        <p:spPr>
          <a:xfrm>
            <a:off x="971600" y="2204864"/>
            <a:ext cx="7307111" cy="3677372"/>
          </a:xfrm>
          <a:prstGeom prst="rect">
            <a:avLst/>
          </a:prstGeom>
        </p:spPr>
      </p:pic>
      <p:sp>
        <p:nvSpPr>
          <p:cNvPr id="4" name="矩形 3"/>
          <p:cNvSpPr/>
          <p:nvPr/>
        </p:nvSpPr>
        <p:spPr>
          <a:xfrm>
            <a:off x="3000960" y="43706"/>
            <a:ext cx="307007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3600" b="1" i="0" u="none" strike="noStrike" kern="1200" cap="none" spc="0" normalizeH="0" baseline="0" noProof="0" dirty="0" smtClean="0">
                <a:ln>
                  <a:noFill/>
                </a:ln>
                <a:solidFill>
                  <a:srgbClr val="800000"/>
                </a:solidFill>
                <a:effectLst/>
                <a:uLnTx/>
                <a:uFillTx/>
                <a:latin typeface="Times New Roman" pitchFamily="18" charset="0"/>
                <a:ea typeface="標楷體" pitchFamily="65" charset="-120"/>
                <a:cs typeface="+mn-cs"/>
              </a:rPr>
              <a:t>應用展示範例 </a:t>
            </a:r>
            <a:endParaRPr kumimoji="1" lang="zh-TW" altLang="en-US" sz="3600" b="1" i="0" u="none" strike="noStrike" kern="1200" cap="none" spc="0" normalizeH="0" baseline="0" noProof="0" dirty="0">
              <a:ln>
                <a:noFill/>
              </a:ln>
              <a:solidFill>
                <a:srgbClr val="800000"/>
              </a:solidFill>
              <a:effectLst/>
              <a:uLnTx/>
              <a:uFillTx/>
              <a:latin typeface="Times New Roman" pitchFamily="18" charset="0"/>
              <a:ea typeface="標楷體" pitchFamily="65" charset="-120"/>
              <a:cs typeface="+mn-cs"/>
            </a:endParaRPr>
          </a:p>
        </p:txBody>
      </p:sp>
    </p:spTree>
    <p:extLst>
      <p:ext uri="{BB962C8B-B14F-4D97-AF65-F5344CB8AC3E}">
        <p14:creationId xmlns:p14="http://schemas.microsoft.com/office/powerpoint/2010/main" val="2363650762"/>
      </p:ext>
    </p:extLst>
  </p:cSld>
  <p:clrMapOvr>
    <a:masterClrMapping/>
  </p:clrMapOvr>
  <mc:AlternateContent xmlns:mc="http://schemas.openxmlformats.org/markup-compatibility/2006" xmlns:p14="http://schemas.microsoft.com/office/powerpoint/2010/main">
    <mc:Choice Requires="p14">
      <p:transition spd="slow" p14:dur="2000" advTm="13852"/>
    </mc:Choice>
    <mc:Fallback xmlns="">
      <p:transition spd="slow" advTm="13852"/>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5697" y="813823"/>
            <a:ext cx="3376226" cy="2251622"/>
          </a:xfrm>
          <a:prstGeom prst="rect">
            <a:avLst/>
          </a:prstGeom>
        </p:spPr>
      </p:pic>
      <p:sp>
        <p:nvSpPr>
          <p:cNvPr id="2" name="標題 1"/>
          <p:cNvSpPr>
            <a:spLocks noGrp="1"/>
          </p:cNvSpPr>
          <p:nvPr>
            <p:ph type="title"/>
          </p:nvPr>
        </p:nvSpPr>
        <p:spPr/>
        <p:txBody>
          <a:bodyPr/>
          <a:lstStyle/>
          <a:p>
            <a:r>
              <a:rPr lang="zh-TW" altLang="en-US" sz="2400" dirty="0" smtClean="0">
                <a:solidFill>
                  <a:srgbClr val="CC0099"/>
                </a:solidFill>
                <a:ea typeface="標楷體" panose="03000509000000000000" pitchFamily="65" charset="-120"/>
              </a:rPr>
              <a:t>展示</a:t>
            </a:r>
            <a:r>
              <a:rPr lang="zh-Hant" altLang="en-US" sz="2400" dirty="0" smtClean="0">
                <a:solidFill>
                  <a:srgbClr val="CC0099"/>
                </a:solidFill>
                <a:ea typeface="標楷體" panose="03000509000000000000" pitchFamily="65" charset="-120"/>
              </a:rPr>
              <a:t>案例</a:t>
            </a:r>
            <a:r>
              <a:rPr lang="en-US" altLang="zh-TW" sz="2400" dirty="0" smtClean="0">
                <a:solidFill>
                  <a:srgbClr val="CC0099"/>
                </a:solidFill>
                <a:ea typeface="標楷體" panose="03000509000000000000" pitchFamily="65" charset="-120"/>
              </a:rPr>
              <a:t>:</a:t>
            </a:r>
            <a:r>
              <a:rPr lang="en-US" altLang="zh-TW" sz="2400" dirty="0" smtClean="0">
                <a:ea typeface="標楷體" panose="03000509000000000000" pitchFamily="65" charset="-120"/>
              </a:rPr>
              <a:t> </a:t>
            </a:r>
            <a:r>
              <a:rPr lang="zh-Hant" altLang="en-US" sz="2400" dirty="0" smtClean="0">
                <a:ea typeface="標楷體" panose="03000509000000000000" pitchFamily="65" charset="-120"/>
              </a:rPr>
              <a:t>使用</a:t>
            </a:r>
            <a:r>
              <a:rPr lang="en-US" altLang="zh-Hant" sz="2400" dirty="0">
                <a:ea typeface="標楷體" panose="03000509000000000000" pitchFamily="65" charset="-120"/>
              </a:rPr>
              <a:t>MSACS</a:t>
            </a:r>
            <a:r>
              <a:rPr lang="zh-Hant" altLang="en-US" sz="2400" dirty="0">
                <a:ea typeface="標楷體" panose="03000509000000000000" pitchFamily="65" charset="-120"/>
              </a:rPr>
              <a:t>為</a:t>
            </a:r>
            <a:r>
              <a:rPr lang="en-US" altLang="zh-Hant" sz="2400" dirty="0" err="1">
                <a:ea typeface="標楷體" panose="03000509000000000000" pitchFamily="65" charset="-120"/>
              </a:rPr>
              <a:t>AMCoT</a:t>
            </a:r>
            <a:r>
              <a:rPr lang="zh-Hant" altLang="en-US" sz="2400" dirty="0">
                <a:ea typeface="標楷體" panose="03000509000000000000" pitchFamily="65" charset="-120"/>
              </a:rPr>
              <a:t>建構</a:t>
            </a:r>
            <a:r>
              <a:rPr lang="en-US" altLang="zh-Hant" sz="2400" dirty="0">
                <a:ea typeface="標楷體" panose="03000509000000000000" pitchFamily="65" charset="-120"/>
              </a:rPr>
              <a:t>AVM</a:t>
            </a:r>
            <a:r>
              <a:rPr lang="zh-Hant" altLang="en-US" sz="2400" dirty="0">
                <a:ea typeface="標楷體" panose="03000509000000000000" pitchFamily="65" charset="-120"/>
              </a:rPr>
              <a:t>服務</a:t>
            </a:r>
            <a:r>
              <a:rPr lang="en-US" altLang="zh-Hant" sz="2400" dirty="0">
                <a:ea typeface="標楷體" panose="03000509000000000000" pitchFamily="65" charset="-120"/>
              </a:rPr>
              <a:t/>
            </a:r>
            <a:br>
              <a:rPr lang="en-US" altLang="zh-Hant" sz="2400" dirty="0">
                <a:ea typeface="標楷體" panose="03000509000000000000" pitchFamily="65" charset="-120"/>
              </a:rPr>
            </a:br>
            <a:r>
              <a:rPr lang="zh-Hant" altLang="en-US" sz="2400" dirty="0">
                <a:ea typeface="標楷體" panose="03000509000000000000" pitchFamily="65" charset="-120"/>
              </a:rPr>
              <a:t>並在輪圈加工中進行在線全面檢測</a:t>
            </a:r>
            <a:endParaRPr lang="zh-TW" altLang="en-US" sz="2400" dirty="0">
              <a:ea typeface="標楷體" panose="03000509000000000000" pitchFamily="65" charset="-120"/>
            </a:endParaRPr>
          </a:p>
        </p:txBody>
      </p:sp>
      <p:pic>
        <p:nvPicPr>
          <p:cNvPr id="9" name="圖片 8"/>
          <p:cNvPicPr>
            <a:picLocks noChangeAspect="1"/>
          </p:cNvPicPr>
          <p:nvPr/>
        </p:nvPicPr>
        <p:blipFill>
          <a:blip r:embed="rId3"/>
          <a:stretch>
            <a:fillRect/>
          </a:stretch>
        </p:blipFill>
        <p:spPr>
          <a:xfrm>
            <a:off x="1135361" y="2730090"/>
            <a:ext cx="1385249" cy="955678"/>
          </a:xfrm>
          <a:prstGeom prst="rect">
            <a:avLst/>
          </a:prstGeom>
        </p:spPr>
      </p:pic>
      <p:sp>
        <p:nvSpPr>
          <p:cNvPr id="16" name="文字方塊 15"/>
          <p:cNvSpPr txBox="1"/>
          <p:nvPr/>
        </p:nvSpPr>
        <p:spPr>
          <a:xfrm>
            <a:off x="611560" y="3258729"/>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A.1</a:t>
            </a:r>
            <a:endPar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endParaRPr>
          </a:p>
        </p:txBody>
      </p:sp>
      <p:cxnSp>
        <p:nvCxnSpPr>
          <p:cNvPr id="18" name="肘形接點 17"/>
          <p:cNvCxnSpPr/>
          <p:nvPr/>
        </p:nvCxnSpPr>
        <p:spPr bwMode="auto">
          <a:xfrm rot="5400000" flipH="1" flipV="1">
            <a:off x="2371743" y="947252"/>
            <a:ext cx="1269365" cy="2403927"/>
          </a:xfrm>
          <a:prstGeom prst="bentConnector2">
            <a:avLst/>
          </a:prstGeom>
          <a:solidFill>
            <a:srgbClr val="FF0000"/>
          </a:solidFill>
          <a:ln w="38100">
            <a:solidFill>
              <a:srgbClr val="FF0000"/>
            </a:solidFill>
            <a:miter lim="800000"/>
            <a:headEnd type="none" w="med" len="med"/>
            <a:tailEnd type="triangle" w="med" len="med"/>
          </a:ln>
        </p:spPr>
      </p:cxnSp>
      <p:sp>
        <p:nvSpPr>
          <p:cNvPr id="21" name="文字方塊 20"/>
          <p:cNvSpPr txBox="1"/>
          <p:nvPr/>
        </p:nvSpPr>
        <p:spPr>
          <a:xfrm>
            <a:off x="2065970" y="1230691"/>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A.2</a:t>
            </a:r>
            <a:endPar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endParaRPr>
          </a:p>
        </p:txBody>
      </p:sp>
      <p:sp>
        <p:nvSpPr>
          <p:cNvPr id="44" name="弧形箭號 (上彎) 43"/>
          <p:cNvSpPr/>
          <p:nvPr/>
        </p:nvSpPr>
        <p:spPr bwMode="auto">
          <a:xfrm rot="13643390" flipV="1">
            <a:off x="908620" y="3504385"/>
            <a:ext cx="316779" cy="362765"/>
          </a:xfrm>
          <a:prstGeom prst="curvedUpArrow">
            <a:avLst>
              <a:gd name="adj1" fmla="val 8511"/>
              <a:gd name="adj2" fmla="val 20586"/>
              <a:gd name="adj3" fmla="val 44047"/>
            </a:avLst>
          </a:prstGeom>
          <a:solidFill>
            <a:srgbClr val="FF0000"/>
          </a:solidFill>
          <a:ln w="9525">
            <a:solidFill>
              <a:srgbClr val="FF0000"/>
            </a:solid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noFill/>
              <a:effectLst/>
              <a:uLnTx/>
              <a:uFillTx/>
              <a:latin typeface="Times New Roman" pitchFamily="18" charset="0"/>
              <a:ea typeface="標楷體" pitchFamily="65" charset="-120"/>
              <a:cs typeface="+mn-cs"/>
            </a:endParaRPr>
          </a:p>
        </p:txBody>
      </p:sp>
      <p:sp>
        <p:nvSpPr>
          <p:cNvPr id="52" name="文字方塊 51"/>
          <p:cNvSpPr txBox="1"/>
          <p:nvPr/>
        </p:nvSpPr>
        <p:spPr>
          <a:xfrm>
            <a:off x="17878" y="3835164"/>
            <a:ext cx="3384377" cy="193129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A.1</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使用者操作</a:t>
            </a:r>
            <a:r>
              <a:rPr kumimoji="1" lang="en-US" altLang="zh-Hant" sz="1600" b="1" i="0" u="none" strike="noStrike" kern="1200" cap="none" spc="0" normalizeH="0" baseline="0" noProof="0" dirty="0">
                <a:ln>
                  <a:noFill/>
                </a:ln>
                <a:solidFill>
                  <a:srgbClr val="FF0000"/>
                </a:solidFill>
                <a:effectLst/>
                <a:uLnTx/>
                <a:uFillTx/>
                <a:latin typeface="Times New Roman"/>
                <a:ea typeface="+mj-ea"/>
                <a:cs typeface="+mn-cs"/>
              </a:rPr>
              <a:t>Web GUI</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上傳單機軟體包</a:t>
            </a:r>
            <a:endParaRPr kumimoji="1" lang="en-US" altLang="zh-TW"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A.2Web GUI</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將單機軟體包送至</a:t>
            </a:r>
            <a:r>
              <a:rPr kumimoji="1" lang="en-US" altLang="zh-Hant" sz="1600" b="1" i="0" u="none" strike="noStrike" kern="1200" cap="none" spc="0" normalizeH="0" baseline="0" noProof="0" dirty="0">
                <a:ln>
                  <a:noFill/>
                </a:ln>
                <a:solidFill>
                  <a:srgbClr val="FF0000"/>
                </a:solidFill>
                <a:effectLst/>
                <a:uLnTx/>
                <a:uFillTx/>
                <a:latin typeface="Times New Roman"/>
                <a:ea typeface="+mj-ea"/>
                <a:cs typeface="+mn-cs"/>
              </a:rPr>
              <a:t>MSACS</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進行解析</a:t>
            </a:r>
            <a:endParaRPr kumimoji="1" lang="en-US" altLang="zh-TW"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A.3</a:t>
            </a:r>
            <a:r>
              <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rPr>
              <a:t> </a:t>
            </a: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MSACS</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建置</a:t>
            </a: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AVM</a:t>
            </a:r>
            <a:r>
              <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rPr>
              <a:t> </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服務包</a:t>
            </a:r>
            <a:endParaRPr kumimoji="1" lang="en-US" altLang="zh-TW"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A.4 MSACS</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部署</a:t>
            </a: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AVM</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服務</a:t>
            </a:r>
            <a:r>
              <a:rPr kumimoji="1" lang="zh-TW"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至</a:t>
            </a:r>
            <a:r>
              <a:rPr kumimoji="1" lang="en-US" altLang="zh-TW" sz="1600" b="1" i="0" u="none" strike="noStrike" kern="1200" cap="none" spc="0" normalizeH="0" baseline="0" noProof="0" dirty="0" err="1">
                <a:ln>
                  <a:noFill/>
                </a:ln>
                <a:solidFill>
                  <a:srgbClr val="FF0000"/>
                </a:solidFill>
                <a:effectLst/>
                <a:uLnTx/>
                <a:uFillTx/>
                <a:latin typeface="Times New Roman"/>
                <a:ea typeface="標楷體"/>
                <a:cs typeface="+mn-cs"/>
              </a:rPr>
              <a:t>AMCoT</a:t>
            </a:r>
            <a:r>
              <a:rPr kumimoji="1" lang="zh-Hant" altLang="en-US"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上的雲端服務器</a:t>
            </a:r>
            <a:endParaRPr kumimoji="1" lang="en-US" altLang="zh-TW" sz="1600" b="1"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p:txBody>
      </p:sp>
      <p:pic>
        <p:nvPicPr>
          <p:cNvPr id="19" name="圖片 18"/>
          <p:cNvPicPr>
            <a:picLocks noChangeAspect="1"/>
          </p:cNvPicPr>
          <p:nvPr/>
        </p:nvPicPr>
        <p:blipFill>
          <a:blip r:embed="rId4"/>
          <a:stretch>
            <a:fillRect/>
          </a:stretch>
        </p:blipFill>
        <p:spPr>
          <a:xfrm>
            <a:off x="4280719" y="2164567"/>
            <a:ext cx="810510" cy="588128"/>
          </a:xfrm>
          <a:prstGeom prst="rect">
            <a:avLst/>
          </a:prstGeom>
        </p:spPr>
      </p:pic>
      <p:pic>
        <p:nvPicPr>
          <p:cNvPr id="27" name="圖片 26"/>
          <p:cNvPicPr>
            <a:picLocks noChangeAspect="1"/>
          </p:cNvPicPr>
          <p:nvPr/>
        </p:nvPicPr>
        <p:blipFill rotWithShape="1">
          <a:blip r:embed="rId5"/>
          <a:srcRect t="8567"/>
          <a:stretch/>
        </p:blipFill>
        <p:spPr>
          <a:xfrm>
            <a:off x="3326008" y="3944550"/>
            <a:ext cx="3740068" cy="2305497"/>
          </a:xfrm>
          <a:prstGeom prst="rect">
            <a:avLst/>
          </a:prstGeom>
        </p:spPr>
      </p:pic>
      <p:cxnSp>
        <p:nvCxnSpPr>
          <p:cNvPr id="7" name="肘形接點 6"/>
          <p:cNvCxnSpPr>
            <a:stCxn id="19" idx="1"/>
          </p:cNvCxnSpPr>
          <p:nvPr/>
        </p:nvCxnSpPr>
        <p:spPr bwMode="auto">
          <a:xfrm rot="10800000" flipV="1">
            <a:off x="2178811" y="2458631"/>
            <a:ext cx="2101909" cy="338976"/>
          </a:xfrm>
          <a:prstGeom prst="bentConnector2">
            <a:avLst/>
          </a:prstGeom>
          <a:solidFill>
            <a:srgbClr val="FF0000"/>
          </a:solidFill>
          <a:ln w="38100">
            <a:solidFill>
              <a:srgbClr val="0000FF"/>
            </a:solidFill>
            <a:miter lim="800000"/>
            <a:headEnd type="none" w="med" len="med"/>
            <a:tailEnd type="triangle" w="med" len="med"/>
          </a:ln>
        </p:spPr>
      </p:cxnSp>
      <p:sp>
        <p:nvSpPr>
          <p:cNvPr id="36" name="文字方塊 35"/>
          <p:cNvSpPr txBox="1"/>
          <p:nvPr/>
        </p:nvSpPr>
        <p:spPr>
          <a:xfrm>
            <a:off x="3187157" y="2169122"/>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B.3</a:t>
            </a:r>
            <a:endParaRPr kumimoji="1" lang="zh-TW" altLang="en-US" sz="1600" b="1" i="0" u="none" strike="noStrike" kern="1200" cap="none" spc="0" normalizeH="0" baseline="0" noProof="0" dirty="0">
              <a:ln>
                <a:noFill/>
              </a:ln>
              <a:solidFill>
                <a:srgbClr val="0000FF"/>
              </a:solidFill>
              <a:effectLst/>
              <a:uLnTx/>
              <a:uFillTx/>
              <a:latin typeface="Times New Roman"/>
              <a:ea typeface="標楷體"/>
              <a:cs typeface="+mn-cs"/>
            </a:endParaRPr>
          </a:p>
        </p:txBody>
      </p:sp>
      <p:sp>
        <p:nvSpPr>
          <p:cNvPr id="38" name="文字方塊 37"/>
          <p:cNvSpPr txBox="1"/>
          <p:nvPr/>
        </p:nvSpPr>
        <p:spPr>
          <a:xfrm>
            <a:off x="4716016" y="3297672"/>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B.1</a:t>
            </a:r>
            <a:endParaRPr kumimoji="1" lang="zh-TW" altLang="en-US" sz="1600" b="1" i="0" u="none" strike="noStrike" kern="1200" cap="none" spc="0" normalizeH="0" baseline="0" noProof="0" dirty="0">
              <a:ln>
                <a:noFill/>
              </a:ln>
              <a:solidFill>
                <a:srgbClr val="0000FF"/>
              </a:solidFill>
              <a:effectLst/>
              <a:uLnTx/>
              <a:uFillTx/>
              <a:latin typeface="Times New Roman"/>
              <a:ea typeface="標楷體"/>
              <a:cs typeface="+mn-cs"/>
            </a:endParaRPr>
          </a:p>
        </p:txBody>
      </p:sp>
      <p:sp>
        <p:nvSpPr>
          <p:cNvPr id="39" name="文字方塊 38"/>
          <p:cNvSpPr txBox="1"/>
          <p:nvPr/>
        </p:nvSpPr>
        <p:spPr>
          <a:xfrm>
            <a:off x="5415792" y="3024047"/>
            <a:ext cx="3751607" cy="115416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B.1</a:t>
            </a:r>
            <a:r>
              <a:rPr kumimoji="1" lang="zh-TW" altLang="en-US" sz="1600" b="1" i="0" u="none" strike="noStrike" kern="1200" cap="none" spc="0" normalizeH="0" baseline="0" noProof="0" dirty="0">
                <a:ln>
                  <a:noFill/>
                </a:ln>
                <a:solidFill>
                  <a:srgbClr val="0000FF"/>
                </a:solidFill>
                <a:effectLst/>
                <a:uLnTx/>
                <a:uFillTx/>
                <a:latin typeface="Times New Roman"/>
                <a:ea typeface="標楷體"/>
                <a:cs typeface="+mn-cs"/>
              </a:rPr>
              <a:t> </a:t>
            </a: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CPA </a:t>
            </a:r>
            <a:r>
              <a:rPr kumimoji="1" lang="zh-Hant" altLang="en-US"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將製程資料送至</a:t>
            </a:r>
            <a:r>
              <a:rPr kumimoji="1" lang="en-US" altLang="zh-TW" sz="1600" b="1" i="0" u="none" strike="noStrike" kern="1200" cap="none" spc="0" normalizeH="0" baseline="0" noProof="0" dirty="0" err="1">
                <a:ln>
                  <a:noFill/>
                </a:ln>
                <a:solidFill>
                  <a:srgbClr val="0000FF"/>
                </a:solidFill>
                <a:effectLst/>
                <a:uLnTx/>
                <a:uFillTx/>
                <a:latin typeface="Times New Roman"/>
                <a:ea typeface="標楷體"/>
                <a:cs typeface="+mn-cs"/>
              </a:rPr>
              <a:t>AMCoT</a:t>
            </a:r>
            <a:r>
              <a:rPr kumimoji="1" lang="zh-Hant" altLang="en-US"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上所建構的</a:t>
            </a:r>
            <a:r>
              <a:rPr kumimoji="1" lang="en-US" altLang="zh-TW" sz="1600" b="1" i="0" u="none" strike="noStrike" kern="1200" cap="none" spc="0" normalizeH="0" baseline="0" noProof="0" dirty="0">
                <a:ln>
                  <a:noFill/>
                </a:ln>
                <a:solidFill>
                  <a:srgbClr val="0000FF"/>
                </a:solidFill>
                <a:effectLst/>
                <a:uLnTx/>
                <a:uFillTx/>
                <a:latin typeface="Times New Roman"/>
                <a:ea typeface="標楷體" panose="03000509000000000000" pitchFamily="65" charset="-120"/>
                <a:cs typeface="+mn-cs"/>
              </a:rPr>
              <a:t>AVM</a:t>
            </a:r>
            <a:r>
              <a:rPr kumimoji="1" lang="zh-Hant" altLang="en-US"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服務</a:t>
            </a:r>
            <a:r>
              <a:rPr kumimoji="1" lang="en-US" altLang="zh-TW"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 </a:t>
            </a:r>
          </a:p>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B.2 AVM </a:t>
            </a:r>
            <a:r>
              <a:rPr kumimoji="1" lang="zh-Hant" altLang="en-US"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服務計算虛擬量測結果</a:t>
            </a:r>
            <a:endParaRPr kumimoji="1" lang="en-US" altLang="zh-TW"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endParaRPr>
          </a:p>
          <a:p>
            <a:pPr marL="357188" marR="0" lvl="0" indent="-357188" algn="l" defTabSz="914400" rtl="0" eaLnBrk="1" fontAlgn="base" latinLnBrk="0" hangingPunct="1">
              <a:lnSpc>
                <a:spcPct val="100000"/>
              </a:lnSpc>
              <a:spcBef>
                <a:spcPct val="0"/>
              </a:spcBef>
              <a:spcAft>
                <a:spcPts val="30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B.3</a:t>
            </a:r>
            <a:r>
              <a:rPr kumimoji="1" lang="zh-TW" altLang="en-US" sz="1600" b="1" i="0" u="none" strike="noStrike" kern="1200" cap="none" spc="0" normalizeH="0" baseline="0" noProof="0" dirty="0">
                <a:ln>
                  <a:noFill/>
                </a:ln>
                <a:solidFill>
                  <a:srgbClr val="0000FF"/>
                </a:solidFill>
                <a:effectLst/>
                <a:uLnTx/>
                <a:uFillTx/>
                <a:latin typeface="Times New Roman"/>
                <a:ea typeface="標楷體"/>
                <a:cs typeface="+mn-cs"/>
              </a:rPr>
              <a:t> </a:t>
            </a:r>
            <a:r>
              <a:rPr kumimoji="1" lang="zh-Hant" altLang="en-US" sz="1600" b="1" i="0" u="none" strike="noStrike" kern="120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將虛擬量測結果顯示於</a:t>
            </a: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Web GUI</a:t>
            </a:r>
          </a:p>
        </p:txBody>
      </p:sp>
      <p:sp>
        <p:nvSpPr>
          <p:cNvPr id="23" name="文字方塊 22"/>
          <p:cNvSpPr txBox="1"/>
          <p:nvPr/>
        </p:nvSpPr>
        <p:spPr>
          <a:xfrm>
            <a:off x="5290660" y="829473"/>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A.3</a:t>
            </a:r>
            <a:endPar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endParaRPr>
          </a:p>
        </p:txBody>
      </p:sp>
      <p:sp>
        <p:nvSpPr>
          <p:cNvPr id="42" name="弧形箭號 (上彎) 41"/>
          <p:cNvSpPr/>
          <p:nvPr/>
        </p:nvSpPr>
        <p:spPr bwMode="auto">
          <a:xfrm rot="13710309">
            <a:off x="5083162" y="934946"/>
            <a:ext cx="316779" cy="328713"/>
          </a:xfrm>
          <a:prstGeom prst="curvedUpArrow">
            <a:avLst>
              <a:gd name="adj1" fmla="val 8511"/>
              <a:gd name="adj2" fmla="val 20586"/>
              <a:gd name="adj3" fmla="val 44047"/>
            </a:avLst>
          </a:prstGeom>
          <a:solidFill>
            <a:srgbClr val="FF0000"/>
          </a:solidFill>
          <a:ln w="9525">
            <a:solidFill>
              <a:srgbClr val="FF0000"/>
            </a:solid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noFill/>
              <a:effectLst/>
              <a:uLnTx/>
              <a:uFillTx/>
              <a:latin typeface="Times New Roman" pitchFamily="18" charset="0"/>
              <a:ea typeface="標楷體" pitchFamily="65" charset="-120"/>
              <a:cs typeface="+mn-cs"/>
            </a:endParaRPr>
          </a:p>
        </p:txBody>
      </p:sp>
      <p:cxnSp>
        <p:nvCxnSpPr>
          <p:cNvPr id="25" name="直線單箭頭接點 24"/>
          <p:cNvCxnSpPr/>
          <p:nvPr/>
        </p:nvCxnSpPr>
        <p:spPr bwMode="auto">
          <a:xfrm>
            <a:off x="4685974" y="1959893"/>
            <a:ext cx="0" cy="231034"/>
          </a:xfrm>
          <a:prstGeom prst="straightConnector1">
            <a:avLst/>
          </a:prstGeom>
          <a:solidFill>
            <a:srgbClr val="FF0000"/>
          </a:solidFill>
          <a:ln w="38100">
            <a:solidFill>
              <a:srgbClr val="FF0000"/>
            </a:solidFill>
            <a:miter lim="800000"/>
            <a:headEnd type="none" w="med" len="med"/>
            <a:tailEnd type="triangle" w="med" len="med"/>
          </a:ln>
        </p:spPr>
      </p:cxnSp>
      <p:sp>
        <p:nvSpPr>
          <p:cNvPr id="28" name="文字方塊 27"/>
          <p:cNvSpPr txBox="1"/>
          <p:nvPr/>
        </p:nvSpPr>
        <p:spPr>
          <a:xfrm>
            <a:off x="4142015" y="1885906"/>
            <a:ext cx="515880"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FF0000"/>
                </a:solidFill>
                <a:effectLst/>
                <a:uLnTx/>
                <a:uFillTx/>
                <a:latin typeface="Times New Roman"/>
                <a:ea typeface="標楷體"/>
                <a:cs typeface="+mn-cs"/>
              </a:rPr>
              <a:t>A.4</a:t>
            </a:r>
            <a:endParaRPr kumimoji="1" lang="zh-TW" altLang="en-US" sz="1600" b="1" i="0" u="none" strike="noStrike" kern="1200" cap="none" spc="0" normalizeH="0" baseline="0" noProof="0" dirty="0">
              <a:ln>
                <a:noFill/>
              </a:ln>
              <a:solidFill>
                <a:srgbClr val="FF0000"/>
              </a:solidFill>
              <a:effectLst/>
              <a:uLnTx/>
              <a:uFillTx/>
              <a:latin typeface="Times New Roman"/>
              <a:ea typeface="標楷體"/>
              <a:cs typeface="+mn-cs"/>
            </a:endParaRPr>
          </a:p>
        </p:txBody>
      </p:sp>
      <p:sp>
        <p:nvSpPr>
          <p:cNvPr id="31" name="弧形箭號 (上彎) 30"/>
          <p:cNvSpPr/>
          <p:nvPr/>
        </p:nvSpPr>
        <p:spPr bwMode="auto">
          <a:xfrm rot="14280381">
            <a:off x="5004066" y="2016948"/>
            <a:ext cx="316779" cy="328713"/>
          </a:xfrm>
          <a:prstGeom prst="curvedUpArrow">
            <a:avLst>
              <a:gd name="adj1" fmla="val 8511"/>
              <a:gd name="adj2" fmla="val 20586"/>
              <a:gd name="adj3" fmla="val 44047"/>
            </a:avLst>
          </a:prstGeom>
          <a:solidFill>
            <a:srgbClr val="0000FF"/>
          </a:solidFill>
          <a:ln w="9525">
            <a:solidFill>
              <a:srgbClr val="0000FF"/>
            </a:solid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noFill/>
              <a:effectLst/>
              <a:uLnTx/>
              <a:uFillTx/>
              <a:latin typeface="Times New Roman" pitchFamily="18" charset="0"/>
              <a:ea typeface="標楷體" pitchFamily="65" charset="-120"/>
              <a:cs typeface="+mn-cs"/>
            </a:endParaRPr>
          </a:p>
        </p:txBody>
      </p:sp>
      <p:sp>
        <p:nvSpPr>
          <p:cNvPr id="32" name="文字方塊 31"/>
          <p:cNvSpPr txBox="1"/>
          <p:nvPr/>
        </p:nvSpPr>
        <p:spPr>
          <a:xfrm>
            <a:off x="5057334" y="2253306"/>
            <a:ext cx="55470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600" b="1" i="0" u="none" strike="noStrike" kern="1200" cap="none" spc="0" normalizeH="0" baseline="0" noProof="0" dirty="0">
                <a:ln>
                  <a:noFill/>
                </a:ln>
                <a:solidFill>
                  <a:srgbClr val="0000FF"/>
                </a:solidFill>
                <a:effectLst/>
                <a:uLnTx/>
                <a:uFillTx/>
                <a:latin typeface="Times New Roman"/>
                <a:ea typeface="標楷體"/>
                <a:cs typeface="+mn-cs"/>
              </a:rPr>
              <a:t>B.2</a:t>
            </a:r>
            <a:endParaRPr kumimoji="1" lang="zh-TW" altLang="en-US" sz="1600" b="1" i="0" u="none" strike="noStrike" kern="1200" cap="none" spc="0" normalizeH="0" baseline="0" noProof="0" dirty="0">
              <a:ln>
                <a:noFill/>
              </a:ln>
              <a:solidFill>
                <a:srgbClr val="0000FF"/>
              </a:solidFill>
              <a:effectLst/>
              <a:uLnTx/>
              <a:uFillTx/>
              <a:latin typeface="Times New Roman"/>
              <a:ea typeface="標楷體"/>
              <a:cs typeface="+mn-cs"/>
            </a:endParaRPr>
          </a:p>
        </p:txBody>
      </p:sp>
      <p:cxnSp>
        <p:nvCxnSpPr>
          <p:cNvPr id="5" name="直線單箭頭接點 4"/>
          <p:cNvCxnSpPr>
            <a:stCxn id="27" idx="0"/>
          </p:cNvCxnSpPr>
          <p:nvPr/>
        </p:nvCxnSpPr>
        <p:spPr bwMode="auto">
          <a:xfrm flipV="1">
            <a:off x="5196042" y="2975104"/>
            <a:ext cx="0" cy="969446"/>
          </a:xfrm>
          <a:prstGeom prst="straightConnector1">
            <a:avLst/>
          </a:prstGeom>
          <a:solidFill>
            <a:srgbClr val="FF0000"/>
          </a:solidFill>
          <a:ln w="38100">
            <a:solidFill>
              <a:srgbClr val="0000FF"/>
            </a:solidFill>
            <a:miter lim="800000"/>
            <a:headEnd type="none" w="med" len="med"/>
            <a:tailEnd type="triangle" w="med" len="med"/>
          </a:ln>
        </p:spPr>
      </p:cxnSp>
      <p:sp>
        <p:nvSpPr>
          <p:cNvPr id="15" name="矩形 14"/>
          <p:cNvSpPr/>
          <p:nvPr/>
        </p:nvSpPr>
        <p:spPr bwMode="auto">
          <a:xfrm>
            <a:off x="4274983" y="1374201"/>
            <a:ext cx="847560" cy="532781"/>
          </a:xfrm>
          <a:prstGeom prst="rect">
            <a:avLst/>
          </a:prstGeom>
          <a:solidFill>
            <a:srgbClr val="92D050"/>
          </a:solidFill>
          <a:ln w="28575">
            <a:solidFill>
              <a:schemeClr val="tx1"/>
            </a:solid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1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AVM Service Package</a:t>
            </a:r>
            <a:endParaRPr kumimoji="1" lang="zh-TW" altLang="en-US" sz="1100" b="1" i="0" u="none" strike="noStrike" kern="1200" cap="none" spc="0" normalizeH="0" baseline="0" noProof="0" dirty="0">
              <a:ln>
                <a:noFill/>
              </a:ln>
              <a:solidFill>
                <a:srgbClr val="000000"/>
              </a:solidFill>
              <a:effectLst/>
              <a:uLnTx/>
              <a:uFillTx/>
              <a:latin typeface="Tahoma" panose="020B0604030504040204" pitchFamily="34" charset="0"/>
              <a:ea typeface="標楷體" pitchFamily="65" charset="-120"/>
              <a:cs typeface="Tahoma" panose="020B0604030504040204" pitchFamily="34" charset="0"/>
            </a:endParaRPr>
          </a:p>
        </p:txBody>
      </p:sp>
      <p:sp>
        <p:nvSpPr>
          <p:cNvPr id="34" name="矩形 33"/>
          <p:cNvSpPr/>
          <p:nvPr/>
        </p:nvSpPr>
        <p:spPr bwMode="auto">
          <a:xfrm>
            <a:off x="4274963" y="1369286"/>
            <a:ext cx="847560" cy="532781"/>
          </a:xfrm>
          <a:prstGeom prst="rect">
            <a:avLst/>
          </a:prstGeom>
          <a:solidFill>
            <a:srgbClr val="92D050"/>
          </a:solidFill>
          <a:ln w="28575">
            <a:solidFill>
              <a:schemeClr val="tx1"/>
            </a:solid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1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AVM Service Package</a:t>
            </a:r>
            <a:endParaRPr kumimoji="1" lang="zh-TW" altLang="en-US" sz="1100" b="1" i="0" u="none" strike="noStrike" kern="1200" cap="none" spc="0" normalizeH="0" baseline="0" noProof="0" dirty="0">
              <a:ln>
                <a:noFill/>
              </a:ln>
              <a:solidFill>
                <a:srgbClr val="000000"/>
              </a:solidFill>
              <a:effectLst/>
              <a:uLnTx/>
              <a:uFillTx/>
              <a:latin typeface="Tahoma" panose="020B0604030504040204" pitchFamily="34" charset="0"/>
              <a:ea typeface="標楷體" pitchFamily="65" charset="-120"/>
              <a:cs typeface="Tahoma" panose="020B0604030504040204" pitchFamily="34" charset="0"/>
            </a:endParaRPr>
          </a:p>
        </p:txBody>
      </p:sp>
    </p:spTree>
    <p:extLst>
      <p:ext uri="{BB962C8B-B14F-4D97-AF65-F5344CB8AC3E}">
        <p14:creationId xmlns:p14="http://schemas.microsoft.com/office/powerpoint/2010/main" val="29791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down)">
                                      <p:cBhvr>
                                        <p:cTn id="9" dur="500"/>
                                        <p:tgtEl>
                                          <p:spTgt spid="16"/>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xEl>
                                              <p:pRg st="1" end="1"/>
                                            </p:txEl>
                                          </p:spTgt>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right)">
                                      <p:cBhvr>
                                        <p:cTn id="30" dur="500"/>
                                        <p:tgtEl>
                                          <p:spTgt spid="42"/>
                                        </p:tgtEl>
                                      </p:cBhvr>
                                    </p:animEffect>
                                  </p:childTnLst>
                                </p:cTn>
                              </p:par>
                              <p:par>
                                <p:cTn id="31" presetID="1" presetClass="entr" presetSubtype="0" fill="hold" nodeType="withEffect">
                                  <p:stCondLst>
                                    <p:cond delay="0"/>
                                  </p:stCondLst>
                                  <p:childTnLst>
                                    <p:set>
                                      <p:cBhvr>
                                        <p:cTn id="32" dur="1" fill="hold">
                                          <p:stCondLst>
                                            <p:cond delay="0"/>
                                          </p:stCondLst>
                                        </p:cTn>
                                        <p:tgtEl>
                                          <p:spTgt spid="52">
                                            <p:txEl>
                                              <p:pRg st="2" end="2"/>
                                            </p:txEl>
                                          </p:spTgt>
                                        </p:tgtEl>
                                        <p:attrNameLst>
                                          <p:attrName>style.visibility</p:attrName>
                                        </p:attrNameLst>
                                      </p:cBhvr>
                                      <p:to>
                                        <p:strVal val="visible"/>
                                      </p:to>
                                    </p:set>
                                  </p:childTnLst>
                                </p:cTn>
                              </p:par>
                            </p:childTnLst>
                          </p:cTn>
                        </p:par>
                        <p:par>
                          <p:cTn id="33" fill="hold">
                            <p:stCondLst>
                              <p:cond delay="500"/>
                            </p:stCondLst>
                            <p:childTnLst>
                              <p:par>
                                <p:cTn id="34" presetID="10" presetClass="entr" presetSubtype="0" fill="hold" grpId="2"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1" presetClass="entr" presetSubtype="0" fill="hold" nodeType="withEffect">
                                  <p:stCondLst>
                                    <p:cond delay="0"/>
                                  </p:stCondLst>
                                  <p:childTnLst>
                                    <p:set>
                                      <p:cBhvr>
                                        <p:cTn id="49" dur="1" fill="hold">
                                          <p:stCondLst>
                                            <p:cond delay="0"/>
                                          </p:stCondLst>
                                        </p:cTn>
                                        <p:tgtEl>
                                          <p:spTgt spid="52">
                                            <p:txEl>
                                              <p:pRg st="3" end="3"/>
                                            </p:txEl>
                                          </p:spTgt>
                                        </p:tgtEl>
                                        <p:attrNameLst>
                                          <p:attrName>style.visibility</p:attrName>
                                        </p:attrNameLst>
                                      </p:cBhvr>
                                      <p:to>
                                        <p:strVal val="visible"/>
                                      </p:to>
                                    </p:set>
                                  </p:childTnLst>
                                </p:cTn>
                              </p:par>
                              <p:par>
                                <p:cTn id="50" presetID="42" presetClass="path" presetSubtype="0" accel="50000" decel="50000" fill="hold" grpId="0" nodeType="withEffect">
                                  <p:stCondLst>
                                    <p:cond delay="0"/>
                                  </p:stCondLst>
                                  <p:childTnLst>
                                    <p:animMotion origin="layout" path="M 1.11111E-6 4.07407E-6 L 1.11111E-6 0.11203 " pathEditMode="relative" rAng="0" ptsTypes="AA">
                                      <p:cBhvr>
                                        <p:cTn id="51" dur="1000" fill="hold"/>
                                        <p:tgtEl>
                                          <p:spTgt spid="34"/>
                                        </p:tgtEl>
                                        <p:attrNameLst>
                                          <p:attrName>ppt_x</p:attrName>
                                          <p:attrName>ppt_y</p:attrName>
                                        </p:attrNameLst>
                                      </p:cBhvr>
                                      <p:rCtr x="0" y="5602"/>
                                    </p:animMotion>
                                  </p:childTnLst>
                                </p:cTn>
                              </p:par>
                            </p:childTnLst>
                          </p:cTn>
                        </p:par>
                        <p:par>
                          <p:cTn id="52" fill="hold">
                            <p:stCondLst>
                              <p:cond delay="1000"/>
                            </p:stCondLst>
                            <p:childTnLst>
                              <p:par>
                                <p:cTn id="53" presetID="1" presetClass="exit" presetSubtype="0" fill="hold" grpId="1" nodeType="after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par>
                                <p:cTn id="65" presetID="1" presetClass="entr" presetSubtype="0" fill="hold" nodeType="with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right)">
                                      <p:cBhvr>
                                        <p:cTn id="71" dur="500"/>
                                        <p:tgtEl>
                                          <p:spTgt spid="32"/>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right)">
                                      <p:cBhvr>
                                        <p:cTn id="74" dur="500"/>
                                        <p:tgtEl>
                                          <p:spTgt spid="31"/>
                                        </p:tgtEl>
                                      </p:cBhvr>
                                    </p:animEffect>
                                  </p:childTnLst>
                                </p:cTn>
                              </p:par>
                              <p:par>
                                <p:cTn id="75" presetID="22" presetClass="entr" presetSubtype="8" fill="hold" nodeType="withEffect">
                                  <p:stCondLst>
                                    <p:cond delay="0"/>
                                  </p:stCondLst>
                                  <p:childTnLst>
                                    <p:set>
                                      <p:cBhvr>
                                        <p:cTn id="76" dur="1" fill="hold">
                                          <p:stCondLst>
                                            <p:cond delay="0"/>
                                          </p:stCondLst>
                                        </p:cTn>
                                        <p:tgtEl>
                                          <p:spTgt spid="39">
                                            <p:txEl>
                                              <p:pRg st="1" end="1"/>
                                            </p:txEl>
                                          </p:spTgt>
                                        </p:tgtEl>
                                        <p:attrNameLst>
                                          <p:attrName>style.visibility</p:attrName>
                                        </p:attrNameLst>
                                      </p:cBhvr>
                                      <p:to>
                                        <p:strVal val="visible"/>
                                      </p:to>
                                    </p:set>
                                    <p:animEffect transition="in" filter="wipe(left)">
                                      <p:cBhvr>
                                        <p:cTn id="77" dur="500"/>
                                        <p:tgtEl>
                                          <p:spTgt spid="39">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right)">
                                      <p:cBhvr>
                                        <p:cTn id="82" dur="500"/>
                                        <p:tgtEl>
                                          <p:spTgt spid="36"/>
                                        </p:tgtEl>
                                      </p:cBhvr>
                                    </p:animEffect>
                                  </p:childTnLst>
                                </p:cTn>
                              </p:par>
                              <p:par>
                                <p:cTn id="83" presetID="22" presetClass="entr" presetSubtype="2"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500"/>
                                        <p:tgtEl>
                                          <p:spTgt spid="7"/>
                                        </p:tgtEl>
                                      </p:cBhvr>
                                    </p:animEffect>
                                  </p:childTnLst>
                                </p:cTn>
                              </p:par>
                              <p:par>
                                <p:cTn id="86" presetID="22" presetClass="entr" presetSubtype="8" fill="hold" nodeType="withEffect">
                                  <p:stCondLst>
                                    <p:cond delay="0"/>
                                  </p:stCondLst>
                                  <p:childTnLst>
                                    <p:set>
                                      <p:cBhvr>
                                        <p:cTn id="87" dur="1" fill="hold">
                                          <p:stCondLst>
                                            <p:cond delay="0"/>
                                          </p:stCondLst>
                                        </p:cTn>
                                        <p:tgtEl>
                                          <p:spTgt spid="39">
                                            <p:txEl>
                                              <p:pRg st="2" end="2"/>
                                            </p:txEl>
                                          </p:spTgt>
                                        </p:tgtEl>
                                        <p:attrNameLst>
                                          <p:attrName>style.visibility</p:attrName>
                                        </p:attrNameLst>
                                      </p:cBhvr>
                                      <p:to>
                                        <p:strVal val="visible"/>
                                      </p:to>
                                    </p:set>
                                    <p:animEffect transition="in" filter="wipe(left)">
                                      <p:cBhvr>
                                        <p:cTn id="88" dur="500"/>
                                        <p:tgtEl>
                                          <p:spTgt spid="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44" grpId="0" animBg="1"/>
      <p:bldP spid="36" grpId="0"/>
      <p:bldP spid="38" grpId="0"/>
      <p:bldP spid="23" grpId="0"/>
      <p:bldP spid="42" grpId="0" animBg="1"/>
      <p:bldP spid="28" grpId="0"/>
      <p:bldP spid="31" grpId="0" animBg="1"/>
      <p:bldP spid="32" grpId="0"/>
      <p:bldP spid="15" grpId="0" animBg="1"/>
      <p:bldP spid="34" grpId="0" animBg="1"/>
      <p:bldP spid="34" grpId="1" animBg="1"/>
      <p:bldP spid="34"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858" y="260647"/>
            <a:ext cx="9100142" cy="216025"/>
          </a:xfrm>
        </p:spPr>
        <p:txBody>
          <a:bodyPr/>
          <a:lstStyle/>
          <a:p>
            <a:r>
              <a:rPr lang="zh-Hant" altLang="en-US" sz="2700" dirty="0" smtClean="0">
                <a:solidFill>
                  <a:srgbClr val="CC0099"/>
                </a:solidFill>
                <a:latin typeface="標楷體" panose="03000509000000000000" pitchFamily="65" charset="-120"/>
                <a:ea typeface="標楷體" panose="03000509000000000000" pitchFamily="65" charset="-120"/>
              </a:rPr>
              <a:t>案例</a:t>
            </a:r>
            <a:r>
              <a:rPr lang="zh-TW" altLang="en-US" sz="2700" dirty="0" smtClean="0">
                <a:solidFill>
                  <a:srgbClr val="CC0099"/>
                </a:solidFill>
                <a:latin typeface="標楷體" panose="03000509000000000000" pitchFamily="65" charset="-120"/>
                <a:ea typeface="標楷體" panose="03000509000000000000" pitchFamily="65" charset="-120"/>
              </a:rPr>
              <a:t>影片</a:t>
            </a:r>
            <a:r>
              <a:rPr lang="zh-Hant" altLang="en-US" sz="2700" dirty="0" smtClean="0">
                <a:solidFill>
                  <a:srgbClr val="CC0099"/>
                </a:solidFill>
                <a:latin typeface="標楷體" panose="03000509000000000000" pitchFamily="65" charset="-120"/>
                <a:ea typeface="標楷體" panose="03000509000000000000" pitchFamily="65" charset="-120"/>
              </a:rPr>
              <a:t>展示</a:t>
            </a:r>
            <a:r>
              <a:rPr lang="en-US" altLang="zh-TW" sz="2700" dirty="0">
                <a:solidFill>
                  <a:srgbClr val="CC0099"/>
                </a:solidFill>
                <a:latin typeface="標楷體" panose="03000509000000000000" pitchFamily="65" charset="-120"/>
                <a:ea typeface="標楷體" panose="03000509000000000000" pitchFamily="65" charset="-120"/>
              </a:rPr>
              <a:t>:</a:t>
            </a:r>
            <a:r>
              <a:rPr lang="en-US" altLang="zh-TW" sz="2000" dirty="0">
                <a:solidFill>
                  <a:srgbClr val="C00000"/>
                </a:solidFill>
                <a:latin typeface="標楷體" panose="03000509000000000000" pitchFamily="65" charset="-120"/>
                <a:ea typeface="標楷體" panose="03000509000000000000" pitchFamily="65" charset="-120"/>
              </a:rPr>
              <a:t/>
            </a:r>
            <a:br>
              <a:rPr lang="en-US" altLang="zh-TW" sz="2000" dirty="0">
                <a:solidFill>
                  <a:srgbClr val="C00000"/>
                </a:solidFill>
                <a:latin typeface="標楷體" panose="03000509000000000000" pitchFamily="65" charset="-120"/>
                <a:ea typeface="標楷體" panose="03000509000000000000" pitchFamily="65" charset="-120"/>
              </a:rPr>
            </a:br>
            <a:endParaRPr lang="zh-TW" altLang="en-US" sz="2000" dirty="0">
              <a:solidFill>
                <a:srgbClr val="C00000"/>
              </a:solidFill>
              <a:latin typeface="標楷體" panose="03000509000000000000" pitchFamily="65" charset="-120"/>
              <a:ea typeface="標楷體" panose="03000509000000000000" pitchFamily="65" charset="-120"/>
            </a:endParaRPr>
          </a:p>
        </p:txBody>
      </p:sp>
      <p:sp>
        <p:nvSpPr>
          <p:cNvPr id="4" name="標題 1"/>
          <p:cNvSpPr txBox="1">
            <a:spLocks/>
          </p:cNvSpPr>
          <p:nvPr/>
        </p:nvSpPr>
        <p:spPr bwMode="auto">
          <a:xfrm>
            <a:off x="35496" y="476672"/>
            <a:ext cx="9144000" cy="438869"/>
          </a:xfrm>
          <a:prstGeom prst="rect">
            <a:avLst/>
          </a:prstGeom>
          <a:noFill/>
          <a:ln w="9525">
            <a:noFill/>
            <a:miter lim="800000"/>
            <a:headEnd/>
            <a:tailEnd/>
          </a:ln>
          <a:effectLst/>
        </p:spPr>
        <p:txBody>
          <a:bodyPr vert="horz" wrap="square" lIns="36000" tIns="36000" rIns="36000" bIns="36000" numCol="1" anchor="ctr" anchorCtr="0" compatLnSpc="1">
            <a:prstTxWarp prst="textNoShape">
              <a:avLst/>
            </a:prstTxWarp>
          </a:bodyPr>
          <a:lstStyle>
            <a:lvl1pPr algn="ctr" rtl="0" eaLnBrk="0" fontAlgn="base" hangingPunct="0">
              <a:spcBef>
                <a:spcPct val="0"/>
              </a:spcBef>
              <a:spcAft>
                <a:spcPct val="0"/>
              </a:spcAft>
              <a:defRPr kumimoji="1" lang="zh-TW" altLang="en-US" sz="4000" b="1" u="none" dirty="0">
                <a:solidFill>
                  <a:srgbClr val="006600"/>
                </a:solidFill>
                <a:effectLst/>
                <a:latin typeface="+mj-lt"/>
                <a:ea typeface="+mj-ea"/>
                <a:cs typeface="+mj-cs"/>
              </a:defRPr>
            </a:lvl1pPr>
            <a:lvl2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2pPr>
            <a:lvl3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3pPr>
            <a:lvl4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4pPr>
            <a:lvl5pPr algn="ctr" rtl="0" eaLnBrk="0" fontAlgn="base" hangingPunct="0">
              <a:spcBef>
                <a:spcPct val="0"/>
              </a:spcBef>
              <a:spcAft>
                <a:spcPct val="0"/>
              </a:spcAft>
              <a:defRPr kumimoji="1" sz="3400">
                <a:solidFill>
                  <a:srgbClr val="800000"/>
                </a:solidFill>
                <a:effectLst>
                  <a:outerShdw blurRad="38100" dist="38100" dir="2700000" algn="tl">
                    <a:srgbClr val="C0C0C0"/>
                  </a:outerShdw>
                </a:effectLst>
                <a:latin typeface="Times New Roman" pitchFamily="18" charset="0"/>
                <a:ea typeface="標楷體" pitchFamily="65" charset="-120"/>
              </a:defRPr>
            </a:lvl5pPr>
            <a:lvl6pPr marL="4572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6pPr>
            <a:lvl7pPr marL="9144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7pPr>
            <a:lvl8pPr marL="13716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8pPr>
            <a:lvl9pPr marL="1828800" algn="ctr" rtl="0" fontAlgn="base">
              <a:spcBef>
                <a:spcPct val="0"/>
              </a:spcBef>
              <a:spcAft>
                <a:spcPct val="0"/>
              </a:spcAft>
              <a:defRPr kumimoji="1" sz="3400">
                <a:solidFill>
                  <a:srgbClr val="800000"/>
                </a:solidFill>
                <a:effectLst>
                  <a:outerShdw blurRad="38100" dist="38100" dir="2700000" algn="tl">
                    <a:srgbClr val="C0C0C0"/>
                  </a:outerShdw>
                </a:effectLst>
                <a:latin typeface="Tahoma" pitchFamily="34" charset="0"/>
                <a:ea typeface="標楷體" pitchFamily="65" charset="-120"/>
              </a:defRPr>
            </a:lvl9pPr>
          </a:lstStyle>
          <a:p>
            <a:pPr marL="0" marR="0" lvl="0" indent="0" algn="ctr" defTabSz="914400" rtl="0" eaLnBrk="0" fontAlgn="base" latinLnBrk="0" hangingPunct="0">
              <a:lnSpc>
                <a:spcPts val="1800"/>
              </a:lnSpc>
              <a:spcBef>
                <a:spcPct val="0"/>
              </a:spcBef>
              <a:spcAft>
                <a:spcPct val="0"/>
              </a:spcAft>
              <a:buClrTx/>
              <a:buSzTx/>
              <a:buFontTx/>
              <a:buNone/>
              <a:tabLst/>
              <a:defRPr/>
            </a:pPr>
            <a:r>
              <a:rPr kumimoji="1" lang="zh-Hant" altLang="en-US"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使用</a:t>
            </a:r>
            <a:r>
              <a:rPr kumimoji="1" lang="en-US" altLang="zh-Hant"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MSACS</a:t>
            </a:r>
            <a:r>
              <a:rPr kumimoji="1" lang="zh-Hant" altLang="en-US"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為</a:t>
            </a:r>
            <a:r>
              <a:rPr kumimoji="1" lang="en-US" altLang="zh-Hant" sz="2000" b="1" i="0" u="none" strike="noStrike" kern="1200" cap="none" spc="0" normalizeH="0" baseline="0" noProof="0" dirty="0" err="1">
                <a:ln>
                  <a:noFill/>
                </a:ln>
                <a:solidFill>
                  <a:srgbClr val="006600"/>
                </a:solidFill>
                <a:effectLst/>
                <a:uLnTx/>
                <a:uFillTx/>
                <a:latin typeface="Times New Roman"/>
                <a:ea typeface="標楷體" panose="03000509000000000000" pitchFamily="65" charset="-120"/>
                <a:cs typeface="+mj-cs"/>
              </a:rPr>
              <a:t>AMCoT</a:t>
            </a:r>
            <a:r>
              <a:rPr kumimoji="1" lang="zh-Hant" altLang="en-US"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建構</a:t>
            </a:r>
            <a:r>
              <a:rPr kumimoji="1" lang="en-US" altLang="zh-Hant"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AVM</a:t>
            </a:r>
            <a:r>
              <a:rPr kumimoji="1" lang="zh-Hant" altLang="en-US" sz="2000" b="1" i="0" u="none" strike="noStrike" kern="1200" cap="none" spc="0" normalizeH="0" baseline="0" noProof="0" dirty="0" smtClean="0">
                <a:ln>
                  <a:noFill/>
                </a:ln>
                <a:solidFill>
                  <a:srgbClr val="006600"/>
                </a:solidFill>
                <a:effectLst/>
                <a:uLnTx/>
                <a:uFillTx/>
                <a:latin typeface="Times New Roman"/>
                <a:ea typeface="標楷體" panose="03000509000000000000" pitchFamily="65" charset="-120"/>
                <a:cs typeface="+mj-cs"/>
              </a:rPr>
              <a:t>服務並</a:t>
            </a:r>
            <a:r>
              <a:rPr kumimoji="1" lang="zh-Hant" altLang="en-US" sz="2000" b="1" i="0" u="none" strike="noStrike" kern="1200" cap="none" spc="0" normalizeH="0" baseline="0" noProof="0" dirty="0">
                <a:ln>
                  <a:noFill/>
                </a:ln>
                <a:solidFill>
                  <a:srgbClr val="006600"/>
                </a:solidFill>
                <a:effectLst/>
                <a:uLnTx/>
                <a:uFillTx/>
                <a:latin typeface="Times New Roman"/>
                <a:ea typeface="標楷體" panose="03000509000000000000" pitchFamily="65" charset="-120"/>
                <a:cs typeface="+mj-cs"/>
              </a:rPr>
              <a:t>在輪圈加工中進行在線全面檢測</a:t>
            </a:r>
            <a:endParaRPr kumimoji="1" lang="en-US" altLang="en-US" sz="2000" b="1" i="0" u="none" strike="noStrike" kern="0" cap="none" spc="0" normalizeH="0" baseline="0" noProof="0" dirty="0">
              <a:ln>
                <a:noFill/>
              </a:ln>
              <a:solidFill>
                <a:srgbClr val="C00000"/>
              </a:solidFill>
              <a:effectLst/>
              <a:uLnTx/>
              <a:uFillTx/>
              <a:latin typeface="Times New Roman"/>
              <a:ea typeface="標楷體"/>
              <a:cs typeface="+mj-cs"/>
            </a:endParaRPr>
          </a:p>
        </p:txBody>
      </p:sp>
      <p:sp>
        <p:nvSpPr>
          <p:cNvPr id="6" name="矩形 5"/>
          <p:cNvSpPr/>
          <p:nvPr/>
        </p:nvSpPr>
        <p:spPr bwMode="auto">
          <a:xfrm>
            <a:off x="0" y="6165304"/>
            <a:ext cx="9144000" cy="692696"/>
          </a:xfrm>
          <a:prstGeom prst="rect">
            <a:avLst/>
          </a:prstGeom>
          <a:solidFill>
            <a:schemeClr val="bg1"/>
          </a:solidFill>
          <a:ln w="9525">
            <a:noFill/>
            <a:miter lim="800000"/>
            <a:headEnd/>
            <a:tailEnd/>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600" b="1" i="0" u="none" strike="noStrike" kern="1200" cap="none" spc="0" normalizeH="0" baseline="0" noProof="0">
              <a:ln>
                <a:noFill/>
              </a:ln>
              <a:noFill/>
              <a:effectLst/>
              <a:uLnTx/>
              <a:uFillTx/>
              <a:latin typeface="Times New Roman" pitchFamily="18" charset="0"/>
              <a:ea typeface="標楷體" pitchFamily="65" charset="-120"/>
              <a:cs typeface="+mn-cs"/>
            </a:endParaRPr>
          </a:p>
        </p:txBody>
      </p:sp>
      <p:pic>
        <p:nvPicPr>
          <p:cNvPr id="3" name="2.MSACS_ICRA2018_ShortDemoVideo_Final_59s(201805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520" y="1052736"/>
            <a:ext cx="8704967" cy="4896544"/>
          </a:xfrm>
          <a:prstGeom prst="rect">
            <a:avLst/>
          </a:prstGeom>
        </p:spPr>
      </p:pic>
    </p:spTree>
    <p:extLst>
      <p:ext uri="{BB962C8B-B14F-4D97-AF65-F5344CB8AC3E}">
        <p14:creationId xmlns:p14="http://schemas.microsoft.com/office/powerpoint/2010/main" val="2745403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pPr/>
              <a:t>85</a:t>
            </a:fld>
            <a:endParaRPr lang="zh-TW" altLang="en-US"/>
          </a:p>
        </p:txBody>
      </p:sp>
      <p:sp>
        <p:nvSpPr>
          <p:cNvPr id="2" name="標題 1"/>
          <p:cNvSpPr>
            <a:spLocks noGrp="1"/>
          </p:cNvSpPr>
          <p:nvPr>
            <p:ph type="ctrTitle"/>
          </p:nvPr>
        </p:nvSpPr>
        <p:spPr>
          <a:xfrm>
            <a:off x="146304" y="1916832"/>
            <a:ext cx="8848628" cy="842950"/>
          </a:xfrm>
        </p:spPr>
        <p:txBody>
          <a:bodyPr>
            <a:noAutofit/>
          </a:bodyPr>
          <a:lstStyle/>
          <a:p>
            <a:r>
              <a:rPr lang="pt-BR" altLang="zh-TW" sz="1600" b="1" dirty="0" smtClean="0"/>
              <a:t/>
            </a:r>
            <a:br>
              <a:rPr lang="pt-BR" altLang="zh-TW" sz="1600" b="1" dirty="0" smtClean="0"/>
            </a:br>
            <a:r>
              <a:rPr lang="pt-BR" altLang="zh-TW" sz="3600" b="1" dirty="0" smtClean="0">
                <a:latin typeface="Times New Roman" panose="02020603050405020304" pitchFamily="18" charset="0"/>
                <a:cs typeface="Times New Roman" panose="02020603050405020304" pitchFamily="18" charset="0"/>
              </a:rPr>
              <a:t>IV. </a:t>
            </a:r>
            <a:r>
              <a:rPr lang="en-US" altLang="zh-TW" sz="3600" b="1" dirty="0" smtClean="0">
                <a:latin typeface="Times New Roman" panose="02020603050405020304" pitchFamily="18" charset="0"/>
                <a:cs typeface="Times New Roman" panose="02020603050405020304" pitchFamily="18" charset="0"/>
              </a:rPr>
              <a:t>Introduction </a:t>
            </a:r>
            <a:r>
              <a:rPr lang="en-US" altLang="zh-TW" sz="3600" b="1" dirty="0">
                <a:latin typeface="Times New Roman" panose="02020603050405020304" pitchFamily="18" charset="0"/>
                <a:cs typeface="Times New Roman" panose="02020603050405020304" pitchFamily="18" charset="0"/>
              </a:rPr>
              <a:t>to Docker &amp; Kubernetes</a:t>
            </a:r>
            <a:r>
              <a:rPr lang="en-US" altLang="zh-TW" sz="1600" b="1" dirty="0"/>
              <a:t/>
            </a:r>
            <a:br>
              <a:rPr lang="en-US" altLang="zh-TW" sz="1600" b="1" dirty="0"/>
            </a:br>
            <a:r>
              <a:rPr lang="en-US" altLang="zh-TW" sz="2600" b="1" dirty="0"/>
              <a:t>(New-Generation Virtualization Technologies)Architecture</a:t>
            </a:r>
            <a:r>
              <a:rPr lang="en-US" altLang="zh-TW" sz="2600" b="1" dirty="0" smtClean="0"/>
              <a:t>)</a:t>
            </a:r>
            <a:r>
              <a:rPr lang="zh-TW" altLang="en-US" sz="2600" b="1" dirty="0" smtClean="0"/>
              <a:t/>
            </a:r>
            <a:br>
              <a:rPr lang="zh-TW" altLang="en-US" sz="2600" b="1" dirty="0" smtClean="0"/>
            </a:br>
            <a:endParaRPr lang="zh-TW" altLang="en-US" sz="2600" dirty="0"/>
          </a:p>
        </p:txBody>
      </p:sp>
    </p:spTree>
    <p:extLst>
      <p:ext uri="{BB962C8B-B14F-4D97-AF65-F5344CB8AC3E}">
        <p14:creationId xmlns:p14="http://schemas.microsoft.com/office/powerpoint/2010/main" val="28125275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467544" y="116632"/>
            <a:ext cx="8568952" cy="504056"/>
          </a:xfrm>
        </p:spPr>
        <p:txBody>
          <a:bodyPr/>
          <a:lstStyle/>
          <a:p>
            <a:r>
              <a:rPr lang="zh-TW" altLang="zh-TW" sz="2800" dirty="0">
                <a:effectLst/>
                <a:latin typeface="標楷體" panose="03000509000000000000" pitchFamily="65" charset="-120"/>
                <a:ea typeface="標楷體" panose="03000509000000000000" pitchFamily="65" charset="-120"/>
              </a:rPr>
              <a:t>容器虛擬化</a:t>
            </a:r>
            <a:r>
              <a:rPr lang="zh-TW" altLang="zh-TW" sz="2800" dirty="0" smtClean="0">
                <a:effectLst/>
                <a:latin typeface="標楷體" panose="03000509000000000000" pitchFamily="65" charset="-120"/>
                <a:ea typeface="標楷體" panose="03000509000000000000" pitchFamily="65" charset="-120"/>
              </a:rPr>
              <a:t>技術</a:t>
            </a:r>
            <a:r>
              <a:rPr lang="zh-TW" altLang="en-US" sz="2800" dirty="0" smtClean="0">
                <a:effectLst/>
                <a:latin typeface="標楷體" panose="03000509000000000000" pitchFamily="65" charset="-120"/>
                <a:ea typeface="標楷體" panose="03000509000000000000" pitchFamily="65" charset="-120"/>
              </a:rPr>
              <a:t>簡介</a:t>
            </a:r>
            <a:r>
              <a:rPr lang="en-US" altLang="zh-TW" sz="2800" dirty="0" smtClean="0">
                <a:effectLst/>
                <a:latin typeface="標楷體" panose="03000509000000000000" pitchFamily="65" charset="-120"/>
                <a:ea typeface="標楷體" panose="03000509000000000000" pitchFamily="65" charset="-120"/>
              </a:rPr>
              <a:t/>
            </a:r>
            <a:br>
              <a:rPr lang="en-US" altLang="zh-TW" sz="2800" dirty="0" smtClean="0">
                <a:effectLst/>
                <a:latin typeface="標楷體" panose="03000509000000000000" pitchFamily="65" charset="-120"/>
                <a:ea typeface="標楷體" panose="03000509000000000000" pitchFamily="65" charset="-120"/>
              </a:rPr>
            </a:br>
            <a:r>
              <a:rPr lang="en-US" altLang="zh-TW" sz="2800" dirty="0" smtClean="0">
                <a:effectLst/>
                <a:latin typeface="標楷體" panose="03000509000000000000" pitchFamily="65" charset="-120"/>
                <a:ea typeface="標楷體" panose="03000509000000000000" pitchFamily="65" charset="-120"/>
              </a:rPr>
              <a:t>(</a:t>
            </a:r>
            <a:r>
              <a:rPr lang="en-US" altLang="zh-TW" sz="2800" dirty="0">
                <a:effectLst/>
                <a:latin typeface="標楷體" panose="03000509000000000000" pitchFamily="65" charset="-120"/>
                <a:ea typeface="標楷體" panose="03000509000000000000" pitchFamily="65" charset="-120"/>
              </a:rPr>
              <a:t>Container Virtualization Technology</a:t>
            </a:r>
            <a:r>
              <a:rPr lang="en-US" altLang="zh-TW" sz="2800" dirty="0" smtClean="0">
                <a:effectLst/>
                <a:latin typeface="標楷體" panose="03000509000000000000" pitchFamily="65" charset="-120"/>
                <a:ea typeface="標楷體" panose="03000509000000000000" pitchFamily="65" charset="-120"/>
              </a:rPr>
              <a:t>)</a:t>
            </a:r>
            <a:endParaRPr lang="zh-TW" altLang="zh-TW" sz="28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251520" y="845705"/>
            <a:ext cx="871296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en-US" altLang="zh-TW" sz="2200" b="1" i="0" u="none" strike="noStrike" cap="none" normalizeH="0" baseline="0" dirty="0" smtClean="0">
                <a:ln>
                  <a:noFill/>
                </a:ln>
                <a:solidFill>
                  <a:srgbClr val="0000FF"/>
                </a:solidFill>
                <a:effectLst/>
                <a:latin typeface="標楷體" panose="03000509000000000000" pitchFamily="65" charset="-120"/>
                <a:ea typeface="標楷體" panose="03000509000000000000" pitchFamily="65" charset="-120"/>
                <a:cs typeface="Times New Roman" panose="02020603050405020304" pitchFamily="18" charset="0"/>
              </a:rPr>
              <a:t>Docker</a:t>
            </a:r>
            <a:r>
              <a:rPr kumimoji="0" lang="zh-TW" altLang="en-US" sz="2200" b="1" i="0" u="none" strike="noStrike" cap="none" normalizeH="0" baseline="0" dirty="0" smtClean="0">
                <a:ln>
                  <a:noFill/>
                </a:ln>
                <a:solidFill>
                  <a:srgbClr val="0000FF"/>
                </a:solidFill>
                <a:effectLst/>
                <a:latin typeface="標楷體" panose="03000509000000000000" pitchFamily="65" charset="-120"/>
                <a:ea typeface="標楷體" panose="03000509000000000000" pitchFamily="65" charset="-120"/>
                <a:cs typeface="Times New Roman" panose="02020603050405020304" pitchFamily="18" charset="0"/>
              </a:rPr>
              <a:t>的來源與願景</a:t>
            </a:r>
            <a:r>
              <a:rPr lang="zh-TW" altLang="en-US" sz="22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標語</a:t>
            </a:r>
            <a:r>
              <a:rPr kumimoji="0" lang="zh-TW" altLang="en-US" sz="2200" b="1" i="0" u="none" strike="noStrike" cap="none" normalizeH="0" baseline="0" dirty="0" smtClean="0">
                <a:ln>
                  <a:noFill/>
                </a:ln>
                <a:solidFill>
                  <a:srgbClr val="0000FF"/>
                </a:solidFill>
                <a:effectLst/>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2200" b="1" i="0" u="none" strike="noStrike" cap="none" normalizeH="0" baseline="0" dirty="0" smtClean="0">
              <a:ln>
                <a:noFill/>
              </a:ln>
              <a:solidFill>
                <a:srgbClr val="0000FF"/>
              </a:solidFill>
              <a:effectLst/>
              <a:latin typeface="標楷體" panose="03000509000000000000" pitchFamily="65" charset="-120"/>
              <a:ea typeface="標楷體" panose="03000509000000000000" pitchFamily="65" charset="-120"/>
              <a:cs typeface="Times New Roman" panose="02020603050405020304" pitchFamily="18" charset="0"/>
            </a:endParaRPr>
          </a:p>
          <a:p>
            <a:pPr marL="360363" marR="0" lvl="0" algn="just" defTabSz="914400" rtl="0" eaLnBrk="0" fontAlgn="base" latinLnBrk="0" hangingPunct="0">
              <a:lnSpc>
                <a:spcPct val="100000"/>
              </a:lnSpc>
              <a:spcBef>
                <a:spcPct val="0"/>
              </a:spcBef>
              <a:spcAft>
                <a:spcPct val="0"/>
              </a:spcAft>
              <a:buClrTx/>
              <a:buSzTx/>
              <a:tabLst/>
            </a:pPr>
            <a:r>
              <a:rPr kumimoji="0" lang="en-US" altLang="zh-TW"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Docker [1] </a:t>
            </a:r>
            <a:r>
              <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始於誕生於</a:t>
            </a:r>
            <a:r>
              <a:rPr kumimoji="0" lang="en-US" altLang="zh-TW"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2013</a:t>
            </a:r>
            <a:r>
              <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年的一個開源專案，其目標是實作輕量級的作業系統虛擬化解決方案，由於其輕量化的虛擬層級以及易於移植的特性</a:t>
            </a:r>
            <a:r>
              <a:rPr kumimoji="0" lang="en-US" altLang="zh-TW"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(Docker</a:t>
            </a:r>
            <a:r>
              <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的賣點：</a:t>
            </a:r>
            <a:r>
              <a:rPr kumimoji="0" lang="en-US" altLang="zh-TW"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Build, Ship, and Run Any App, Anywhere)</a:t>
            </a:r>
            <a:r>
              <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rPr>
              <a:t>，有利於雲端系統的開發，目前已成為當紅的新一代虛擬化技術。</a:t>
            </a:r>
            <a:endParaRPr kumimoji="0" lang="en-US" altLang="zh-TW"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n"/>
            </a:pPr>
            <a:r>
              <a:rPr lang="zh-TW" altLang="en-US" sz="2000" b="1" dirty="0">
                <a:solidFill>
                  <a:srgbClr val="0000FF"/>
                </a:solidFill>
                <a:latin typeface="標楷體" panose="03000509000000000000" pitchFamily="65" charset="-120"/>
                <a:ea typeface="標楷體" panose="03000509000000000000" pitchFamily="65" charset="-120"/>
              </a:rPr>
              <a:t>下頁圖為在一台伺服器上不同的虛擬化架構示意比較圖</a:t>
            </a:r>
            <a:r>
              <a:rPr lang="en-US" altLang="zh-TW" sz="2000" b="1" dirty="0">
                <a:solidFill>
                  <a:srgbClr val="0000FF"/>
                </a:solidFill>
                <a:latin typeface="標楷體" panose="03000509000000000000" pitchFamily="65" charset="-120"/>
                <a:ea typeface="標楷體" panose="03000509000000000000" pitchFamily="65" charset="-120"/>
              </a:rPr>
              <a:t>[2]</a:t>
            </a:r>
            <a:r>
              <a:rPr lang="zh-TW" altLang="en-US" sz="2000" b="1" dirty="0">
                <a:solidFill>
                  <a:srgbClr val="0000FF"/>
                </a:solidFill>
                <a:latin typeface="標楷體" panose="03000509000000000000" pitchFamily="65" charset="-120"/>
                <a:ea typeface="標楷體" panose="03000509000000000000" pitchFamily="65" charset="-120"/>
              </a:rPr>
              <a:t>，說明如下：</a:t>
            </a:r>
          </a:p>
          <a:p>
            <a:pPr marL="447675" lvl="0" algn="just" eaLnBrk="0" fontAlgn="base" hangingPunct="0">
              <a:spcBef>
                <a:spcPct val="0"/>
              </a:spcBef>
              <a:spcAft>
                <a:spcPct val="0"/>
              </a:spcAft>
            </a:pPr>
            <a:r>
              <a:rPr lang="zh-TW" altLang="en-US" dirty="0">
                <a:latin typeface="標楷體" panose="03000509000000000000" pitchFamily="65" charset="-120"/>
                <a:ea typeface="標楷體" panose="03000509000000000000" pitchFamily="65" charset="-120"/>
              </a:rPr>
              <a:t>圖</a:t>
            </a:r>
            <a:r>
              <a:rPr lang="en-US" altLang="zh-TW" dirty="0">
                <a:latin typeface="標楷體" panose="03000509000000000000" pitchFamily="65" charset="-120"/>
                <a:ea typeface="標楷體" panose="03000509000000000000" pitchFamily="65" charset="-120"/>
              </a:rPr>
              <a:t>1(a)</a:t>
            </a:r>
            <a:r>
              <a:rPr lang="zh-TW" altLang="en-US" dirty="0">
                <a:latin typeface="標楷體" panose="03000509000000000000" pitchFamily="65" charset="-120"/>
                <a:ea typeface="標楷體" panose="03000509000000000000" pitchFamily="65" charset="-120"/>
              </a:rPr>
              <a:t>為傳統虛擬機</a:t>
            </a:r>
            <a:r>
              <a:rPr lang="en-US" altLang="zh-TW" dirty="0">
                <a:latin typeface="標楷體" panose="03000509000000000000" pitchFamily="65" charset="-120"/>
                <a:ea typeface="標楷體" panose="03000509000000000000" pitchFamily="65" charset="-120"/>
              </a:rPr>
              <a:t>(Virtual Machine, VM)</a:t>
            </a:r>
            <a:r>
              <a:rPr lang="zh-TW" altLang="en-US" dirty="0">
                <a:latin typeface="標楷體" panose="03000509000000000000" pitchFamily="65" charset="-120"/>
                <a:ea typeface="標楷體" panose="03000509000000000000" pitchFamily="65" charset="-120"/>
              </a:rPr>
              <a:t>技術架構，先在伺服器硬體上安裝</a:t>
            </a:r>
            <a:r>
              <a:rPr lang="en-US" altLang="zh-TW" dirty="0">
                <a:latin typeface="標楷體" panose="03000509000000000000" pitchFamily="65" charset="-120"/>
                <a:ea typeface="標楷體" panose="03000509000000000000" pitchFamily="65" charset="-120"/>
              </a:rPr>
              <a:t>Hypervisor (</a:t>
            </a:r>
            <a:r>
              <a:rPr lang="zh-TW" altLang="en-US" dirty="0">
                <a:latin typeface="標楷體" panose="03000509000000000000" pitchFamily="65" charset="-120"/>
                <a:ea typeface="標楷體" panose="03000509000000000000" pitchFamily="65" charset="-120"/>
              </a:rPr>
              <a:t>如</a:t>
            </a:r>
            <a:r>
              <a:rPr lang="en-US" altLang="zh-TW" dirty="0">
                <a:latin typeface="標楷體" panose="03000509000000000000" pitchFamily="65" charset="-120"/>
                <a:ea typeface="標楷體" panose="03000509000000000000" pitchFamily="65" charset="-120"/>
              </a:rPr>
              <a:t>VMware</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Hyper-V</a:t>
            </a:r>
            <a:r>
              <a:rPr lang="zh-TW" altLang="en-US" dirty="0">
                <a:latin typeface="標楷體" panose="03000509000000000000" pitchFamily="65" charset="-120"/>
                <a:ea typeface="標楷體" panose="03000509000000000000" pitchFamily="65" charset="-120"/>
              </a:rPr>
              <a:t>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，然後在</a:t>
            </a:r>
            <a:r>
              <a:rPr lang="en-US" altLang="zh-TW" dirty="0">
                <a:latin typeface="標楷體" panose="03000509000000000000" pitchFamily="65" charset="-120"/>
                <a:ea typeface="標楷體" panose="03000509000000000000" pitchFamily="65" charset="-120"/>
              </a:rPr>
              <a:t>Hypervisor</a:t>
            </a:r>
            <a:r>
              <a:rPr lang="zh-TW" altLang="en-US" dirty="0">
                <a:latin typeface="標楷體" panose="03000509000000000000" pitchFamily="65" charset="-120"/>
                <a:ea typeface="標楷體" panose="03000509000000000000" pitchFamily="65" charset="-120"/>
              </a:rPr>
              <a:t>建立許多虛擬機</a:t>
            </a:r>
            <a:r>
              <a:rPr lang="en-US" altLang="zh-TW" dirty="0">
                <a:latin typeface="標楷體" panose="03000509000000000000" pitchFamily="65" charset="-120"/>
                <a:ea typeface="標楷體" panose="03000509000000000000" pitchFamily="65" charset="-120"/>
              </a:rPr>
              <a:t>(VMs)</a:t>
            </a:r>
            <a:r>
              <a:rPr lang="zh-TW" altLang="en-US" dirty="0">
                <a:latin typeface="標楷體" panose="03000509000000000000" pitchFamily="65" charset="-120"/>
                <a:ea typeface="標楷體" panose="03000509000000000000" pitchFamily="65" charset="-120"/>
              </a:rPr>
              <a:t>，每台</a:t>
            </a:r>
            <a:r>
              <a:rPr lang="en-US" altLang="zh-TW" dirty="0">
                <a:latin typeface="標楷體" panose="03000509000000000000" pitchFamily="65" charset="-120"/>
                <a:ea typeface="標楷體" panose="03000509000000000000" pitchFamily="65" charset="-120"/>
              </a:rPr>
              <a:t>VM</a:t>
            </a:r>
            <a:r>
              <a:rPr lang="zh-TW" altLang="en-US" dirty="0">
                <a:latin typeface="標楷體" panose="03000509000000000000" pitchFamily="65" charset="-120"/>
                <a:ea typeface="標楷體" panose="03000509000000000000" pitchFamily="65" charset="-120"/>
              </a:rPr>
              <a:t>封裝了作業統</a:t>
            </a:r>
            <a:r>
              <a:rPr lang="en-US" altLang="zh-TW" dirty="0">
                <a:latin typeface="標楷體" panose="03000509000000000000" pitchFamily="65" charset="-120"/>
                <a:ea typeface="標楷體" panose="03000509000000000000" pitchFamily="65" charset="-120"/>
              </a:rPr>
              <a:t>(Guest OS)</a:t>
            </a:r>
            <a:r>
              <a:rPr lang="zh-TW" altLang="en-US" dirty="0">
                <a:latin typeface="標楷體" panose="03000509000000000000" pitchFamily="65" charset="-120"/>
                <a:ea typeface="標楷體" panose="03000509000000000000" pitchFamily="65" charset="-120"/>
              </a:rPr>
              <a:t>、軟體執行環境、相依套件</a:t>
            </a:r>
            <a:r>
              <a:rPr lang="en-US" altLang="zh-TW" dirty="0">
                <a:latin typeface="標楷體" panose="03000509000000000000" pitchFamily="65" charset="-120"/>
                <a:ea typeface="標楷體" panose="03000509000000000000" pitchFamily="65" charset="-120"/>
              </a:rPr>
              <a:t>(Bins/Libs)</a:t>
            </a:r>
            <a:r>
              <a:rPr lang="zh-TW" altLang="en-US" dirty="0">
                <a:latin typeface="標楷體" panose="03000509000000000000" pitchFamily="65" charset="-120"/>
                <a:ea typeface="標楷體" panose="03000509000000000000" pitchFamily="65" charset="-120"/>
              </a:rPr>
              <a:t>及在</a:t>
            </a:r>
            <a:r>
              <a:rPr lang="en-US" altLang="zh-TW" dirty="0">
                <a:latin typeface="標楷體" panose="03000509000000000000" pitchFamily="65" charset="-120"/>
                <a:ea typeface="標楷體" panose="03000509000000000000" pitchFamily="65" charset="-120"/>
              </a:rPr>
              <a:t>VM</a:t>
            </a:r>
            <a:r>
              <a:rPr lang="zh-TW" altLang="en-US" dirty="0">
                <a:latin typeface="標楷體" panose="03000509000000000000" pitchFamily="65" charset="-120"/>
                <a:ea typeface="標楷體" panose="03000509000000000000" pitchFamily="65" charset="-120"/>
              </a:rPr>
              <a:t>內執行的應用程式；</a:t>
            </a:r>
            <a:r>
              <a:rPr lang="en-US" altLang="zh-TW" dirty="0">
                <a:latin typeface="標楷體" panose="03000509000000000000" pitchFamily="65" charset="-120"/>
                <a:ea typeface="標楷體" panose="03000509000000000000" pitchFamily="65" charset="-120"/>
              </a:rPr>
              <a:t>VM</a:t>
            </a:r>
            <a:r>
              <a:rPr lang="zh-TW" altLang="en-US" dirty="0">
                <a:latin typeface="標楷體" panose="03000509000000000000" pitchFamily="65" charset="-120"/>
                <a:ea typeface="標楷體" panose="03000509000000000000" pitchFamily="65" charset="-120"/>
              </a:rPr>
              <a:t>之間彼此完全隔離，透過</a:t>
            </a:r>
            <a:r>
              <a:rPr lang="en-US" altLang="zh-TW" dirty="0">
                <a:latin typeface="標楷體" panose="03000509000000000000" pitchFamily="65" charset="-120"/>
                <a:ea typeface="標楷體" panose="03000509000000000000" pitchFamily="65" charset="-120"/>
              </a:rPr>
              <a:t>Hypervisor</a:t>
            </a:r>
            <a:r>
              <a:rPr lang="zh-TW" altLang="en-US" dirty="0">
                <a:latin typeface="標楷體" panose="03000509000000000000" pitchFamily="65" charset="-120"/>
                <a:ea typeface="標楷體" panose="03000509000000000000" pitchFamily="65" charset="-120"/>
              </a:rPr>
              <a:t>共享硬體資源，因此，</a:t>
            </a:r>
            <a:r>
              <a:rPr lang="en-US" altLang="zh-TW" dirty="0">
                <a:latin typeface="標楷體" panose="03000509000000000000" pitchFamily="65" charset="-120"/>
                <a:ea typeface="標楷體" panose="03000509000000000000" pitchFamily="65" charset="-120"/>
              </a:rPr>
              <a:t>VM</a:t>
            </a:r>
            <a:r>
              <a:rPr lang="zh-TW" altLang="en-US" dirty="0">
                <a:latin typeface="標楷體" panose="03000509000000000000" pitchFamily="65" charset="-120"/>
                <a:ea typeface="標楷體" panose="03000509000000000000" pitchFamily="65" charset="-120"/>
              </a:rPr>
              <a:t>在概念上屬於硬體層級之虛擬化技術。圖</a:t>
            </a:r>
            <a:r>
              <a:rPr lang="en-US" altLang="zh-TW" dirty="0">
                <a:latin typeface="標楷體" panose="03000509000000000000" pitchFamily="65" charset="-120"/>
                <a:ea typeface="標楷體" panose="03000509000000000000" pitchFamily="65" charset="-120"/>
              </a:rPr>
              <a:t>1(b)</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Docker </a:t>
            </a:r>
            <a:r>
              <a:rPr lang="zh-TW" altLang="en-US" dirty="0">
                <a:latin typeface="標楷體" panose="03000509000000000000" pitchFamily="65" charset="-120"/>
                <a:ea typeface="標楷體" panose="03000509000000000000" pitchFamily="65" charset="-120"/>
              </a:rPr>
              <a:t>容器</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虛擬化技術架構，先在伺服器上安裝作業系統，然後在作業系統上安裝</a:t>
            </a:r>
            <a:r>
              <a:rPr lang="en-US" altLang="zh-TW" dirty="0">
                <a:latin typeface="標楷體" panose="03000509000000000000" pitchFamily="65" charset="-120"/>
                <a:ea typeface="標楷體" panose="03000509000000000000" pitchFamily="65" charset="-120"/>
              </a:rPr>
              <a:t>Docker</a:t>
            </a:r>
            <a:r>
              <a:rPr lang="zh-TW" altLang="en-US" dirty="0">
                <a:latin typeface="標楷體" panose="03000509000000000000" pitchFamily="65" charset="-120"/>
                <a:ea typeface="標楷體" panose="03000509000000000000" pitchFamily="65" charset="-120"/>
              </a:rPr>
              <a:t>軟體以具備</a:t>
            </a:r>
            <a:r>
              <a:rPr lang="en-US" altLang="zh-TW" dirty="0">
                <a:latin typeface="標楷體" panose="03000509000000000000" pitchFamily="65" charset="-120"/>
                <a:ea typeface="標楷體" panose="03000509000000000000" pitchFamily="65" charset="-120"/>
              </a:rPr>
              <a:t>Docker Engine</a:t>
            </a:r>
            <a:r>
              <a:rPr lang="zh-TW" altLang="en-US" dirty="0">
                <a:latin typeface="標楷體" panose="03000509000000000000" pitchFamily="65" charset="-120"/>
                <a:ea typeface="標楷體" panose="03000509000000000000" pitchFamily="65" charset="-120"/>
              </a:rPr>
              <a:t>而成為容器主機</a:t>
            </a:r>
            <a:r>
              <a:rPr lang="en-US" altLang="zh-TW" dirty="0">
                <a:latin typeface="標楷體" panose="03000509000000000000" pitchFamily="65" charset="-120"/>
                <a:ea typeface="標楷體" panose="03000509000000000000" pitchFamily="65" charset="-120"/>
              </a:rPr>
              <a:t>(Container Host)</a:t>
            </a:r>
            <a:r>
              <a:rPr lang="zh-TW" altLang="en-US" dirty="0">
                <a:latin typeface="標楷體" panose="03000509000000000000" pitchFamily="65" charset="-120"/>
                <a:ea typeface="標楷體" panose="03000509000000000000" pitchFamily="65" charset="-120"/>
              </a:rPr>
              <a:t>，之後即可在容器主機上建立許多容器</a:t>
            </a:r>
            <a:r>
              <a:rPr lang="en-US" altLang="zh-TW" dirty="0">
                <a:latin typeface="標楷體" panose="03000509000000000000" pitchFamily="65" charset="-120"/>
                <a:ea typeface="標楷體" panose="03000509000000000000" pitchFamily="65" charset="-120"/>
              </a:rPr>
              <a:t>(Containers)</a:t>
            </a:r>
            <a:r>
              <a:rPr lang="zh-TW" altLang="en-US" dirty="0">
                <a:latin typeface="標楷體" panose="03000509000000000000" pitchFamily="65" charset="-120"/>
                <a:ea typeface="標楷體" panose="03000509000000000000" pitchFamily="65" charset="-120"/>
              </a:rPr>
              <a:t>，每一個</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封裝了軟體執行環境、相依套件</a:t>
            </a:r>
            <a:r>
              <a:rPr lang="en-US" altLang="zh-TW" dirty="0">
                <a:latin typeface="標楷體" panose="03000509000000000000" pitchFamily="65" charset="-120"/>
                <a:ea typeface="標楷體" panose="03000509000000000000" pitchFamily="65" charset="-120"/>
              </a:rPr>
              <a:t>(Bins/Libs)</a:t>
            </a:r>
            <a:r>
              <a:rPr lang="zh-TW" altLang="en-US" dirty="0">
                <a:latin typeface="標楷體" panose="03000509000000000000" pitchFamily="65" charset="-120"/>
                <a:ea typeface="標楷體" panose="03000509000000000000" pitchFamily="65" charset="-120"/>
              </a:rPr>
              <a:t>以及在容器內執行的應用程式；</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之間彼此完全隔離，共作業系統核心及容器主機的資源，因此，</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在概念上屬於作業系統層級之虛擬化技術。圖</a:t>
            </a:r>
            <a:r>
              <a:rPr lang="en-US" altLang="zh-TW" dirty="0">
                <a:latin typeface="標楷體" panose="03000509000000000000" pitchFamily="65" charset="-120"/>
                <a:ea typeface="標楷體" panose="03000509000000000000" pitchFamily="65" charset="-120"/>
              </a:rPr>
              <a:t>1(c)</a:t>
            </a:r>
            <a:r>
              <a:rPr lang="zh-TW" altLang="en-US" dirty="0">
                <a:latin typeface="標楷體" panose="03000509000000000000" pitchFamily="65" charset="-120"/>
                <a:ea typeface="標楷體" panose="03000509000000000000" pitchFamily="65" charset="-120"/>
              </a:rPr>
              <a:t>為結合</a:t>
            </a:r>
            <a:r>
              <a:rPr lang="en-US" altLang="zh-TW" dirty="0">
                <a:latin typeface="標楷體" panose="03000509000000000000" pitchFamily="65" charset="-120"/>
                <a:ea typeface="標楷體" panose="03000509000000000000" pitchFamily="65" charset="-120"/>
              </a:rPr>
              <a:t>VM</a:t>
            </a:r>
            <a:r>
              <a:rPr lang="zh-TW" altLang="en-US" dirty="0">
                <a:latin typeface="標楷體" panose="03000509000000000000" pitchFamily="65" charset="-120"/>
                <a:ea typeface="標楷體" panose="03000509000000000000" pitchFamily="65" charset="-120"/>
              </a:rPr>
              <a:t>與</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之混合式虛擬化架構，換言之，</a:t>
            </a:r>
            <a:r>
              <a:rPr lang="en-US" altLang="zh-TW" dirty="0">
                <a:latin typeface="標楷體" panose="03000509000000000000" pitchFamily="65" charset="-120"/>
                <a:ea typeface="標楷體" panose="03000509000000000000" pitchFamily="65" charset="-120"/>
              </a:rPr>
              <a:t>Docker Containers</a:t>
            </a:r>
            <a:r>
              <a:rPr lang="zh-TW" altLang="en-US" dirty="0">
                <a:latin typeface="標楷體" panose="03000509000000000000" pitchFamily="65" charset="-120"/>
                <a:ea typeface="標楷體" panose="03000509000000000000" pitchFamily="65" charset="-120"/>
              </a:rPr>
              <a:t>可建置在實體機上，如圖</a:t>
            </a:r>
            <a:r>
              <a:rPr lang="en-US" altLang="zh-TW" dirty="0">
                <a:latin typeface="標楷體" panose="03000509000000000000" pitchFamily="65" charset="-120"/>
                <a:ea typeface="標楷體" panose="03000509000000000000" pitchFamily="65" charset="-120"/>
              </a:rPr>
              <a:t>1(b)</a:t>
            </a:r>
            <a:r>
              <a:rPr lang="zh-TW" altLang="en-US" dirty="0">
                <a:latin typeface="標楷體" panose="03000509000000000000" pitchFamily="65" charset="-120"/>
                <a:ea typeface="標楷體" panose="03000509000000000000" pitchFamily="65" charset="-120"/>
              </a:rPr>
              <a:t>，也可建置在虛擬機內。</a:t>
            </a:r>
            <a:endPar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596651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259632" y="116632"/>
            <a:ext cx="6660232" cy="496888"/>
          </a:xfrm>
        </p:spPr>
        <p:txBody>
          <a:bodyPr/>
          <a:lstStyle/>
          <a:p>
            <a:pPr algn="l" eaLnBrk="1" hangingPunct="1"/>
            <a:r>
              <a:rPr lang="zh-TW" altLang="zh-TW" kern="1200" dirty="0">
                <a:solidFill>
                  <a:srgbClr val="537D53"/>
                </a:solidFill>
                <a:latin typeface="標楷體" panose="03000509000000000000" pitchFamily="65" charset="-120"/>
                <a:ea typeface="標楷體" panose="03000509000000000000" pitchFamily="65" charset="-120"/>
                <a:cs typeface="+mn-cs"/>
              </a:rPr>
              <a:t>一台伺服器上不同的虛擬化技術架構</a:t>
            </a:r>
          </a:p>
        </p:txBody>
      </p:sp>
      <p:sp>
        <p:nvSpPr>
          <p:cNvPr id="3" name="Rectangle 2"/>
          <p:cNvSpPr>
            <a:spLocks noChangeArrowheads="1"/>
          </p:cNvSpPr>
          <p:nvPr/>
        </p:nvSpPr>
        <p:spPr bwMode="auto">
          <a:xfrm>
            <a:off x="467543" y="1628799"/>
            <a:ext cx="1186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738663053"/>
              </p:ext>
            </p:extLst>
          </p:nvPr>
        </p:nvGraphicFramePr>
        <p:xfrm>
          <a:off x="395536" y="1052736"/>
          <a:ext cx="8207759" cy="3816424"/>
        </p:xfrm>
        <a:graphic>
          <a:graphicData uri="http://schemas.openxmlformats.org/presentationml/2006/ole">
            <mc:AlternateContent xmlns:mc="http://schemas.openxmlformats.org/markup-compatibility/2006">
              <mc:Choice xmlns:v="urn:schemas-microsoft-com:vml" Requires="v">
                <p:oleObj spid="_x0000_s58485" name="Visio" r:id="rId4" imgW="8023328" imgH="3724177" progId="Visio.Drawing.15">
                  <p:embed/>
                </p:oleObj>
              </mc:Choice>
              <mc:Fallback>
                <p:oleObj name="Visio" r:id="rId4" imgW="8023328" imgH="3724177"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052736"/>
                        <a:ext cx="8207759" cy="3816424"/>
                      </a:xfrm>
                      <a:prstGeom prst="rect">
                        <a:avLst/>
                      </a:prstGeom>
                      <a:noFill/>
                    </p:spPr>
                  </p:pic>
                </p:oleObj>
              </mc:Fallback>
            </mc:AlternateContent>
          </a:graphicData>
        </a:graphic>
      </p:graphicFrame>
      <p:sp>
        <p:nvSpPr>
          <p:cNvPr id="5" name="矩形 4"/>
          <p:cNvSpPr/>
          <p:nvPr/>
        </p:nvSpPr>
        <p:spPr>
          <a:xfrm>
            <a:off x="611560" y="5013176"/>
            <a:ext cx="8208912" cy="1200329"/>
          </a:xfrm>
          <a:prstGeom prst="rect">
            <a:avLst/>
          </a:prstGeom>
        </p:spPr>
        <p:txBody>
          <a:bodyPr wrap="square">
            <a:spAutoFit/>
          </a:bodyPr>
          <a:lstStyle/>
          <a:p>
            <a:pPr algn="just"/>
            <a:r>
              <a:rPr lang="en-US" altLang="zh-TW" dirty="0" smtClean="0"/>
              <a:t>(</a:t>
            </a:r>
            <a:r>
              <a:rPr lang="en-US" altLang="zh-TW" sz="2400" dirty="0">
                <a:latin typeface="標楷體" panose="03000509000000000000" pitchFamily="65" charset="-120"/>
                <a:ea typeface="標楷體" panose="03000509000000000000" pitchFamily="65" charset="-120"/>
              </a:rPr>
              <a:t>a)</a:t>
            </a:r>
            <a:r>
              <a:rPr lang="zh-TW" altLang="zh-TW" sz="2400" dirty="0">
                <a:latin typeface="標楷體" panose="03000509000000000000" pitchFamily="65" charset="-120"/>
                <a:ea typeface="標楷體" panose="03000509000000000000" pitchFamily="65" charset="-120"/>
              </a:rPr>
              <a:t>傳統虛擬機</a:t>
            </a:r>
            <a:r>
              <a:rPr lang="en-US" altLang="zh-TW" sz="2400" dirty="0">
                <a:latin typeface="標楷體" panose="03000509000000000000" pitchFamily="65" charset="-120"/>
                <a:ea typeface="標楷體" panose="03000509000000000000" pitchFamily="65" charset="-120"/>
              </a:rPr>
              <a:t>(VM)-</a:t>
            </a:r>
            <a:r>
              <a:rPr lang="zh-TW" altLang="zh-TW" sz="2400" dirty="0">
                <a:latin typeface="標楷體" panose="03000509000000000000" pitchFamily="65" charset="-120"/>
                <a:ea typeface="標楷體" panose="03000509000000000000" pitchFamily="65" charset="-120"/>
              </a:rPr>
              <a:t>硬體層級虛擬化，</a:t>
            </a:r>
            <a:r>
              <a:rPr lang="en-US" altLang="zh-TW" sz="2400" dirty="0">
                <a:latin typeface="標楷體" panose="03000509000000000000" pitchFamily="65" charset="-120"/>
                <a:ea typeface="標楷體" panose="03000509000000000000" pitchFamily="65" charset="-120"/>
              </a:rPr>
              <a:t>(b)</a:t>
            </a:r>
            <a:r>
              <a:rPr lang="zh-TW" altLang="zh-TW" sz="2400" dirty="0">
                <a:latin typeface="標楷體" panose="03000509000000000000" pitchFamily="65" charset="-120"/>
                <a:ea typeface="標楷體" panose="03000509000000000000" pitchFamily="65" charset="-120"/>
              </a:rPr>
              <a:t>輕量虛擬化技術</a:t>
            </a:r>
            <a:r>
              <a:rPr lang="en-US" altLang="zh-TW" sz="2400" dirty="0">
                <a:latin typeface="標楷體" panose="03000509000000000000" pitchFamily="65" charset="-120"/>
                <a:ea typeface="標楷體" panose="03000509000000000000" pitchFamily="65" charset="-120"/>
              </a:rPr>
              <a:t>(Container)-</a:t>
            </a:r>
            <a:r>
              <a:rPr lang="zh-TW" altLang="zh-TW" sz="2400" dirty="0">
                <a:latin typeface="標楷體" panose="03000509000000000000" pitchFamily="65" charset="-120"/>
                <a:ea typeface="標楷體" panose="03000509000000000000" pitchFamily="65" charset="-120"/>
              </a:rPr>
              <a:t>作業系統層級虛擬化，</a:t>
            </a:r>
            <a:r>
              <a:rPr lang="en-US" altLang="zh-TW" sz="2400" dirty="0">
                <a:latin typeface="標楷體" panose="03000509000000000000" pitchFamily="65" charset="-120"/>
                <a:ea typeface="標楷體" panose="03000509000000000000" pitchFamily="65" charset="-120"/>
              </a:rPr>
              <a:t>(c)</a:t>
            </a:r>
            <a:r>
              <a:rPr lang="zh-TW" altLang="zh-TW" sz="2400" dirty="0">
                <a:latin typeface="標楷體" panose="03000509000000000000" pitchFamily="65" charset="-120"/>
                <a:ea typeface="標楷體" panose="03000509000000000000" pitchFamily="65" charset="-120"/>
              </a:rPr>
              <a:t>結合</a:t>
            </a:r>
            <a:r>
              <a:rPr lang="en-US" altLang="zh-TW" sz="2400" dirty="0">
                <a:latin typeface="標楷體" panose="03000509000000000000" pitchFamily="65" charset="-120"/>
                <a:ea typeface="標楷體" panose="03000509000000000000" pitchFamily="65" charset="-120"/>
              </a:rPr>
              <a:t>VM</a:t>
            </a:r>
            <a:r>
              <a:rPr lang="zh-TW" altLang="zh-TW" sz="2400" dirty="0">
                <a:latin typeface="標楷體" panose="03000509000000000000" pitchFamily="65" charset="-120"/>
                <a:ea typeface="標楷體" panose="03000509000000000000" pitchFamily="65" charset="-120"/>
              </a:rPr>
              <a:t>與</a:t>
            </a:r>
            <a:r>
              <a:rPr lang="en-US" altLang="zh-TW" sz="2400" dirty="0">
                <a:latin typeface="標楷體" panose="03000509000000000000" pitchFamily="65" charset="-120"/>
                <a:ea typeface="標楷體" panose="03000509000000000000" pitchFamily="65" charset="-120"/>
              </a:rPr>
              <a:t>Container-</a:t>
            </a:r>
            <a:r>
              <a:rPr lang="zh-TW" altLang="zh-TW" sz="2400" dirty="0">
                <a:latin typeface="標楷體" panose="03000509000000000000" pitchFamily="65" charset="-120"/>
                <a:ea typeface="標楷體" panose="03000509000000000000" pitchFamily="65" charset="-120"/>
              </a:rPr>
              <a:t>混合式虛擬化</a:t>
            </a:r>
            <a:r>
              <a:rPr lang="zh-TW" altLang="zh-TW" sz="2400" dirty="0" smtClean="0">
                <a:latin typeface="標楷體" panose="03000509000000000000" pitchFamily="65" charset="-120"/>
                <a:ea typeface="標楷體" panose="03000509000000000000" pitchFamily="65" charset="-120"/>
              </a:rPr>
              <a:t>架構</a:t>
            </a:r>
            <a:r>
              <a:rPr lang="zh-TW" altLang="en-US"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273160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467544" y="116632"/>
            <a:ext cx="8568952" cy="504056"/>
          </a:xfrm>
        </p:spPr>
        <p:txBody>
          <a:bodyPr/>
          <a:lstStyle/>
          <a:p>
            <a:r>
              <a:rPr lang="en-US" altLang="zh-TW" sz="2800" dirty="0" smtClean="0">
                <a:latin typeface="標楷體" panose="03000509000000000000" pitchFamily="65" charset="-120"/>
                <a:ea typeface="標楷體" panose="03000509000000000000" pitchFamily="65" charset="-120"/>
              </a:rPr>
              <a:t>Docker</a:t>
            </a:r>
            <a:r>
              <a:rPr lang="zh-TW" altLang="en-US" sz="2800" dirty="0">
                <a:latin typeface="標楷體" panose="03000509000000000000" pitchFamily="65" charset="-120"/>
                <a:ea typeface="標楷體" panose="03000509000000000000" pitchFamily="65" charset="-120"/>
              </a:rPr>
              <a:t>虛擬化技術包括三個基本</a:t>
            </a:r>
            <a:r>
              <a:rPr lang="zh-TW" altLang="en-US" sz="2800" dirty="0" smtClean="0">
                <a:latin typeface="標楷體" panose="03000509000000000000" pitchFamily="65" charset="-120"/>
                <a:ea typeface="標楷體" panose="03000509000000000000" pitchFamily="65" charset="-120"/>
              </a:rPr>
              <a:t>概念</a:t>
            </a:r>
            <a:r>
              <a:rPr lang="en-US" altLang="zh-TW" sz="2800" dirty="0" smtClean="0">
                <a:latin typeface="標楷體" panose="03000509000000000000" pitchFamily="65" charset="-120"/>
                <a:ea typeface="標楷體" panose="03000509000000000000" pitchFamily="65" charset="-120"/>
              </a:rPr>
              <a:t>(1/2)</a:t>
            </a:r>
            <a:endParaRPr lang="zh-TW" altLang="zh-TW" sz="28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251520" y="836712"/>
            <a:ext cx="8712968"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ct val="0"/>
              </a:spcAft>
              <a:buFont typeface="Wingdings" panose="05000000000000000000" pitchFamily="2" charset="2"/>
              <a:buChar char="n"/>
            </a:pPr>
            <a:r>
              <a:rPr lang="en-US" altLang="zh-TW" sz="2400" b="1" dirty="0">
                <a:solidFill>
                  <a:srgbClr val="0000FF"/>
                </a:solidFill>
                <a:latin typeface="標楷體" panose="03000509000000000000" pitchFamily="65" charset="-120"/>
                <a:ea typeface="標楷體" panose="03000509000000000000" pitchFamily="65" charset="-120"/>
              </a:rPr>
              <a:t>Docker</a:t>
            </a:r>
            <a:r>
              <a:rPr lang="zh-TW" altLang="en-US" sz="2400" b="1" dirty="0">
                <a:solidFill>
                  <a:srgbClr val="0000FF"/>
                </a:solidFill>
                <a:latin typeface="標楷體" panose="03000509000000000000" pitchFamily="65" charset="-120"/>
                <a:ea typeface="標楷體" panose="03000509000000000000" pitchFamily="65" charset="-120"/>
              </a:rPr>
              <a:t>虛擬化技術包括三個基本概念</a:t>
            </a:r>
            <a:r>
              <a:rPr lang="en-US" altLang="zh-TW" sz="2400" b="1" dirty="0">
                <a:solidFill>
                  <a:srgbClr val="0000FF"/>
                </a:solidFill>
                <a:latin typeface="標楷體" panose="03000509000000000000" pitchFamily="65" charset="-120"/>
                <a:ea typeface="標楷體" panose="03000509000000000000" pitchFamily="65" charset="-120"/>
              </a:rPr>
              <a:t>[1]</a:t>
            </a:r>
            <a:r>
              <a:rPr lang="zh-TW" altLang="en-US" sz="2400" b="1" dirty="0" smtClean="0">
                <a:solidFill>
                  <a:srgbClr val="0000FF"/>
                </a:solidFill>
                <a:latin typeface="標楷體" panose="03000509000000000000" pitchFamily="65" charset="-120"/>
                <a:ea typeface="標楷體" panose="03000509000000000000" pitchFamily="65" charset="-120"/>
              </a:rPr>
              <a:t>：</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60363" lvl="0" algn="just" eaLnBrk="0" fontAlgn="base" hangingPunct="0">
              <a:spcBef>
                <a:spcPct val="0"/>
              </a:spcBef>
              <a:spcAft>
                <a:spcPts val="600"/>
              </a:spcAft>
            </a:pPr>
            <a:r>
              <a:rPr lang="zh-TW" altLang="en-US" dirty="0" smtClean="0">
                <a:latin typeface="標楷體" panose="03000509000000000000" pitchFamily="65" charset="-120"/>
                <a:ea typeface="標楷體" panose="03000509000000000000" pitchFamily="65" charset="-120"/>
              </a:rPr>
              <a:t>映像</a:t>
            </a:r>
            <a:r>
              <a:rPr lang="zh-TW" altLang="en-US" dirty="0">
                <a:latin typeface="標楷體" panose="03000509000000000000" pitchFamily="65" charset="-120"/>
                <a:ea typeface="標楷體" panose="03000509000000000000" pitchFamily="65" charset="-120"/>
              </a:rPr>
              <a:t>檔</a:t>
            </a:r>
            <a:r>
              <a:rPr lang="en-US" altLang="zh-TW" dirty="0">
                <a:latin typeface="標楷體" panose="03000509000000000000" pitchFamily="65" charset="-120"/>
                <a:ea typeface="標楷體" panose="03000509000000000000" pitchFamily="65" charset="-120"/>
              </a:rPr>
              <a:t>(Image)</a:t>
            </a:r>
            <a:r>
              <a:rPr lang="zh-TW" altLang="en-US" dirty="0">
                <a:latin typeface="標楷體" panose="03000509000000000000" pitchFamily="65" charset="-120"/>
                <a:ea typeface="標楷體" panose="03000509000000000000" pitchFamily="65" charset="-120"/>
              </a:rPr>
              <a:t>、容器</a:t>
            </a:r>
            <a:r>
              <a:rPr lang="en-US" altLang="zh-TW" dirty="0">
                <a:latin typeface="標楷體" panose="03000509000000000000" pitchFamily="65" charset="-120"/>
                <a:ea typeface="標楷體" panose="03000509000000000000" pitchFamily="65" charset="-120"/>
              </a:rPr>
              <a:t>(Container)</a:t>
            </a:r>
            <a:r>
              <a:rPr lang="zh-TW" altLang="en-US" dirty="0">
                <a:latin typeface="標楷體" panose="03000509000000000000" pitchFamily="65" charset="-120"/>
                <a:ea typeface="標楷體" panose="03000509000000000000" pitchFamily="65" charset="-120"/>
              </a:rPr>
              <a:t>及倉庫</a:t>
            </a:r>
            <a:r>
              <a:rPr lang="en-US" altLang="zh-TW" dirty="0">
                <a:latin typeface="標楷體" panose="03000509000000000000" pitchFamily="65" charset="-120"/>
                <a:ea typeface="標楷體" panose="03000509000000000000" pitchFamily="65" charset="-120"/>
              </a:rPr>
              <a:t>(Repository)</a:t>
            </a:r>
            <a:r>
              <a:rPr lang="zh-TW" altLang="en-US"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a:p>
            <a:pPr marL="342900" lvl="0" indent="-342900" algn="just" eaLnBrk="0" fontAlgn="base" hangingPunct="0">
              <a:spcBef>
                <a:spcPct val="0"/>
              </a:spcBef>
              <a:spcAft>
                <a:spcPct val="0"/>
              </a:spcAft>
              <a:buFont typeface="Wingdings" panose="05000000000000000000" pitchFamily="2" charset="2"/>
              <a:buChar char="n"/>
            </a:pPr>
            <a:r>
              <a:rPr lang="zh-TW" altLang="en-US" sz="2400" b="1" dirty="0">
                <a:solidFill>
                  <a:srgbClr val="0000FF"/>
                </a:solidFill>
                <a:latin typeface="標楷體" panose="03000509000000000000" pitchFamily="65" charset="-120"/>
                <a:ea typeface="標楷體" panose="03000509000000000000" pitchFamily="65" charset="-120"/>
              </a:rPr>
              <a:t>映像檔</a:t>
            </a:r>
            <a:r>
              <a:rPr lang="en-US" altLang="zh-TW" sz="2400" b="1" dirty="0">
                <a:solidFill>
                  <a:srgbClr val="0000FF"/>
                </a:solidFill>
                <a:latin typeface="標楷體" panose="03000509000000000000" pitchFamily="65" charset="-120"/>
                <a:ea typeface="標楷體" panose="03000509000000000000" pitchFamily="65" charset="-120"/>
              </a:rPr>
              <a:t>(Image)</a:t>
            </a:r>
            <a:r>
              <a:rPr lang="zh-TW" altLang="en-US" sz="2400" b="1" dirty="0">
                <a:solidFill>
                  <a:srgbClr val="0000FF"/>
                </a:solidFill>
                <a:latin typeface="標楷體" panose="03000509000000000000" pitchFamily="65" charset="-120"/>
                <a:ea typeface="標楷體" panose="03000509000000000000" pitchFamily="65" charset="-120"/>
              </a:rPr>
              <a:t>：</a:t>
            </a:r>
          </a:p>
          <a:p>
            <a:pPr marL="360363" lvl="0" algn="just" eaLnBrk="0" fontAlgn="base" hangingPunct="0">
              <a:spcBef>
                <a:spcPct val="0"/>
              </a:spcBef>
              <a:spcAft>
                <a:spcPts val="600"/>
              </a:spcAft>
            </a:pPr>
            <a:r>
              <a:rPr lang="en-US" altLang="zh-TW" dirty="0">
                <a:latin typeface="標楷體" panose="03000509000000000000" pitchFamily="65" charset="-120"/>
                <a:ea typeface="標楷體" panose="03000509000000000000" pitchFamily="65" charset="-120"/>
              </a:rPr>
              <a:t>Docker </a:t>
            </a:r>
            <a:r>
              <a:rPr lang="zh-TW" altLang="en-US" dirty="0">
                <a:latin typeface="標楷體" panose="03000509000000000000" pitchFamily="65" charset="-120"/>
                <a:ea typeface="標楷體" panose="03000509000000000000" pitchFamily="65" charset="-120"/>
              </a:rPr>
              <a:t>映像檔就是一個唯讀的模板，例如：一個映像檔可以包含一個完整的 </a:t>
            </a:r>
            <a:r>
              <a:rPr lang="en-US" altLang="zh-TW" dirty="0" err="1">
                <a:latin typeface="標楷體" panose="03000509000000000000" pitchFamily="65" charset="-120"/>
                <a:ea typeface="標楷體" panose="03000509000000000000" pitchFamily="65" charset="-120"/>
              </a:rPr>
              <a:t>ubuntu</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作業系統環境，裡面僅安裝了</a:t>
            </a:r>
            <a:r>
              <a:rPr lang="en-US" altLang="zh-TW" dirty="0">
                <a:latin typeface="標楷體" panose="03000509000000000000" pitchFamily="65" charset="-120"/>
                <a:ea typeface="標楷體" panose="03000509000000000000" pitchFamily="65" charset="-120"/>
              </a:rPr>
              <a:t>Apache </a:t>
            </a:r>
            <a:r>
              <a:rPr lang="zh-TW" altLang="en-US" dirty="0">
                <a:latin typeface="標楷體" panose="03000509000000000000" pitchFamily="65" charset="-120"/>
                <a:ea typeface="標楷體" panose="03000509000000000000" pitchFamily="65" charset="-120"/>
              </a:rPr>
              <a:t>及使用者需要的應用程式。</a:t>
            </a:r>
            <a:r>
              <a:rPr lang="en-US" altLang="zh-TW" dirty="0">
                <a:latin typeface="標楷體" panose="03000509000000000000" pitchFamily="65" charset="-120"/>
                <a:ea typeface="標楷體" panose="03000509000000000000" pitchFamily="65" charset="-120"/>
              </a:rPr>
              <a:t>Docker</a:t>
            </a:r>
            <a:r>
              <a:rPr lang="zh-TW" altLang="en-US" dirty="0">
                <a:latin typeface="標楷體" panose="03000509000000000000" pitchFamily="65" charset="-120"/>
                <a:ea typeface="標楷體" panose="03000509000000000000" pitchFamily="65" charset="-120"/>
              </a:rPr>
              <a:t>採用</a:t>
            </a:r>
            <a:r>
              <a:rPr lang="en-US" altLang="zh-TW" dirty="0">
                <a:latin typeface="標楷體" panose="03000509000000000000" pitchFamily="65" charset="-120"/>
                <a:ea typeface="標楷體" panose="03000509000000000000" pitchFamily="65" charset="-120"/>
              </a:rPr>
              <a:t>AUFS (Advanced Union File System)</a:t>
            </a:r>
            <a:r>
              <a:rPr lang="zh-TW" altLang="en-US" dirty="0">
                <a:latin typeface="標楷體" panose="03000509000000000000" pitchFamily="65" charset="-120"/>
                <a:ea typeface="標楷體" panose="03000509000000000000" pitchFamily="65" charset="-120"/>
              </a:rPr>
              <a:t>一層</a:t>
            </a:r>
            <a:r>
              <a:rPr lang="en-US" altLang="zh-TW" dirty="0">
                <a:latin typeface="標楷體" panose="03000509000000000000" pitchFamily="65" charset="-120"/>
                <a:ea typeface="標楷體" panose="03000509000000000000" pitchFamily="65" charset="-120"/>
              </a:rPr>
              <a:t>(Layer)</a:t>
            </a:r>
            <a:r>
              <a:rPr lang="zh-TW" altLang="en-US" dirty="0">
                <a:latin typeface="標楷體" panose="03000509000000000000" pitchFamily="65" charset="-120"/>
                <a:ea typeface="標楷體" panose="03000509000000000000" pitchFamily="65" charset="-120"/>
              </a:rPr>
              <a:t>疊一層的方式由下而上將內含的軟體打包建置成唯讀的映像檔。</a:t>
            </a:r>
            <a:r>
              <a:rPr lang="en-US" altLang="zh-TW" dirty="0">
                <a:latin typeface="標楷體" panose="03000509000000000000" pitchFamily="65" charset="-120"/>
                <a:ea typeface="標楷體" panose="03000509000000000000" pitchFamily="65" charset="-120"/>
              </a:rPr>
              <a:t>Docker </a:t>
            </a:r>
            <a:r>
              <a:rPr lang="zh-TW" altLang="en-US" dirty="0">
                <a:latin typeface="標楷體" panose="03000509000000000000" pitchFamily="65" charset="-120"/>
                <a:ea typeface="標楷體" panose="03000509000000000000" pitchFamily="65" charset="-120"/>
              </a:rPr>
              <a:t>提供了一個很簡單的機制來建立映像檔或更新現有的映像檔，使用者甚至可以直接從其他人那裡下載一個已經做好的映像檔來直接使用</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ct val="0"/>
              </a:spcAft>
              <a:buFont typeface="Wingdings" panose="05000000000000000000" pitchFamily="2" charset="2"/>
              <a:buChar char="n"/>
            </a:pPr>
            <a:r>
              <a:rPr lang="zh-TW" altLang="en-US" sz="2400" b="1" dirty="0">
                <a:solidFill>
                  <a:srgbClr val="0000FF"/>
                </a:solidFill>
                <a:latin typeface="標楷體" panose="03000509000000000000" pitchFamily="65" charset="-120"/>
                <a:ea typeface="標楷體" panose="03000509000000000000" pitchFamily="65" charset="-120"/>
              </a:rPr>
              <a:t>容器</a:t>
            </a:r>
            <a:r>
              <a:rPr lang="en-US" altLang="zh-TW" sz="2400" b="1" dirty="0">
                <a:solidFill>
                  <a:srgbClr val="0000FF"/>
                </a:solidFill>
                <a:latin typeface="標楷體" panose="03000509000000000000" pitchFamily="65" charset="-120"/>
                <a:ea typeface="標楷體" panose="03000509000000000000" pitchFamily="65" charset="-120"/>
              </a:rPr>
              <a:t>(Container)</a:t>
            </a:r>
            <a:r>
              <a:rPr lang="zh-TW" altLang="en-US" sz="2400" b="1" dirty="0">
                <a:solidFill>
                  <a:srgbClr val="0000FF"/>
                </a:solidFill>
                <a:latin typeface="標楷體" panose="03000509000000000000" pitchFamily="65" charset="-120"/>
                <a:ea typeface="標楷體" panose="03000509000000000000" pitchFamily="65" charset="-120"/>
              </a:rPr>
              <a:t>：</a:t>
            </a:r>
          </a:p>
          <a:p>
            <a:pPr marL="360363" algn="just" eaLnBrk="0" fontAlgn="base" hangingPunct="0">
              <a:spcBef>
                <a:spcPct val="0"/>
              </a:spcBef>
              <a:spcAft>
                <a:spcPct val="0"/>
              </a:spcAft>
            </a:pPr>
            <a:r>
              <a:rPr lang="zh-TW" altLang="en-US" dirty="0">
                <a:latin typeface="標楷體" panose="03000509000000000000" pitchFamily="65" charset="-120"/>
                <a:ea typeface="標楷體" panose="03000509000000000000" pitchFamily="65" charset="-120"/>
              </a:rPr>
              <a:t>映像檔可以用來建立容器，容器在啟動的時候會建立一層可讀、寫的最上層</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稱為</a:t>
            </a:r>
            <a:r>
              <a:rPr lang="en-US" altLang="zh-TW" dirty="0">
                <a:latin typeface="標楷體" panose="03000509000000000000" pitchFamily="65" charset="-120"/>
                <a:ea typeface="標楷體" panose="03000509000000000000" pitchFamily="65" charset="-120"/>
              </a:rPr>
              <a:t>Container Layer)</a:t>
            </a:r>
            <a:r>
              <a:rPr lang="zh-TW" altLang="en-US" dirty="0">
                <a:latin typeface="標楷體" panose="03000509000000000000" pitchFamily="65" charset="-120"/>
                <a:ea typeface="標楷體" panose="03000509000000000000" pitchFamily="65" charset="-120"/>
              </a:rPr>
              <a:t>，然後採用</a:t>
            </a:r>
            <a:r>
              <a:rPr lang="en-US" altLang="zh-TW" dirty="0">
                <a:latin typeface="標楷體" panose="03000509000000000000" pitchFamily="65" charset="-120"/>
                <a:ea typeface="標楷體" panose="03000509000000000000" pitchFamily="65" charset="-120"/>
              </a:rPr>
              <a:t>Copy-and-Write</a:t>
            </a:r>
            <a:r>
              <a:rPr lang="zh-TW" altLang="en-US" dirty="0">
                <a:latin typeface="標楷體" panose="03000509000000000000" pitchFamily="65" charset="-120"/>
                <a:ea typeface="標楷體" panose="03000509000000000000" pitchFamily="65" charset="-120"/>
              </a:rPr>
              <a:t>方式運作，因此，之後對容器所做的操作與改變，都儲存在這最上層，不會變更到</a:t>
            </a:r>
            <a:r>
              <a:rPr lang="en-US" altLang="zh-TW" dirty="0">
                <a:latin typeface="標楷體" panose="03000509000000000000" pitchFamily="65" charset="-120"/>
                <a:ea typeface="標楷體" panose="03000509000000000000" pitchFamily="65" charset="-120"/>
              </a:rPr>
              <a:t>Image</a:t>
            </a:r>
            <a:r>
              <a:rPr lang="zh-TW" altLang="en-US" dirty="0">
                <a:latin typeface="標楷體" panose="03000509000000000000" pitchFamily="65" charset="-120"/>
                <a:ea typeface="標楷體" panose="03000509000000000000" pitchFamily="65" charset="-120"/>
              </a:rPr>
              <a:t>的內容。</a:t>
            </a:r>
            <a:r>
              <a:rPr lang="en-US" altLang="zh-TW" dirty="0">
                <a:latin typeface="標楷體" panose="03000509000000000000" pitchFamily="65" charset="-120"/>
                <a:ea typeface="標楷體" panose="03000509000000000000" pitchFamily="65" charset="-120"/>
              </a:rPr>
              <a:t>Docker </a:t>
            </a:r>
            <a:r>
              <a:rPr lang="zh-TW" altLang="en-US" dirty="0">
                <a:latin typeface="標楷體" panose="03000509000000000000" pitchFamily="65" charset="-120"/>
                <a:ea typeface="標楷體" panose="03000509000000000000" pitchFamily="65" charset="-120"/>
              </a:rPr>
              <a:t>利用容器來執行應用程式，容器是從映像檔建立的執行實例，它可以被啟動、開始、停止、刪除。每個容器都是相互隔離的、保證安全的平台。可以把容器看成是一個簡易版的作業系統環境（包括</a:t>
            </a:r>
            <a:r>
              <a:rPr lang="en-US" altLang="zh-TW" dirty="0">
                <a:latin typeface="標楷體" panose="03000509000000000000" pitchFamily="65" charset="-120"/>
                <a:ea typeface="標楷體" panose="03000509000000000000" pitchFamily="65" charset="-120"/>
              </a:rPr>
              <a:t>root</a:t>
            </a:r>
            <a:r>
              <a:rPr lang="zh-TW" altLang="en-US" dirty="0">
                <a:latin typeface="標楷體" panose="03000509000000000000" pitchFamily="65" charset="-120"/>
                <a:ea typeface="標楷體" panose="03000509000000000000" pitchFamily="65" charset="-120"/>
              </a:rPr>
              <a:t>使用者權限、程式空間、使用者空間和網路空間等）和在其中執行的應用程式。</a:t>
            </a:r>
          </a:p>
          <a:p>
            <a:pPr marL="360363" lvl="0" algn="just" eaLnBrk="0" fontAlgn="base" hangingPunct="0">
              <a:spcBef>
                <a:spcPct val="0"/>
              </a:spcBef>
              <a:spcAft>
                <a:spcPct val="0"/>
              </a:spcAft>
            </a:pPr>
            <a:endParaRPr kumimoji="0" lang="zh-TW" altLang="en-US"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161929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467544" y="116632"/>
            <a:ext cx="8568952" cy="504056"/>
          </a:xfrm>
        </p:spPr>
        <p:txBody>
          <a:bodyPr/>
          <a:lstStyle/>
          <a:p>
            <a:r>
              <a:rPr lang="en-US" altLang="zh-TW" sz="2800" dirty="0" smtClean="0">
                <a:latin typeface="標楷體" panose="03000509000000000000" pitchFamily="65" charset="-120"/>
                <a:ea typeface="標楷體" panose="03000509000000000000" pitchFamily="65" charset="-120"/>
              </a:rPr>
              <a:t>Docker</a:t>
            </a:r>
            <a:r>
              <a:rPr lang="zh-TW" altLang="en-US" sz="2800" dirty="0">
                <a:latin typeface="標楷體" panose="03000509000000000000" pitchFamily="65" charset="-120"/>
                <a:ea typeface="標楷體" panose="03000509000000000000" pitchFamily="65" charset="-120"/>
              </a:rPr>
              <a:t>虛擬化技術包括三個基本</a:t>
            </a:r>
            <a:r>
              <a:rPr lang="zh-TW" altLang="en-US" sz="2800" dirty="0" smtClean="0">
                <a:latin typeface="標楷體" panose="03000509000000000000" pitchFamily="65" charset="-120"/>
                <a:ea typeface="標楷體" panose="03000509000000000000" pitchFamily="65" charset="-120"/>
              </a:rPr>
              <a:t>概念</a:t>
            </a:r>
            <a:r>
              <a:rPr lang="en-US" altLang="zh-TW" sz="2800" dirty="0" smtClean="0">
                <a:latin typeface="標楷體" panose="03000509000000000000" pitchFamily="65" charset="-120"/>
                <a:ea typeface="標楷體" panose="03000509000000000000" pitchFamily="65" charset="-120"/>
              </a:rPr>
              <a:t>(2/2)</a:t>
            </a:r>
            <a:endParaRPr lang="zh-TW" altLang="zh-TW" sz="28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323528" y="949951"/>
            <a:ext cx="8424936"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倉庫</a:t>
            </a:r>
            <a:r>
              <a:rPr lang="en-US" altLang="zh-TW" sz="2400" b="1" dirty="0">
                <a:solidFill>
                  <a:srgbClr val="0000FF"/>
                </a:solidFill>
                <a:latin typeface="標楷體" panose="03000509000000000000" pitchFamily="65" charset="-120"/>
                <a:ea typeface="標楷體" panose="03000509000000000000" pitchFamily="65" charset="-120"/>
              </a:rPr>
              <a:t>(Repository)</a:t>
            </a:r>
            <a:r>
              <a:rPr lang="zh-TW" altLang="en-US" sz="2400" b="1" dirty="0" smtClean="0">
                <a:solidFill>
                  <a:srgbClr val="0000FF"/>
                </a:solidFill>
                <a:latin typeface="標楷體" panose="03000509000000000000" pitchFamily="65" charset="-120"/>
                <a:ea typeface="標楷體" panose="03000509000000000000" pitchFamily="65" charset="-120"/>
              </a:rPr>
              <a:t>：</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60363" lvl="0" algn="just" eaLnBrk="0" fontAlgn="base" hangingPunct="0">
              <a:spcBef>
                <a:spcPct val="0"/>
              </a:spcBef>
              <a:spcAft>
                <a:spcPct val="0"/>
              </a:spcAft>
            </a:pPr>
            <a:r>
              <a:rPr lang="zh-TW" altLang="en-US" sz="2000" dirty="0" smtClean="0">
                <a:latin typeface="標楷體" panose="03000509000000000000" pitchFamily="65" charset="-120"/>
                <a:ea typeface="標楷體" panose="03000509000000000000" pitchFamily="65" charset="-120"/>
              </a:rPr>
              <a:t>倉庫</a:t>
            </a:r>
            <a:r>
              <a:rPr lang="zh-TW" altLang="en-US" sz="2000" dirty="0">
                <a:latin typeface="標楷體" panose="03000509000000000000" pitchFamily="65" charset="-120"/>
                <a:ea typeface="標楷體" panose="03000509000000000000" pitchFamily="65" charset="-120"/>
              </a:rPr>
              <a:t>是集中存放映像檔檔案的場所。實際上，倉庫註冊伺服器</a:t>
            </a:r>
            <a:r>
              <a:rPr lang="en-US" altLang="zh-TW" sz="2000" dirty="0">
                <a:latin typeface="標楷體" panose="03000509000000000000" pitchFamily="65" charset="-120"/>
                <a:ea typeface="標楷體" panose="03000509000000000000" pitchFamily="65" charset="-120"/>
              </a:rPr>
              <a:t>(Registry)</a:t>
            </a:r>
            <a:r>
              <a:rPr lang="zh-TW" altLang="en-US" sz="2000" dirty="0">
                <a:latin typeface="標楷體" panose="03000509000000000000" pitchFamily="65" charset="-120"/>
                <a:ea typeface="標楷體" panose="03000509000000000000" pitchFamily="65" charset="-120"/>
              </a:rPr>
              <a:t>上往往存放著多個倉庫，每個倉庫中又包含了多個映像檔，每個映像檔有不同的標籤（</a:t>
            </a:r>
            <a:r>
              <a:rPr lang="en-US" altLang="zh-TW" sz="2000" dirty="0">
                <a:latin typeface="標楷體" panose="03000509000000000000" pitchFamily="65" charset="-120"/>
                <a:ea typeface="標楷體" panose="03000509000000000000" pitchFamily="65" charset="-120"/>
              </a:rPr>
              <a:t>tag</a:t>
            </a:r>
            <a:r>
              <a:rPr lang="zh-TW" altLang="en-US" sz="2000" dirty="0">
                <a:latin typeface="標楷體" panose="03000509000000000000" pitchFamily="65" charset="-120"/>
                <a:ea typeface="標楷體" panose="03000509000000000000" pitchFamily="65" charset="-120"/>
              </a:rPr>
              <a:t>）。倉庫分為公開倉庫（</a:t>
            </a:r>
            <a:r>
              <a:rPr lang="en-US" altLang="zh-TW" sz="2000" dirty="0">
                <a:latin typeface="標楷體" panose="03000509000000000000" pitchFamily="65" charset="-120"/>
                <a:ea typeface="標楷體" panose="03000509000000000000" pitchFamily="65" charset="-120"/>
              </a:rPr>
              <a:t>Public</a:t>
            </a:r>
            <a:r>
              <a:rPr lang="zh-TW" altLang="en-US" sz="2000" dirty="0">
                <a:latin typeface="標楷體" panose="03000509000000000000" pitchFamily="65" charset="-120"/>
                <a:ea typeface="標楷體" panose="03000509000000000000" pitchFamily="65" charset="-120"/>
              </a:rPr>
              <a:t>）和私有倉庫（</a:t>
            </a:r>
            <a:r>
              <a:rPr lang="en-US" altLang="zh-TW" sz="2000" dirty="0">
                <a:latin typeface="標楷體" panose="03000509000000000000" pitchFamily="65" charset="-120"/>
                <a:ea typeface="標楷體" panose="03000509000000000000" pitchFamily="65" charset="-120"/>
              </a:rPr>
              <a:t>Private</a:t>
            </a:r>
            <a:r>
              <a:rPr lang="zh-TW" altLang="en-US" sz="2000" dirty="0">
                <a:latin typeface="標楷體" panose="03000509000000000000" pitchFamily="65" charset="-120"/>
                <a:ea typeface="標楷體" panose="03000509000000000000" pitchFamily="65" charset="-120"/>
              </a:rPr>
              <a:t>）兩種形式。最大的公開倉庫是 </a:t>
            </a:r>
            <a:r>
              <a:rPr lang="en-US" altLang="zh-TW" sz="2000" dirty="0">
                <a:latin typeface="標楷體" panose="03000509000000000000" pitchFamily="65" charset="-120"/>
                <a:ea typeface="標楷體" panose="03000509000000000000" pitchFamily="65" charset="-120"/>
              </a:rPr>
              <a:t>Docker Hub</a:t>
            </a:r>
            <a:r>
              <a:rPr lang="zh-TW" altLang="en-US" sz="2000" dirty="0">
                <a:latin typeface="標楷體" panose="03000509000000000000" pitchFamily="65" charset="-120"/>
                <a:ea typeface="標楷體" panose="03000509000000000000" pitchFamily="65" charset="-120"/>
              </a:rPr>
              <a:t>，存放了數量龐大的映像檔供使用者下載。使用者也可以在本地網路內建立一個私有倉庫。當使用者建立了自己的映像檔之後就可以使用 </a:t>
            </a:r>
            <a:r>
              <a:rPr lang="en-US" altLang="zh-TW" sz="2000" dirty="0">
                <a:latin typeface="標楷體" panose="03000509000000000000" pitchFamily="65" charset="-120"/>
                <a:ea typeface="標楷體" panose="03000509000000000000" pitchFamily="65" charset="-120"/>
              </a:rPr>
              <a:t>push </a:t>
            </a:r>
            <a:r>
              <a:rPr lang="zh-TW" altLang="en-US" sz="2000" dirty="0">
                <a:latin typeface="標楷體" panose="03000509000000000000" pitchFamily="65" charset="-120"/>
                <a:ea typeface="標楷體" panose="03000509000000000000" pitchFamily="65" charset="-120"/>
              </a:rPr>
              <a:t>命令將它上傳到公有或者私有倉庫，這樣下次在另外一台機器上使用這個映像檔時候，只需要從倉庫上</a:t>
            </a:r>
            <a:r>
              <a:rPr lang="en-US" altLang="zh-TW" sz="2000" dirty="0">
                <a:latin typeface="標楷體" panose="03000509000000000000" pitchFamily="65" charset="-120"/>
                <a:ea typeface="標楷體" panose="03000509000000000000" pitchFamily="65" charset="-120"/>
              </a:rPr>
              <a:t>pull </a:t>
            </a:r>
            <a:r>
              <a:rPr lang="zh-TW" altLang="en-US" sz="2000" dirty="0">
                <a:latin typeface="標楷體" panose="03000509000000000000" pitchFamily="65" charset="-120"/>
                <a:ea typeface="標楷體" panose="03000509000000000000" pitchFamily="65" charset="-120"/>
              </a:rPr>
              <a:t>下來就可以了。</a:t>
            </a:r>
            <a:endParaRPr kumimoji="0" lang="zh-TW" altLang="en-US" sz="2000" b="0" i="0" u="none" strike="noStrike" cap="none" normalizeH="0" baseline="0" dirty="0" smtClean="0">
              <a:ln>
                <a:noFill/>
              </a:ln>
              <a:solidFill>
                <a:schemeClr val="tx1"/>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61216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14400" y="274638"/>
            <a:ext cx="7772400" cy="922114"/>
          </a:xfrm>
        </p:spPr>
        <p:txBody>
          <a:bodyPr>
            <a:normAutofit/>
          </a:bodyPr>
          <a:lstStyle/>
          <a:p>
            <a:pPr algn="ctr"/>
            <a:r>
              <a:rPr lang="en-US" altLang="zh-TW" sz="4400" b="1" dirty="0" smtClean="0">
                <a:solidFill>
                  <a:srgbClr val="FF0000"/>
                </a:solidFill>
                <a:ea typeface="ＭＳ Ｐゴシック" pitchFamily="-97" charset="-128"/>
              </a:rPr>
              <a:t>Virtualization</a:t>
            </a:r>
          </a:p>
        </p:txBody>
      </p:sp>
      <p:sp>
        <p:nvSpPr>
          <p:cNvPr id="15363" name="Content Placeholder 2"/>
          <p:cNvSpPr>
            <a:spLocks noGrp="1"/>
          </p:cNvSpPr>
          <p:nvPr>
            <p:ph idx="1"/>
          </p:nvPr>
        </p:nvSpPr>
        <p:spPr>
          <a:xfrm>
            <a:off x="643880" y="1162695"/>
            <a:ext cx="8248599" cy="4572000"/>
          </a:xfrm>
        </p:spPr>
        <p:txBody>
          <a:bodyPr>
            <a:normAutofit fontScale="92500" lnSpcReduction="20000"/>
          </a:bodyPr>
          <a:lstStyle/>
          <a:p>
            <a:pPr marL="449263" indent="-449263">
              <a:buFont typeface="Wingdings" pitchFamily="2" charset="2"/>
              <a:buChar char="n"/>
            </a:pPr>
            <a:r>
              <a:rPr lang="en-US" altLang="zh-TW" sz="3500" b="1" dirty="0" smtClean="0">
                <a:solidFill>
                  <a:srgbClr val="0000FF"/>
                </a:solidFill>
                <a:ea typeface="ＭＳ Ｐゴシック" pitchFamily="-97" charset="-128"/>
              </a:rPr>
              <a:t>Virtual workspaces: </a:t>
            </a:r>
          </a:p>
          <a:p>
            <a:pPr lvl="1"/>
            <a:r>
              <a:rPr lang="en-US" altLang="zh-TW" dirty="0" smtClean="0">
                <a:ea typeface="ＭＳ Ｐゴシック" pitchFamily="-97" charset="-128"/>
              </a:rPr>
              <a:t>An abstraction of an execution environment that can be made dynamically available to </a:t>
            </a:r>
            <a:r>
              <a:rPr lang="en-US" altLang="zh-TW" dirty="0" err="1" smtClean="0">
                <a:ea typeface="ＭＳ Ｐゴシック" pitchFamily="-97" charset="-128"/>
              </a:rPr>
              <a:t>authorised</a:t>
            </a:r>
            <a:r>
              <a:rPr lang="en-US" altLang="zh-TW" dirty="0" smtClean="0">
                <a:ea typeface="ＭＳ Ｐゴシック" pitchFamily="-97" charset="-128"/>
              </a:rPr>
              <a:t> clients by using well-defined protocols, </a:t>
            </a:r>
          </a:p>
          <a:p>
            <a:pPr lvl="1"/>
            <a:r>
              <a:rPr lang="en-US" altLang="zh-TW" dirty="0" smtClean="0">
                <a:ea typeface="ＭＳ Ｐゴシック" pitchFamily="-97" charset="-128"/>
              </a:rPr>
              <a:t>Resource quota (e.g. CPU, memory share),</a:t>
            </a:r>
          </a:p>
          <a:p>
            <a:pPr lvl="1"/>
            <a:r>
              <a:rPr lang="en-US" altLang="zh-TW" dirty="0" smtClean="0">
                <a:ea typeface="ＭＳ Ｐゴシック" pitchFamily="-97" charset="-128"/>
              </a:rPr>
              <a:t>Software configuration (e.g. O/S, provided services). </a:t>
            </a:r>
          </a:p>
          <a:p>
            <a:pPr marL="449263" indent="-449263">
              <a:buFont typeface="Wingdings" pitchFamily="2" charset="2"/>
              <a:buChar char="n"/>
            </a:pPr>
            <a:r>
              <a:rPr lang="en-US" altLang="zh-TW" sz="3500" b="1" dirty="0" smtClean="0">
                <a:solidFill>
                  <a:srgbClr val="0000FF"/>
                </a:solidFill>
                <a:ea typeface="ＭＳ Ｐゴシック" pitchFamily="-97" charset="-128"/>
              </a:rPr>
              <a:t>Implement on Virtual Machines (VMs): </a:t>
            </a:r>
          </a:p>
          <a:p>
            <a:pPr lvl="1"/>
            <a:r>
              <a:rPr lang="en-US" altLang="zh-TW" dirty="0" smtClean="0">
                <a:ea typeface="ＭＳ Ｐゴシック" pitchFamily="-97" charset="-128"/>
              </a:rPr>
              <a:t>Abstraction of a physical host machine,</a:t>
            </a:r>
          </a:p>
          <a:p>
            <a:pPr lvl="1"/>
            <a:r>
              <a:rPr lang="en-US" altLang="zh-TW" dirty="0" smtClean="0">
                <a:ea typeface="ＭＳ Ｐゴシック" pitchFamily="-97" charset="-128"/>
              </a:rPr>
              <a:t>Hypervisor intercepts and emulates instructions from VMs, and allows management of VMs,</a:t>
            </a:r>
          </a:p>
          <a:p>
            <a:pPr lvl="1"/>
            <a:r>
              <a:rPr lang="en-US" altLang="zh-TW" dirty="0" err="1" smtClean="0">
                <a:ea typeface="ＭＳ Ｐゴシック" pitchFamily="-97" charset="-128"/>
              </a:rPr>
              <a:t>VMWare</a:t>
            </a:r>
            <a:r>
              <a:rPr lang="en-US" altLang="zh-TW" dirty="0" smtClean="0">
                <a:ea typeface="ＭＳ Ｐゴシック" pitchFamily="-97" charset="-128"/>
              </a:rPr>
              <a:t>, </a:t>
            </a:r>
            <a:r>
              <a:rPr lang="en-US" altLang="zh-TW" dirty="0" err="1" smtClean="0">
                <a:ea typeface="ＭＳ Ｐゴシック" pitchFamily="-97" charset="-128"/>
              </a:rPr>
              <a:t>Xen</a:t>
            </a:r>
            <a:r>
              <a:rPr lang="en-US" altLang="zh-TW" dirty="0" smtClean="0">
                <a:ea typeface="ＭＳ Ｐゴシック" pitchFamily="-97" charset="-128"/>
              </a:rPr>
              <a:t>, etc.</a:t>
            </a:r>
          </a:p>
          <a:p>
            <a:pPr>
              <a:buFont typeface="Wingdings" pitchFamily="2" charset="2"/>
              <a:buChar char="n"/>
            </a:pPr>
            <a:r>
              <a:rPr lang="en-US" altLang="zh-TW" sz="3500" b="1" dirty="0" smtClean="0">
                <a:solidFill>
                  <a:srgbClr val="0000FF"/>
                </a:solidFill>
                <a:ea typeface="ＭＳ Ｐゴシック" pitchFamily="-97" charset="-128"/>
              </a:rPr>
              <a:t>Provide infrastructure API:</a:t>
            </a:r>
          </a:p>
          <a:p>
            <a:pPr lvl="1"/>
            <a:r>
              <a:rPr lang="en-US" altLang="zh-TW" dirty="0" smtClean="0">
                <a:ea typeface="ＭＳ Ｐゴシック" pitchFamily="-97" charset="-128"/>
              </a:rPr>
              <a:t>Plug-ins to hardware/support structures</a:t>
            </a:r>
          </a:p>
        </p:txBody>
      </p:sp>
      <p:grpSp>
        <p:nvGrpSpPr>
          <p:cNvPr id="2" name="Group 23"/>
          <p:cNvGrpSpPr>
            <a:grpSpLocks/>
          </p:cNvGrpSpPr>
          <p:nvPr/>
        </p:nvGrpSpPr>
        <p:grpSpPr bwMode="auto">
          <a:xfrm>
            <a:off x="6553200" y="4419600"/>
            <a:ext cx="1879600" cy="1671638"/>
            <a:chOff x="5638800" y="1676400"/>
            <a:chExt cx="2975327" cy="2615193"/>
          </a:xfrm>
        </p:grpSpPr>
        <p:sp>
          <p:nvSpPr>
            <p:cNvPr id="15367" name="Rounded Rectangle 12"/>
            <p:cNvSpPr>
              <a:spLocks noChangeArrowheads="1"/>
            </p:cNvSpPr>
            <p:nvPr/>
          </p:nvSpPr>
          <p:spPr bwMode="auto">
            <a:xfrm>
              <a:off x="5638800" y="3276600"/>
              <a:ext cx="2895600" cy="457200"/>
            </a:xfrm>
            <a:prstGeom prst="roundRect">
              <a:avLst>
                <a:gd name="adj" fmla="val 16667"/>
              </a:avLst>
            </a:prstGeom>
            <a:solidFill>
              <a:srgbClr val="FFCC99"/>
            </a:solidFill>
            <a:ln w="9525">
              <a:solidFill>
                <a:schemeClr val="bg2"/>
              </a:solidFill>
              <a:round/>
              <a:headEnd/>
              <a:tailEnd/>
            </a:ln>
          </p:spPr>
          <p:txBody>
            <a:bodyPr anchor="ctr"/>
            <a:lstStyle/>
            <a:p>
              <a:pPr algn="ctr"/>
              <a:r>
                <a:rPr lang="en-US" altLang="zh-TW" sz="1400">
                  <a:solidFill>
                    <a:srgbClr val="E9E5DC"/>
                  </a:solidFill>
                </a:rPr>
                <a:t>Hardware</a:t>
              </a:r>
            </a:p>
          </p:txBody>
        </p:sp>
        <p:sp>
          <p:nvSpPr>
            <p:cNvPr id="15368" name="Rounded Rectangle 13"/>
            <p:cNvSpPr>
              <a:spLocks noChangeArrowheads="1"/>
            </p:cNvSpPr>
            <p:nvPr/>
          </p:nvSpPr>
          <p:spPr bwMode="auto">
            <a:xfrm>
              <a:off x="5638800" y="2209800"/>
              <a:ext cx="914400" cy="457200"/>
            </a:xfrm>
            <a:prstGeom prst="roundRect">
              <a:avLst>
                <a:gd name="adj" fmla="val 16667"/>
              </a:avLst>
            </a:prstGeom>
            <a:solidFill>
              <a:srgbClr val="CCFF99"/>
            </a:solidFill>
            <a:ln w="9525">
              <a:solidFill>
                <a:schemeClr val="bg2"/>
              </a:solidFill>
              <a:round/>
              <a:headEnd/>
              <a:tailEnd/>
            </a:ln>
          </p:spPr>
          <p:txBody>
            <a:bodyPr anchor="ctr"/>
            <a:lstStyle/>
            <a:p>
              <a:pPr algn="ctr"/>
              <a:r>
                <a:rPr lang="en-US" altLang="zh-TW" sz="1400">
                  <a:solidFill>
                    <a:srgbClr val="E9E5DC"/>
                  </a:solidFill>
                </a:rPr>
                <a:t>OS</a:t>
              </a:r>
            </a:p>
          </p:txBody>
        </p:sp>
        <p:sp>
          <p:nvSpPr>
            <p:cNvPr id="15369" name="Rounded Rectangle 14"/>
            <p:cNvSpPr>
              <a:spLocks noChangeArrowheads="1"/>
            </p:cNvSpPr>
            <p:nvPr/>
          </p:nvSpPr>
          <p:spPr bwMode="auto">
            <a:xfrm>
              <a:off x="5638800" y="1676400"/>
              <a:ext cx="914400" cy="457201"/>
            </a:xfrm>
            <a:prstGeom prst="roundRect">
              <a:avLst>
                <a:gd name="adj" fmla="val 16667"/>
              </a:avLst>
            </a:prstGeom>
            <a:solidFill>
              <a:schemeClr val="accent1"/>
            </a:solidFill>
            <a:ln w="9525">
              <a:solidFill>
                <a:schemeClr val="bg2"/>
              </a:solidFill>
              <a:round/>
              <a:headEnd/>
              <a:tailEnd/>
            </a:ln>
          </p:spPr>
          <p:txBody>
            <a:bodyPr anchor="ctr"/>
            <a:lstStyle/>
            <a:p>
              <a:pPr algn="ctr"/>
              <a:r>
                <a:rPr lang="en-US" altLang="zh-TW" sz="1400">
                  <a:solidFill>
                    <a:srgbClr val="E9E5DC"/>
                  </a:solidFill>
                </a:rPr>
                <a:t>App</a:t>
              </a:r>
            </a:p>
          </p:txBody>
        </p:sp>
        <p:sp>
          <p:nvSpPr>
            <p:cNvPr id="15370" name="Rounded Rectangle 15"/>
            <p:cNvSpPr>
              <a:spLocks noChangeArrowheads="1"/>
            </p:cNvSpPr>
            <p:nvPr/>
          </p:nvSpPr>
          <p:spPr bwMode="auto">
            <a:xfrm>
              <a:off x="66294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p>
              <a:pPr algn="ctr"/>
              <a:r>
                <a:rPr lang="en-US" altLang="zh-TW" sz="1400">
                  <a:solidFill>
                    <a:srgbClr val="E9E5DC"/>
                  </a:solidFill>
                </a:rPr>
                <a:t>App</a:t>
              </a:r>
            </a:p>
          </p:txBody>
        </p:sp>
        <p:sp>
          <p:nvSpPr>
            <p:cNvPr id="15371" name="Rounded Rectangle 16"/>
            <p:cNvSpPr>
              <a:spLocks noChangeArrowheads="1"/>
            </p:cNvSpPr>
            <p:nvPr/>
          </p:nvSpPr>
          <p:spPr bwMode="auto">
            <a:xfrm>
              <a:off x="76200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p>
              <a:pPr algn="ctr"/>
              <a:r>
                <a:rPr lang="en-US" altLang="zh-TW" sz="1400">
                  <a:solidFill>
                    <a:srgbClr val="E9E5DC"/>
                  </a:solidFill>
                </a:rPr>
                <a:t>App</a:t>
              </a:r>
            </a:p>
          </p:txBody>
        </p:sp>
        <p:sp>
          <p:nvSpPr>
            <p:cNvPr id="15372" name="Rounded Rectangle 17"/>
            <p:cNvSpPr>
              <a:spLocks noChangeArrowheads="1"/>
            </p:cNvSpPr>
            <p:nvPr/>
          </p:nvSpPr>
          <p:spPr bwMode="auto">
            <a:xfrm>
              <a:off x="5638800" y="2743200"/>
              <a:ext cx="2895600" cy="457200"/>
            </a:xfrm>
            <a:prstGeom prst="roundRect">
              <a:avLst>
                <a:gd name="adj" fmla="val 16667"/>
              </a:avLst>
            </a:prstGeom>
            <a:solidFill>
              <a:srgbClr val="CC99FF"/>
            </a:solidFill>
            <a:ln w="9525">
              <a:solidFill>
                <a:schemeClr val="bg2"/>
              </a:solidFill>
              <a:round/>
              <a:headEnd/>
              <a:tailEnd/>
            </a:ln>
          </p:spPr>
          <p:txBody>
            <a:bodyPr anchor="ctr"/>
            <a:lstStyle/>
            <a:p>
              <a:pPr algn="ctr"/>
              <a:r>
                <a:rPr lang="en-US" altLang="zh-TW" sz="1400">
                  <a:solidFill>
                    <a:srgbClr val="E9E5DC"/>
                  </a:solidFill>
                </a:rPr>
                <a:t>Hypervisor</a:t>
              </a:r>
            </a:p>
          </p:txBody>
        </p:sp>
        <p:sp>
          <p:nvSpPr>
            <p:cNvPr id="15373" name="Rounded Rectangle 18"/>
            <p:cNvSpPr>
              <a:spLocks noChangeArrowheads="1"/>
            </p:cNvSpPr>
            <p:nvPr/>
          </p:nvSpPr>
          <p:spPr bwMode="auto">
            <a:xfrm>
              <a:off x="6629400" y="2209800"/>
              <a:ext cx="914400" cy="457200"/>
            </a:xfrm>
            <a:prstGeom prst="roundRect">
              <a:avLst>
                <a:gd name="adj" fmla="val 16667"/>
              </a:avLst>
            </a:prstGeom>
            <a:solidFill>
              <a:srgbClr val="CCFF99"/>
            </a:solidFill>
            <a:ln w="9525">
              <a:solidFill>
                <a:schemeClr val="bg2"/>
              </a:solidFill>
              <a:round/>
              <a:headEnd/>
              <a:tailEnd/>
            </a:ln>
          </p:spPr>
          <p:txBody>
            <a:bodyPr anchor="ctr"/>
            <a:lstStyle/>
            <a:p>
              <a:pPr algn="ctr"/>
              <a:r>
                <a:rPr lang="en-US" altLang="zh-TW" sz="1400">
                  <a:solidFill>
                    <a:srgbClr val="E9E5DC"/>
                  </a:solidFill>
                </a:rPr>
                <a:t>OS</a:t>
              </a:r>
            </a:p>
          </p:txBody>
        </p:sp>
        <p:sp>
          <p:nvSpPr>
            <p:cNvPr id="15374" name="Rounded Rectangle 19"/>
            <p:cNvSpPr>
              <a:spLocks noChangeArrowheads="1"/>
            </p:cNvSpPr>
            <p:nvPr/>
          </p:nvSpPr>
          <p:spPr bwMode="auto">
            <a:xfrm>
              <a:off x="7620000" y="2209800"/>
              <a:ext cx="914400" cy="457200"/>
            </a:xfrm>
            <a:prstGeom prst="roundRect">
              <a:avLst>
                <a:gd name="adj" fmla="val 16667"/>
              </a:avLst>
            </a:prstGeom>
            <a:solidFill>
              <a:srgbClr val="CCFF99"/>
            </a:solidFill>
            <a:ln w="9525">
              <a:solidFill>
                <a:schemeClr val="bg2"/>
              </a:solidFill>
              <a:round/>
              <a:headEnd/>
              <a:tailEnd/>
            </a:ln>
          </p:spPr>
          <p:txBody>
            <a:bodyPr anchor="ctr"/>
            <a:lstStyle/>
            <a:p>
              <a:pPr algn="ctr"/>
              <a:r>
                <a:rPr lang="en-US" altLang="zh-TW" sz="1400">
                  <a:solidFill>
                    <a:srgbClr val="E9E5DC"/>
                  </a:solidFill>
                </a:rPr>
                <a:t>OS</a:t>
              </a:r>
            </a:p>
          </p:txBody>
        </p:sp>
        <p:sp>
          <p:nvSpPr>
            <p:cNvPr id="15375" name="TextBox 21"/>
            <p:cNvSpPr txBox="1">
              <a:spLocks noChangeArrowheads="1"/>
            </p:cNvSpPr>
            <p:nvPr/>
          </p:nvSpPr>
          <p:spPr bwMode="auto">
            <a:xfrm>
              <a:off x="5999309" y="3810001"/>
              <a:ext cx="2614818"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97" charset="0"/>
                  <a:ea typeface="ＭＳ Ｐゴシック" pitchFamily="-97" charset="-128"/>
                </a:defRPr>
              </a:lvl1pPr>
              <a:lvl2pPr marL="742950" indent="-285750" eaLnBrk="0" hangingPunct="0">
                <a:defRPr sz="2400">
                  <a:solidFill>
                    <a:schemeClr val="tx1"/>
                  </a:solidFill>
                  <a:latin typeface="Comic Sans MS" pitchFamily="-97" charset="0"/>
                  <a:ea typeface="ＭＳ Ｐゴシック" pitchFamily="-97" charset="-128"/>
                </a:defRPr>
              </a:lvl2pPr>
              <a:lvl3pPr marL="1143000" indent="-228600" eaLnBrk="0" hangingPunct="0">
                <a:defRPr sz="2400">
                  <a:solidFill>
                    <a:schemeClr val="tx1"/>
                  </a:solidFill>
                  <a:latin typeface="Comic Sans MS" pitchFamily="-97" charset="0"/>
                  <a:ea typeface="ＭＳ Ｐゴシック" pitchFamily="-97" charset="-128"/>
                </a:defRPr>
              </a:lvl3pPr>
              <a:lvl4pPr marL="1600200" indent="-228600" eaLnBrk="0" hangingPunct="0">
                <a:defRPr sz="2400">
                  <a:solidFill>
                    <a:schemeClr val="tx1"/>
                  </a:solidFill>
                  <a:latin typeface="Comic Sans MS" pitchFamily="-97" charset="0"/>
                  <a:ea typeface="ＭＳ Ｐゴシック" pitchFamily="-97" charset="-128"/>
                </a:defRPr>
              </a:lvl4pPr>
              <a:lvl5pPr marL="2057400" indent="-228600" eaLnBrk="0" hangingPunct="0">
                <a:defRPr sz="2400">
                  <a:solidFill>
                    <a:schemeClr val="tx1"/>
                  </a:solidFill>
                  <a:latin typeface="Comic Sans MS" pitchFamily="-97" charset="0"/>
                  <a:ea typeface="ＭＳ Ｐゴシック" pitchFamily="-97" charset="-128"/>
                </a:defRPr>
              </a:lvl5pPr>
              <a:lvl6pPr marL="25146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6pPr>
              <a:lvl7pPr marL="29718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7pPr>
              <a:lvl8pPr marL="34290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8pPr>
              <a:lvl9pPr marL="3886200" indent="-228600" eaLnBrk="0" fontAlgn="base" hangingPunct="0">
                <a:spcBef>
                  <a:spcPct val="0"/>
                </a:spcBef>
                <a:spcAft>
                  <a:spcPct val="0"/>
                </a:spcAft>
                <a:defRPr sz="2400">
                  <a:solidFill>
                    <a:schemeClr val="tx1"/>
                  </a:solidFill>
                  <a:latin typeface="Comic Sans MS" pitchFamily="-97" charset="0"/>
                  <a:ea typeface="ＭＳ Ｐゴシック" pitchFamily="-97" charset="-128"/>
                </a:defRPr>
              </a:lvl9pPr>
            </a:lstStyle>
            <a:p>
              <a:pPr eaLnBrk="1" hangingPunct="1"/>
              <a:r>
                <a:rPr lang="en-US" altLang="zh-TW" sz="1400">
                  <a:solidFill>
                    <a:prstClr val="black"/>
                  </a:solidFill>
                </a:rPr>
                <a:t>Virtualized Stack</a:t>
              </a:r>
            </a:p>
          </p:txBody>
        </p:sp>
      </p:grpSp>
    </p:spTree>
    <p:extLst>
      <p:ext uri="{BB962C8B-B14F-4D97-AF65-F5344CB8AC3E}">
        <p14:creationId xmlns:p14="http://schemas.microsoft.com/office/powerpoint/2010/main" val="2962317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sz="2800" dirty="0">
                <a:latin typeface="標楷體" panose="03000509000000000000" pitchFamily="65" charset="-120"/>
                <a:ea typeface="標楷體" panose="03000509000000000000" pitchFamily="65" charset="-120"/>
              </a:rPr>
              <a:t>Taxonomy of Docker Terms and </a:t>
            </a:r>
            <a:r>
              <a:rPr lang="en-US" altLang="zh-TW" sz="2800" dirty="0" smtClean="0">
                <a:latin typeface="標楷體" panose="03000509000000000000" pitchFamily="65" charset="-120"/>
                <a:ea typeface="標楷體" panose="03000509000000000000" pitchFamily="65" charset="-120"/>
              </a:rPr>
              <a:t>Concepts</a:t>
            </a:r>
            <a:endParaRPr lang="zh-TW" altLang="zh-TW" sz="2800" dirty="0">
              <a:effectLst/>
              <a:latin typeface="標楷體" panose="03000509000000000000" pitchFamily="65" charset="-120"/>
              <a:ea typeface="標楷體" panose="03000509000000000000" pitchFamily="65" charset="-120"/>
            </a:endParaRPr>
          </a:p>
        </p:txBody>
      </p:sp>
      <p:sp>
        <p:nvSpPr>
          <p:cNvPr id="4" name="文字方塊 3"/>
          <p:cNvSpPr txBox="1"/>
          <p:nvPr/>
        </p:nvSpPr>
        <p:spPr>
          <a:xfrm>
            <a:off x="1475656" y="6381328"/>
            <a:ext cx="6444208" cy="523220"/>
          </a:xfrm>
          <a:prstGeom prst="rect">
            <a:avLst/>
          </a:prstGeom>
          <a:noFill/>
        </p:spPr>
        <p:txBody>
          <a:bodyPr wrap="square" rtlCol="0">
            <a:spAutoFit/>
          </a:bodyPr>
          <a:lstStyle/>
          <a:p>
            <a:r>
              <a:rPr lang="en-US" altLang="zh-TW" sz="1400" dirty="0" smtClean="0"/>
              <a:t>Source</a:t>
            </a:r>
            <a:r>
              <a:rPr lang="en-US" altLang="zh-TW" sz="1400" dirty="0"/>
              <a:t>: </a:t>
            </a:r>
            <a:r>
              <a:rPr lang="en-US" altLang="zh-TW" sz="1400" dirty="0" err="1"/>
              <a:t>C.Torre</a:t>
            </a:r>
            <a:r>
              <a:rPr lang="en-US" altLang="zh-TW" sz="1400" dirty="0"/>
              <a:t>, B. Wagner, and M. </a:t>
            </a:r>
            <a:r>
              <a:rPr lang="en-US" altLang="zh-TW" sz="1400" dirty="0" err="1"/>
              <a:t>Rousos</a:t>
            </a:r>
            <a:r>
              <a:rPr lang="en-US" altLang="zh-TW" sz="1400" dirty="0"/>
              <a:t>, “.NET Microservices: Architecture for </a:t>
            </a:r>
            <a:r>
              <a:rPr lang="en-US" altLang="zh-TW" sz="1400" dirty="0" err="1"/>
              <a:t>Containerizaed</a:t>
            </a:r>
            <a:r>
              <a:rPr lang="en-US" altLang="zh-TW" sz="1400" dirty="0"/>
              <a:t> Applications,” e-book, Microsoft Corporation, 2017</a:t>
            </a:r>
            <a:endParaRPr lang="zh-TW" altLang="en-US" sz="1400" dirty="0"/>
          </a:p>
        </p:txBody>
      </p:sp>
      <p:pic>
        <p:nvPicPr>
          <p:cNvPr id="2" name="圖片 1"/>
          <p:cNvPicPr>
            <a:picLocks noChangeAspect="1"/>
          </p:cNvPicPr>
          <p:nvPr/>
        </p:nvPicPr>
        <p:blipFill>
          <a:blip r:embed="rId3"/>
          <a:stretch>
            <a:fillRect/>
          </a:stretch>
        </p:blipFill>
        <p:spPr>
          <a:xfrm>
            <a:off x="395536" y="1124744"/>
            <a:ext cx="8316416" cy="4754520"/>
          </a:xfrm>
          <a:prstGeom prst="rect">
            <a:avLst/>
          </a:prstGeom>
        </p:spPr>
      </p:pic>
    </p:spTree>
    <p:extLst>
      <p:ext uri="{BB962C8B-B14F-4D97-AF65-F5344CB8AC3E}">
        <p14:creationId xmlns:p14="http://schemas.microsoft.com/office/powerpoint/2010/main" val="5725048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07504" y="188640"/>
            <a:ext cx="8928992" cy="504056"/>
          </a:xfrm>
        </p:spPr>
        <p:txBody>
          <a:bodyPr/>
          <a:lstStyle/>
          <a:p>
            <a:r>
              <a:rPr lang="en-US" altLang="zh-TW" sz="2600" dirty="0">
                <a:latin typeface="標楷體" panose="03000509000000000000" pitchFamily="65" charset="-120"/>
                <a:ea typeface="標楷體" panose="03000509000000000000" pitchFamily="65" charset="-120"/>
              </a:rPr>
              <a:t>Docker</a:t>
            </a:r>
            <a:r>
              <a:rPr lang="zh-TW" altLang="en-US" sz="2600" dirty="0">
                <a:latin typeface="標楷體" panose="03000509000000000000" pitchFamily="65" charset="-120"/>
                <a:ea typeface="標楷體" panose="03000509000000000000" pitchFamily="65" charset="-120"/>
              </a:rPr>
              <a:t>執行過程示意圖</a:t>
            </a:r>
            <a:r>
              <a:rPr lang="en-US" altLang="zh-TW" sz="2600" dirty="0">
                <a:latin typeface="標楷體" panose="03000509000000000000" pitchFamily="65" charset="-120"/>
                <a:ea typeface="標楷體" panose="03000509000000000000" pitchFamily="65" charset="-120"/>
              </a:rPr>
              <a:t>-</a:t>
            </a:r>
            <a:r>
              <a:rPr lang="zh-TW" altLang="en-US" sz="2600" dirty="0" smtClean="0">
                <a:latin typeface="標楷體" panose="03000509000000000000" pitchFamily="65" charset="-120"/>
                <a:ea typeface="標楷體" panose="03000509000000000000" pitchFamily="65" charset="-120"/>
              </a:rPr>
              <a:t>利用</a:t>
            </a:r>
            <a:r>
              <a:rPr lang="zh-TW" altLang="en-US" sz="2600" dirty="0">
                <a:latin typeface="標楷體" panose="03000509000000000000" pitchFamily="65" charset="-120"/>
                <a:ea typeface="標楷體" panose="03000509000000000000" pitchFamily="65" charset="-120"/>
              </a:rPr>
              <a:t>本</a:t>
            </a:r>
            <a:r>
              <a:rPr lang="zh-TW" altLang="en-US" sz="2600" dirty="0" smtClean="0">
                <a:latin typeface="標楷體" panose="03000509000000000000" pitchFamily="65" charset="-120"/>
                <a:ea typeface="標楷體" panose="03000509000000000000" pitchFamily="65" charset="-120"/>
              </a:rPr>
              <a:t>機端的</a:t>
            </a:r>
            <a:r>
              <a:rPr lang="zh-TW" altLang="en-US" sz="2600" dirty="0">
                <a:latin typeface="標楷體" panose="03000509000000000000" pitchFamily="65" charset="-120"/>
                <a:ea typeface="標楷體" panose="03000509000000000000" pitchFamily="65" charset="-120"/>
              </a:rPr>
              <a:t>映像檔建立</a:t>
            </a:r>
            <a:r>
              <a:rPr lang="en-US" altLang="zh-TW" sz="2600" dirty="0" smtClean="0">
                <a:latin typeface="標楷體" panose="03000509000000000000" pitchFamily="65" charset="-120"/>
                <a:ea typeface="標楷體" panose="03000509000000000000" pitchFamily="65" charset="-120"/>
              </a:rPr>
              <a:t>Container</a:t>
            </a:r>
            <a:endParaRPr lang="zh-TW" altLang="zh-TW" sz="2600" dirty="0">
              <a:effectLst/>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1403648" y="908720"/>
            <a:ext cx="6686306" cy="5256584"/>
          </a:xfrm>
          <a:prstGeom prst="rect">
            <a:avLst/>
          </a:prstGeom>
        </p:spPr>
      </p:pic>
      <p:sp>
        <p:nvSpPr>
          <p:cNvPr id="5" name="文字方塊 4"/>
          <p:cNvSpPr txBox="1"/>
          <p:nvPr/>
        </p:nvSpPr>
        <p:spPr>
          <a:xfrm>
            <a:off x="1403648" y="6453336"/>
            <a:ext cx="6444208" cy="307777"/>
          </a:xfrm>
          <a:prstGeom prst="rect">
            <a:avLst/>
          </a:prstGeom>
          <a:noFill/>
        </p:spPr>
        <p:txBody>
          <a:bodyPr wrap="square" rtlCol="0">
            <a:spAutoFit/>
          </a:bodyPr>
          <a:lstStyle/>
          <a:p>
            <a:r>
              <a:rPr lang="en-US" altLang="zh-TW" sz="1400" dirty="0" smtClean="0"/>
              <a:t>Source:</a:t>
            </a:r>
            <a:r>
              <a:rPr lang="zh-TW" altLang="en-US" sz="1400" dirty="0"/>
              <a:t>最完整的</a:t>
            </a:r>
            <a:r>
              <a:rPr lang="en-US" altLang="zh-TW" sz="1400" dirty="0"/>
              <a:t>Docker</a:t>
            </a:r>
            <a:r>
              <a:rPr lang="zh-TW" altLang="en-US" sz="1400" dirty="0"/>
              <a:t>聖經</a:t>
            </a:r>
            <a:r>
              <a:rPr lang="en-US" altLang="zh-TW" sz="1400" dirty="0"/>
              <a:t>-Docker</a:t>
            </a:r>
            <a:r>
              <a:rPr lang="zh-TW" altLang="en-US" sz="1400" dirty="0"/>
              <a:t>原理圖解及全環境安裝，</a:t>
            </a:r>
            <a:r>
              <a:rPr lang="en-US" altLang="zh-TW" sz="1400" dirty="0" err="1"/>
              <a:t>joshhu</a:t>
            </a:r>
            <a:r>
              <a:rPr lang="zh-TW" altLang="en-US" sz="1400" dirty="0"/>
              <a:t>，</a:t>
            </a:r>
            <a:r>
              <a:rPr lang="en-US" altLang="zh-TW" sz="1400" dirty="0" err="1"/>
              <a:t>GitBook</a:t>
            </a:r>
            <a:r>
              <a:rPr lang="zh-TW" altLang="en-US" sz="1400" dirty="0"/>
              <a:t>。</a:t>
            </a:r>
            <a:r>
              <a:rPr lang="en-US" altLang="zh-TW" sz="1400" dirty="0" smtClean="0"/>
              <a:t> </a:t>
            </a:r>
            <a:endParaRPr lang="zh-TW" altLang="en-US" sz="1400" dirty="0"/>
          </a:p>
        </p:txBody>
      </p:sp>
    </p:spTree>
    <p:extLst>
      <p:ext uri="{BB962C8B-B14F-4D97-AF65-F5344CB8AC3E}">
        <p14:creationId xmlns:p14="http://schemas.microsoft.com/office/powerpoint/2010/main" val="17732496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sz="2600" dirty="0" smtClean="0">
                <a:latin typeface="標楷體" panose="03000509000000000000" pitchFamily="65" charset="-120"/>
                <a:ea typeface="標楷體" panose="03000509000000000000" pitchFamily="65" charset="-120"/>
              </a:rPr>
              <a:t>Docker</a:t>
            </a:r>
            <a:r>
              <a:rPr lang="zh-TW" altLang="en-US" sz="2600" dirty="0" smtClean="0">
                <a:latin typeface="標楷體" panose="03000509000000000000" pitchFamily="65" charset="-120"/>
                <a:ea typeface="標楷體" panose="03000509000000000000" pitchFamily="65" charset="-120"/>
              </a:rPr>
              <a:t>執行過程示意圖</a:t>
            </a:r>
            <a:r>
              <a:rPr lang="en-US" altLang="zh-TW" sz="2600" dirty="0" smtClean="0">
                <a:latin typeface="標楷體" panose="03000509000000000000" pitchFamily="65" charset="-120"/>
                <a:ea typeface="標楷體" panose="03000509000000000000" pitchFamily="65" charset="-120"/>
              </a:rPr>
              <a:t>-</a:t>
            </a:r>
            <a:r>
              <a:rPr lang="zh-TW" altLang="en-US" sz="2600" dirty="0" smtClean="0">
                <a:latin typeface="標楷體" panose="03000509000000000000" pitchFamily="65" charset="-120"/>
                <a:ea typeface="標楷體" panose="03000509000000000000" pitchFamily="65" charset="-120"/>
              </a:rPr>
              <a:t>利用倉庫中的映像檔建立</a:t>
            </a:r>
            <a:r>
              <a:rPr lang="en-US" altLang="zh-TW" sz="2600" dirty="0" smtClean="0">
                <a:latin typeface="標楷體" panose="03000509000000000000" pitchFamily="65" charset="-120"/>
                <a:ea typeface="標楷體" panose="03000509000000000000" pitchFamily="65" charset="-120"/>
              </a:rPr>
              <a:t>Container</a:t>
            </a:r>
            <a:endParaRPr lang="zh-TW" altLang="zh-TW" sz="260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1331640" y="980728"/>
            <a:ext cx="6788660" cy="5301208"/>
          </a:xfrm>
          <a:prstGeom prst="rect">
            <a:avLst/>
          </a:prstGeom>
        </p:spPr>
      </p:pic>
      <p:sp>
        <p:nvSpPr>
          <p:cNvPr id="4" name="文字方塊 3"/>
          <p:cNvSpPr txBox="1"/>
          <p:nvPr/>
        </p:nvSpPr>
        <p:spPr>
          <a:xfrm>
            <a:off x="1403648" y="6453336"/>
            <a:ext cx="6444208" cy="307777"/>
          </a:xfrm>
          <a:prstGeom prst="rect">
            <a:avLst/>
          </a:prstGeom>
          <a:noFill/>
        </p:spPr>
        <p:txBody>
          <a:bodyPr wrap="square" rtlCol="0">
            <a:spAutoFit/>
          </a:bodyPr>
          <a:lstStyle/>
          <a:p>
            <a:r>
              <a:rPr lang="en-US" altLang="zh-TW" sz="1400" dirty="0" smtClean="0"/>
              <a:t>Source:</a:t>
            </a:r>
            <a:r>
              <a:rPr lang="zh-TW" altLang="en-US" sz="1400" dirty="0"/>
              <a:t>最完整的</a:t>
            </a:r>
            <a:r>
              <a:rPr lang="en-US" altLang="zh-TW" sz="1400" dirty="0"/>
              <a:t>Docker</a:t>
            </a:r>
            <a:r>
              <a:rPr lang="zh-TW" altLang="en-US" sz="1400" dirty="0"/>
              <a:t>聖經</a:t>
            </a:r>
            <a:r>
              <a:rPr lang="en-US" altLang="zh-TW" sz="1400" dirty="0"/>
              <a:t>-Docker</a:t>
            </a:r>
            <a:r>
              <a:rPr lang="zh-TW" altLang="en-US" sz="1400" dirty="0"/>
              <a:t>原理圖解及全環境安裝，</a:t>
            </a:r>
            <a:r>
              <a:rPr lang="en-US" altLang="zh-TW" sz="1400" dirty="0" err="1"/>
              <a:t>joshhu</a:t>
            </a:r>
            <a:r>
              <a:rPr lang="zh-TW" altLang="en-US" sz="1400" dirty="0"/>
              <a:t>，</a:t>
            </a:r>
            <a:r>
              <a:rPr lang="en-US" altLang="zh-TW" sz="1400" dirty="0" err="1"/>
              <a:t>GitBook</a:t>
            </a:r>
            <a:r>
              <a:rPr lang="zh-TW" altLang="en-US" sz="1400" dirty="0"/>
              <a:t>。</a:t>
            </a:r>
            <a:r>
              <a:rPr lang="en-US" altLang="zh-TW" sz="1400" dirty="0" smtClean="0"/>
              <a:t> </a:t>
            </a:r>
            <a:endParaRPr lang="zh-TW" altLang="en-US" sz="1400" dirty="0"/>
          </a:p>
        </p:txBody>
      </p:sp>
    </p:spTree>
    <p:extLst>
      <p:ext uri="{BB962C8B-B14F-4D97-AF65-F5344CB8AC3E}">
        <p14:creationId xmlns:p14="http://schemas.microsoft.com/office/powerpoint/2010/main" val="5762369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88640"/>
            <a:ext cx="8568952" cy="504056"/>
          </a:xfrm>
        </p:spPr>
        <p:txBody>
          <a:bodyPr/>
          <a:lstStyle/>
          <a:p>
            <a:r>
              <a:rPr lang="en-US" altLang="zh-TW" sz="2600" dirty="0">
                <a:latin typeface="標楷體" panose="03000509000000000000" pitchFamily="65" charset="-120"/>
                <a:ea typeface="標楷體" panose="03000509000000000000" pitchFamily="65" charset="-120"/>
              </a:rPr>
              <a:t>Docker Container</a:t>
            </a:r>
            <a:r>
              <a:rPr lang="zh-TW" altLang="en-US" sz="2600" dirty="0">
                <a:latin typeface="標楷體" panose="03000509000000000000" pitchFamily="65" charset="-120"/>
                <a:ea typeface="標楷體" panose="03000509000000000000" pitchFamily="65" charset="-120"/>
              </a:rPr>
              <a:t>跟傳統虛擬化技術</a:t>
            </a:r>
            <a:r>
              <a:rPr lang="en-US" altLang="zh-TW" sz="2600" dirty="0">
                <a:latin typeface="標楷體" panose="03000509000000000000" pitchFamily="65" charset="-120"/>
                <a:ea typeface="標楷體" panose="03000509000000000000" pitchFamily="65" charset="-120"/>
              </a:rPr>
              <a:t>VM</a:t>
            </a:r>
            <a:r>
              <a:rPr lang="zh-TW" altLang="en-US" sz="2600" dirty="0" smtClean="0">
                <a:latin typeface="標楷體" panose="03000509000000000000" pitchFamily="65" charset="-120"/>
                <a:ea typeface="標楷體" panose="03000509000000000000" pitchFamily="65" charset="-120"/>
              </a:rPr>
              <a:t>相比之優勢</a:t>
            </a:r>
            <a:r>
              <a:rPr lang="en-US" altLang="zh-TW" sz="2600" dirty="0" smtClean="0">
                <a:latin typeface="標楷體" panose="03000509000000000000" pitchFamily="65" charset="-120"/>
                <a:ea typeface="標楷體" panose="03000509000000000000" pitchFamily="65" charset="-120"/>
              </a:rPr>
              <a:t>(1/3)</a:t>
            </a:r>
            <a:endParaRPr lang="zh-TW" altLang="zh-TW" sz="26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392182" y="980728"/>
            <a:ext cx="8424936"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更快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秒即</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的開機時間：</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60363" algn="just" eaLnBrk="0" fontAlgn="base" hangingPunct="0">
              <a:spcBef>
                <a:spcPct val="0"/>
              </a:spcBef>
              <a:spcAft>
                <a:spcPts val="1200"/>
              </a:spcAft>
            </a:pPr>
            <a:r>
              <a:rPr lang="en-US" altLang="zh-TW" sz="2000" dirty="0" smtClean="0">
                <a:latin typeface="標楷體" panose="03000509000000000000" pitchFamily="65" charset="-120"/>
                <a:ea typeface="標楷體" panose="03000509000000000000" pitchFamily="65" charset="-120"/>
              </a:rPr>
              <a:t>VM</a:t>
            </a:r>
            <a:r>
              <a:rPr lang="zh-TW" altLang="en-US" sz="2000" dirty="0">
                <a:latin typeface="標楷體" panose="03000509000000000000" pitchFamily="65" charset="-120"/>
                <a:ea typeface="標楷體" panose="03000509000000000000" pitchFamily="65" charset="-120"/>
              </a:rPr>
              <a:t>的開機時間需要數分鐘，而</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的啟動時間只要</a:t>
            </a:r>
            <a:r>
              <a:rPr lang="zh-TW" altLang="en-US" sz="2000" dirty="0" smtClean="0">
                <a:latin typeface="標楷體" panose="03000509000000000000" pitchFamily="65" charset="-120"/>
                <a:ea typeface="標楷體" panose="03000509000000000000" pitchFamily="65" charset="-120"/>
              </a:rPr>
              <a:t>幾秒</a:t>
            </a:r>
            <a:r>
              <a:rPr lang="zh-TW" altLang="en-US" sz="2000" dirty="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占用硬碟空間更小</a:t>
            </a:r>
            <a:r>
              <a:rPr lang="en-US" altLang="zh-TW" sz="2400" b="1" dirty="0" smtClean="0">
                <a:solidFill>
                  <a:srgbClr val="0000FF"/>
                </a:solidFill>
                <a:latin typeface="標楷體" panose="03000509000000000000" pitchFamily="65" charset="-120"/>
                <a:ea typeface="標楷體" panose="03000509000000000000" pitchFamily="65" charset="-120"/>
              </a:rPr>
              <a:t>(MB</a:t>
            </a:r>
            <a:r>
              <a:rPr lang="zh-TW" altLang="en-US" sz="2400" b="1" dirty="0" smtClean="0">
                <a:solidFill>
                  <a:srgbClr val="0000FF"/>
                </a:solidFill>
                <a:latin typeface="標楷體" panose="03000509000000000000" pitchFamily="65" charset="-120"/>
                <a:ea typeface="標楷體" panose="03000509000000000000" pitchFamily="65" charset="-120"/>
              </a:rPr>
              <a:t>為單位</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a:t>
            </a:r>
            <a:endParaRPr lang="en-US" altLang="zh-TW" sz="2400" dirty="0" smtClean="0">
              <a:latin typeface="標楷體" panose="03000509000000000000" pitchFamily="65" charset="-120"/>
              <a:ea typeface="標楷體" panose="03000509000000000000" pitchFamily="65" charset="-120"/>
            </a:endParaRPr>
          </a:p>
          <a:p>
            <a:pPr marL="360363" algn="just" eaLnBrk="0" fontAlgn="base" hangingPunct="0">
              <a:spcBef>
                <a:spcPct val="0"/>
              </a:spcBef>
              <a:spcAft>
                <a:spcPts val="1200"/>
              </a:spcAft>
            </a:pPr>
            <a:r>
              <a:rPr lang="en-US" altLang="zh-TW" sz="2000" dirty="0" smtClean="0">
                <a:latin typeface="標楷體" panose="03000509000000000000" pitchFamily="65" charset="-120"/>
                <a:ea typeface="標楷體" panose="03000509000000000000" pitchFamily="65" charset="-120"/>
              </a:rPr>
              <a:t>VM</a:t>
            </a:r>
            <a:r>
              <a:rPr lang="zh-TW" altLang="en-US" sz="2000" dirty="0">
                <a:latin typeface="標楷體" panose="03000509000000000000" pitchFamily="65" charset="-120"/>
                <a:ea typeface="標楷體" panose="03000509000000000000" pitchFamily="65" charset="-120"/>
              </a:rPr>
              <a:t>佔用的硬碟空間以</a:t>
            </a:r>
            <a:r>
              <a:rPr lang="en-US" altLang="zh-TW" sz="2000" dirty="0">
                <a:latin typeface="標楷體" panose="03000509000000000000" pitchFamily="65" charset="-120"/>
                <a:ea typeface="標楷體" panose="03000509000000000000" pitchFamily="65" charset="-120"/>
              </a:rPr>
              <a:t>GB</a:t>
            </a:r>
            <a:r>
              <a:rPr lang="zh-TW" altLang="en-US" sz="2000" dirty="0">
                <a:latin typeface="標楷體" panose="03000509000000000000" pitchFamily="65" charset="-120"/>
                <a:ea typeface="標楷體" panose="03000509000000000000" pitchFamily="65" charset="-120"/>
              </a:rPr>
              <a:t>為單位，而</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以</a:t>
            </a:r>
            <a:r>
              <a:rPr lang="en-US" altLang="zh-TW" sz="2000" dirty="0">
                <a:latin typeface="標楷體" panose="03000509000000000000" pitchFamily="65" charset="-120"/>
                <a:ea typeface="標楷體" panose="03000509000000000000" pitchFamily="65" charset="-120"/>
              </a:rPr>
              <a:t>MB</a:t>
            </a:r>
            <a:r>
              <a:rPr lang="zh-TW" altLang="en-US" sz="2000" dirty="0">
                <a:latin typeface="標楷體" panose="03000509000000000000" pitchFamily="65" charset="-120"/>
                <a:ea typeface="標楷體" panose="03000509000000000000" pitchFamily="65" charset="-120"/>
              </a:rPr>
              <a:t>為</a:t>
            </a:r>
            <a:r>
              <a:rPr lang="zh-TW" altLang="en-US" sz="2000" dirty="0" smtClean="0">
                <a:latin typeface="標楷體" panose="03000509000000000000" pitchFamily="65" charset="-120"/>
                <a:ea typeface="標楷體" panose="03000509000000000000" pitchFamily="65" charset="-120"/>
              </a:rPr>
              <a:t>單位</a:t>
            </a:r>
            <a:r>
              <a:rPr lang="zh-TW" altLang="en-US" sz="2000" dirty="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一台主機可同時執行高達超過千個容器：</a:t>
            </a:r>
            <a:endParaRPr lang="en-US" altLang="zh-TW" sz="2400" dirty="0">
              <a:latin typeface="標楷體" panose="03000509000000000000" pitchFamily="65" charset="-120"/>
              <a:ea typeface="標楷體" panose="03000509000000000000" pitchFamily="65" charset="-120"/>
            </a:endParaRPr>
          </a:p>
          <a:p>
            <a:pPr marL="447675" algn="just" eaLnBrk="0" fontAlgn="base" hangingPunct="0">
              <a:spcBef>
                <a:spcPct val="0"/>
              </a:spcBef>
              <a:spcAft>
                <a:spcPts val="1200"/>
              </a:spcAft>
            </a:pPr>
            <a:r>
              <a:rPr lang="zh-TW" altLang="en-US" sz="2000" dirty="0" smtClean="0">
                <a:latin typeface="標楷體" panose="03000509000000000000" pitchFamily="65" charset="-120"/>
                <a:ea typeface="標楷體" panose="03000509000000000000" pitchFamily="65" charset="-120"/>
              </a:rPr>
              <a:t>單一</a:t>
            </a:r>
            <a:r>
              <a:rPr lang="zh-TW" altLang="en-US" sz="2000" dirty="0">
                <a:latin typeface="標楷體" panose="03000509000000000000" pitchFamily="65" charset="-120"/>
                <a:ea typeface="標楷體" panose="03000509000000000000" pitchFamily="65" charset="-120"/>
              </a:rPr>
              <a:t>主機可同時運行的</a:t>
            </a:r>
            <a:r>
              <a:rPr lang="en-US" altLang="zh-TW" sz="2000" dirty="0">
                <a:latin typeface="標楷體" panose="03000509000000000000" pitchFamily="65" charset="-120"/>
                <a:ea typeface="標楷體" panose="03000509000000000000" pitchFamily="65" charset="-120"/>
              </a:rPr>
              <a:t>VM</a:t>
            </a:r>
            <a:r>
              <a:rPr lang="zh-TW" altLang="en-US" sz="2000" dirty="0">
                <a:latin typeface="標楷體" panose="03000509000000000000" pitchFamily="65" charset="-120"/>
                <a:ea typeface="標楷體" panose="03000509000000000000" pitchFamily="65" charset="-120"/>
              </a:rPr>
              <a:t>數最多數十個，而單一主機最高可同時運行數千個</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，而且彼此完全</a:t>
            </a:r>
            <a:r>
              <a:rPr lang="zh-TW" altLang="en-US" sz="2000" dirty="0" smtClean="0">
                <a:latin typeface="標楷體" panose="03000509000000000000" pitchFamily="65" charset="-120"/>
                <a:ea typeface="標楷體" panose="03000509000000000000" pitchFamily="65" charset="-120"/>
              </a:rPr>
              <a:t>隔離</a:t>
            </a:r>
            <a:r>
              <a:rPr lang="zh-TW" altLang="en-US" sz="2000" dirty="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r>
              <a:rPr lang="zh-TW" altLang="en-US" sz="2200" b="1" dirty="0">
                <a:solidFill>
                  <a:srgbClr val="0000FF"/>
                </a:solidFill>
                <a:latin typeface="標楷體" panose="03000509000000000000" pitchFamily="65" charset="-120"/>
                <a:ea typeface="標楷體" panose="03000509000000000000" pitchFamily="65" charset="-120"/>
              </a:rPr>
              <a:t>不消耗額外的系統資源，程式執行效能接近原生</a:t>
            </a:r>
            <a:r>
              <a:rPr lang="en-US" altLang="zh-TW" sz="2200" b="1" dirty="0">
                <a:solidFill>
                  <a:srgbClr val="0000FF"/>
                </a:solidFill>
                <a:latin typeface="標楷體" panose="03000509000000000000" pitchFamily="65" charset="-120"/>
                <a:ea typeface="標楷體" panose="03000509000000000000" pitchFamily="65" charset="-120"/>
              </a:rPr>
              <a:t>(Native)</a:t>
            </a:r>
            <a:r>
              <a:rPr lang="zh-TW" altLang="en-US" sz="2200" b="1" dirty="0">
                <a:solidFill>
                  <a:srgbClr val="0000FF"/>
                </a:solidFill>
                <a:latin typeface="標楷體" panose="03000509000000000000" pitchFamily="65" charset="-120"/>
                <a:ea typeface="標楷體" panose="03000509000000000000" pitchFamily="65" charset="-120"/>
              </a:rPr>
              <a:t>程式</a:t>
            </a:r>
            <a:r>
              <a:rPr lang="zh-TW" altLang="en-US" sz="2200" b="1" dirty="0" smtClean="0">
                <a:solidFill>
                  <a:srgbClr val="0000FF"/>
                </a:solidFill>
                <a:latin typeface="標楷體" panose="03000509000000000000" pitchFamily="65" charset="-120"/>
                <a:ea typeface="標楷體" panose="03000509000000000000" pitchFamily="65" charset="-120"/>
              </a:rPr>
              <a:t>：</a:t>
            </a:r>
            <a:endParaRPr lang="en-US" altLang="zh-TW" sz="2200" dirty="0">
              <a:latin typeface="標楷體" panose="03000509000000000000" pitchFamily="65" charset="-120"/>
              <a:ea typeface="標楷體" panose="03000509000000000000" pitchFamily="65" charset="-120"/>
            </a:endParaRPr>
          </a:p>
          <a:p>
            <a:pPr marL="447675" indent="-87313" algn="just" eaLnBrk="0" fontAlgn="base" hangingPunct="0">
              <a:spcBef>
                <a:spcPct val="0"/>
              </a:spcBef>
              <a:spcAft>
                <a:spcPts val="600"/>
              </a:spcAft>
            </a:pPr>
            <a:r>
              <a:rPr lang="en-US" altLang="zh-TW" sz="2000" dirty="0" smtClean="0">
                <a:latin typeface="標楷體" panose="03000509000000000000" pitchFamily="65" charset="-120"/>
                <a:ea typeface="標楷體" panose="03000509000000000000" pitchFamily="65" charset="-120"/>
              </a:rPr>
              <a:t>Docker </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的執行不需要額外的虛擬化支援，它是核心層級的虛擬化，因此可以實現更有效率的虛擬化。</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容器除了執行其中應用外，基本不消耗額外的系統資源，使得</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內應用程式的效能很高，接近原生</a:t>
            </a:r>
            <a:r>
              <a:rPr lang="zh-TW" altLang="en-US" sz="2000" dirty="0" smtClean="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3987048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88640"/>
            <a:ext cx="8568952" cy="504056"/>
          </a:xfrm>
        </p:spPr>
        <p:txBody>
          <a:bodyPr/>
          <a:lstStyle/>
          <a:p>
            <a:r>
              <a:rPr lang="en-US" altLang="zh-TW" sz="2600" dirty="0">
                <a:latin typeface="標楷體" panose="03000509000000000000" pitchFamily="65" charset="-120"/>
                <a:ea typeface="標楷體" panose="03000509000000000000" pitchFamily="65" charset="-120"/>
              </a:rPr>
              <a:t>Docker Container</a:t>
            </a:r>
            <a:r>
              <a:rPr lang="zh-TW" altLang="en-US" sz="2600" dirty="0">
                <a:latin typeface="標楷體" panose="03000509000000000000" pitchFamily="65" charset="-120"/>
                <a:ea typeface="標楷體" panose="03000509000000000000" pitchFamily="65" charset="-120"/>
              </a:rPr>
              <a:t>跟傳統虛擬化技術</a:t>
            </a:r>
            <a:r>
              <a:rPr lang="en-US" altLang="zh-TW" sz="2600" dirty="0">
                <a:latin typeface="標楷體" panose="03000509000000000000" pitchFamily="65" charset="-120"/>
                <a:ea typeface="標楷體" panose="03000509000000000000" pitchFamily="65" charset="-120"/>
              </a:rPr>
              <a:t>VM</a:t>
            </a:r>
            <a:r>
              <a:rPr lang="zh-TW" altLang="en-US" sz="2600" dirty="0" smtClean="0">
                <a:latin typeface="標楷體" panose="03000509000000000000" pitchFamily="65" charset="-120"/>
                <a:ea typeface="標楷體" panose="03000509000000000000" pitchFamily="65" charset="-120"/>
              </a:rPr>
              <a:t>相比之優勢</a:t>
            </a:r>
            <a:r>
              <a:rPr lang="en-US" altLang="zh-TW" sz="2600" dirty="0" smtClean="0">
                <a:latin typeface="標楷體" panose="03000509000000000000" pitchFamily="65" charset="-120"/>
                <a:ea typeface="標楷體" panose="03000509000000000000" pitchFamily="65" charset="-120"/>
              </a:rPr>
              <a:t>(2/3)</a:t>
            </a:r>
            <a:endParaRPr lang="zh-TW" altLang="zh-TW" sz="26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392182" y="1152764"/>
            <a:ext cx="8424936" cy="423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更</a:t>
            </a:r>
            <a:r>
              <a:rPr lang="zh-TW" altLang="en-US" sz="2400" b="1" dirty="0">
                <a:solidFill>
                  <a:srgbClr val="0000FF"/>
                </a:solidFill>
                <a:latin typeface="標楷體" panose="03000509000000000000" pitchFamily="65" charset="-120"/>
                <a:ea typeface="標楷體" panose="03000509000000000000" pitchFamily="65" charset="-120"/>
              </a:rPr>
              <a:t>快速的軟體交付和部署</a:t>
            </a:r>
            <a:r>
              <a:rPr lang="zh-TW" altLang="en-US" sz="2400" b="1" dirty="0" smtClean="0">
                <a:solidFill>
                  <a:srgbClr val="0000FF"/>
                </a:solidFill>
                <a:latin typeface="標楷體" panose="03000509000000000000" pitchFamily="65" charset="-120"/>
                <a:ea typeface="標楷體" panose="03000509000000000000" pitchFamily="65" charset="-120"/>
              </a:rPr>
              <a:t>：</a:t>
            </a:r>
            <a:endParaRPr lang="en-US" altLang="zh-TW" sz="2400" b="1" dirty="0" smtClean="0">
              <a:solidFill>
                <a:srgbClr val="0000FF"/>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200"/>
              </a:spcAft>
              <a:buFont typeface="Wingdings" panose="05000000000000000000" pitchFamily="2" charset="2"/>
              <a:buChar char="Ø"/>
            </a:pPr>
            <a:r>
              <a:rPr lang="zh-TW" altLang="en-US" sz="2000" dirty="0">
                <a:latin typeface="標楷體" panose="03000509000000000000" pitchFamily="65" charset="-120"/>
                <a:ea typeface="標楷體" panose="03000509000000000000" pitchFamily="65" charset="-120"/>
              </a:rPr>
              <a:t>傳統上在軟體開發結束後，所產出的成果即是應用程式的程式碼或執行檔。為了讓這些應用程式可以順利執行，開發團隊也得準備完整的部署文件，讓維運團隊得以部署應用程式</a:t>
            </a:r>
            <a:r>
              <a:rPr lang="zh-TW" altLang="en-US" sz="2000" dirty="0" smtClean="0">
                <a:latin typeface="標楷體" panose="03000509000000000000" pitchFamily="65" charset="-120"/>
                <a:ea typeface="標楷體" panose="03000509000000000000" pitchFamily="65" charset="-120"/>
              </a:rPr>
              <a:t>。不過</a:t>
            </a:r>
            <a:r>
              <a:rPr lang="zh-TW" altLang="en-US" sz="2000" dirty="0">
                <a:latin typeface="標楷體" panose="03000509000000000000" pitchFamily="65" charset="-120"/>
                <a:ea typeface="標楷體" panose="03000509000000000000" pitchFamily="65" charset="-120"/>
              </a:rPr>
              <a:t>，即便如此，仍然常常發生部署失敗的狀況</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1200"/>
              </a:spcAft>
              <a:buFont typeface="Wingdings" panose="05000000000000000000" pitchFamily="2" charset="2"/>
              <a:buChar char="Ø"/>
            </a:pPr>
            <a:r>
              <a:rPr lang="zh-TW" altLang="en-US" sz="2000" dirty="0" smtClean="0">
                <a:latin typeface="標楷體" panose="03000509000000000000" pitchFamily="65" charset="-120"/>
                <a:ea typeface="標楷體" panose="03000509000000000000" pitchFamily="65" charset="-120"/>
              </a:rPr>
              <a:t>而</a:t>
            </a:r>
            <a:r>
              <a:rPr lang="en-US" altLang="zh-TW" sz="2000" dirty="0">
                <a:latin typeface="標楷體" panose="03000509000000000000" pitchFamily="65" charset="-120"/>
                <a:ea typeface="標楷體" panose="03000509000000000000" pitchFamily="65" charset="-120"/>
              </a:rPr>
              <a:t>Docker</a:t>
            </a:r>
            <a:r>
              <a:rPr lang="zh-TW" altLang="en-US" sz="2000" dirty="0">
                <a:latin typeface="標楷體" panose="03000509000000000000" pitchFamily="65" charset="-120"/>
                <a:ea typeface="標楷體" panose="03000509000000000000" pitchFamily="65" charset="-120"/>
              </a:rPr>
              <a:t>透過將運作應用程式所需要的系統環境，相依的套件與程式庫以及應用程式本身打包成映像檔</a:t>
            </a:r>
            <a:r>
              <a:rPr lang="en-US" altLang="zh-TW" sz="2000" dirty="0">
                <a:latin typeface="標楷體" panose="03000509000000000000" pitchFamily="65" charset="-120"/>
                <a:ea typeface="標楷體" panose="03000509000000000000" pitchFamily="65" charset="-120"/>
              </a:rPr>
              <a:t>(Image)</a:t>
            </a:r>
            <a:r>
              <a:rPr lang="zh-TW" altLang="en-US" sz="2000" dirty="0">
                <a:latin typeface="標楷體" panose="03000509000000000000" pitchFamily="65" charset="-120"/>
                <a:ea typeface="標楷體" panose="03000509000000000000" pitchFamily="65" charset="-120"/>
              </a:rPr>
              <a:t>，然後透過映像檔來建立一套開發容器</a:t>
            </a:r>
            <a:r>
              <a:rPr lang="zh-TW" altLang="en-US" sz="2000" dirty="0" smtClean="0">
                <a:latin typeface="標楷體" panose="03000509000000000000" pitchFamily="65" charset="-120"/>
                <a:ea typeface="標楷體" panose="03000509000000000000" pitchFamily="65" charset="-120"/>
              </a:rPr>
              <a:t>。在</a:t>
            </a:r>
            <a:r>
              <a:rPr lang="zh-TW" altLang="en-US" sz="2000" dirty="0">
                <a:latin typeface="標楷體" panose="03000509000000000000" pitchFamily="65" charset="-120"/>
                <a:ea typeface="標楷體" panose="03000509000000000000" pitchFamily="65" charset="-120"/>
              </a:rPr>
              <a:t>開發完成之後，維運人員可以直接使用這個容器來部署應用程式，達到應用程式跨平台間的無縫接軌運作</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Ø"/>
            </a:pPr>
            <a:r>
              <a:rPr lang="zh-TW" altLang="en-US" sz="2000" dirty="0" smtClean="0">
                <a:latin typeface="標楷體" panose="03000509000000000000" pitchFamily="65" charset="-120"/>
                <a:ea typeface="標楷體" panose="03000509000000000000" pitchFamily="65" charset="-120"/>
              </a:rPr>
              <a:t>由於</a:t>
            </a:r>
            <a:r>
              <a:rPr lang="en-US" altLang="zh-TW" sz="2000" dirty="0">
                <a:latin typeface="標楷體" panose="03000509000000000000" pitchFamily="65" charset="-120"/>
                <a:ea typeface="標楷體" panose="03000509000000000000" pitchFamily="65" charset="-120"/>
              </a:rPr>
              <a:t>Docker Container</a:t>
            </a:r>
            <a:r>
              <a:rPr lang="zh-TW" altLang="en-US" sz="2000" dirty="0">
                <a:latin typeface="標楷體" panose="03000509000000000000" pitchFamily="65" charset="-120"/>
                <a:ea typeface="標楷體" panose="03000509000000000000" pitchFamily="65" charset="-120"/>
              </a:rPr>
              <a:t>很輕很快，且</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的啟動時間為秒級，可以大量地節約開發、測試與部署的時間，達到開發和維運（</a:t>
            </a:r>
            <a:r>
              <a:rPr lang="en-US" altLang="zh-TW" sz="2000" dirty="0">
                <a:latin typeface="標楷體" panose="03000509000000000000" pitchFamily="65" charset="-120"/>
                <a:ea typeface="標楷體" panose="03000509000000000000" pitchFamily="65" charset="-120"/>
              </a:rPr>
              <a:t>DevOps</a:t>
            </a:r>
            <a:r>
              <a:rPr lang="zh-TW" altLang="en-US" sz="2000" dirty="0">
                <a:latin typeface="標楷體" panose="03000509000000000000" pitchFamily="65" charset="-120"/>
                <a:ea typeface="標楷體" panose="03000509000000000000" pitchFamily="65" charset="-120"/>
              </a:rPr>
              <a:t>）人員最希望的境界：一次建立或設定，就可以在任意地方正常執行</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249251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88640"/>
            <a:ext cx="8568952" cy="504056"/>
          </a:xfrm>
        </p:spPr>
        <p:txBody>
          <a:bodyPr/>
          <a:lstStyle/>
          <a:p>
            <a:r>
              <a:rPr lang="en-US" altLang="zh-TW" sz="2600" dirty="0">
                <a:latin typeface="標楷體" panose="03000509000000000000" pitchFamily="65" charset="-120"/>
                <a:ea typeface="標楷體" panose="03000509000000000000" pitchFamily="65" charset="-120"/>
              </a:rPr>
              <a:t>Docker Container</a:t>
            </a:r>
            <a:r>
              <a:rPr lang="zh-TW" altLang="en-US" sz="2600" dirty="0">
                <a:latin typeface="標楷體" panose="03000509000000000000" pitchFamily="65" charset="-120"/>
                <a:ea typeface="標楷體" panose="03000509000000000000" pitchFamily="65" charset="-120"/>
              </a:rPr>
              <a:t>跟傳統虛擬化技術</a:t>
            </a:r>
            <a:r>
              <a:rPr lang="en-US" altLang="zh-TW" sz="2600" dirty="0">
                <a:latin typeface="標楷體" panose="03000509000000000000" pitchFamily="65" charset="-120"/>
                <a:ea typeface="標楷體" panose="03000509000000000000" pitchFamily="65" charset="-120"/>
              </a:rPr>
              <a:t>VM</a:t>
            </a:r>
            <a:r>
              <a:rPr lang="zh-TW" altLang="en-US" sz="2600" dirty="0" smtClean="0">
                <a:latin typeface="標楷體" panose="03000509000000000000" pitchFamily="65" charset="-120"/>
                <a:ea typeface="標楷體" panose="03000509000000000000" pitchFamily="65" charset="-120"/>
              </a:rPr>
              <a:t>相比之優勢</a:t>
            </a:r>
            <a:r>
              <a:rPr lang="en-US" altLang="zh-TW" sz="2600" dirty="0" smtClean="0">
                <a:latin typeface="標楷體" panose="03000509000000000000" pitchFamily="65" charset="-120"/>
                <a:ea typeface="標楷體" panose="03000509000000000000" pitchFamily="65" charset="-120"/>
              </a:rPr>
              <a:t>(3/3)</a:t>
            </a:r>
            <a:endParaRPr lang="zh-TW" altLang="zh-TW" sz="26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392182" y="1124744"/>
            <a:ext cx="8424936"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更</a:t>
            </a:r>
            <a:r>
              <a:rPr lang="zh-TW" altLang="en-US" sz="2400" b="1" dirty="0">
                <a:solidFill>
                  <a:srgbClr val="0000FF"/>
                </a:solidFill>
                <a:latin typeface="標楷體" panose="03000509000000000000" pitchFamily="65" charset="-120"/>
                <a:ea typeface="標楷體" panose="03000509000000000000" pitchFamily="65" charset="-120"/>
              </a:rPr>
              <a:t>輕鬆的遷移和</a:t>
            </a:r>
            <a:r>
              <a:rPr lang="zh-TW" altLang="en-US" sz="2400" b="1" dirty="0" smtClean="0">
                <a:solidFill>
                  <a:srgbClr val="0000FF"/>
                </a:solidFill>
                <a:latin typeface="標楷體" panose="03000509000000000000" pitchFamily="65" charset="-120"/>
                <a:ea typeface="標楷體" panose="03000509000000000000" pitchFamily="65" charset="-120"/>
              </a:rPr>
              <a:t>擴展：</a:t>
            </a:r>
            <a:endParaRPr lang="zh-TW" altLang="en-US" sz="2400" b="1" dirty="0">
              <a:solidFill>
                <a:srgbClr val="0000FF"/>
              </a:solidFill>
              <a:latin typeface="標楷體" panose="03000509000000000000" pitchFamily="65" charset="-120"/>
              <a:ea typeface="標楷體" panose="03000509000000000000" pitchFamily="65" charset="-120"/>
            </a:endParaRPr>
          </a:p>
          <a:p>
            <a:pPr marL="360363" algn="just" eaLnBrk="0" fontAlgn="base" hangingPunct="0">
              <a:spcBef>
                <a:spcPct val="0"/>
              </a:spcBef>
              <a:spcAft>
                <a:spcPts val="1200"/>
              </a:spcAft>
            </a:pPr>
            <a:r>
              <a:rPr lang="en-US" altLang="zh-TW" sz="2000" dirty="0" smtClean="0">
                <a:latin typeface="標楷體" panose="03000509000000000000" pitchFamily="65" charset="-120"/>
                <a:ea typeface="標楷體" panose="03000509000000000000" pitchFamily="65" charset="-120"/>
              </a:rPr>
              <a:t>Docker </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幾乎可以在任意的平台上執行，包括實體機器、虛擬機、雲端環境</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公有雲、私有雲</a:t>
            </a:r>
            <a:r>
              <a:rPr lang="en-US" altLang="zh-TW" sz="2000" dirty="0">
                <a:latin typeface="標楷體" panose="03000509000000000000" pitchFamily="65" charset="-120"/>
                <a:ea typeface="標楷體" panose="03000509000000000000" pitchFamily="65" charset="-120"/>
              </a:rPr>
              <a:t>) [4]</a:t>
            </a:r>
            <a:r>
              <a:rPr lang="zh-TW" altLang="en-US" sz="2000" dirty="0">
                <a:latin typeface="標楷體" panose="03000509000000000000" pitchFamily="65" charset="-120"/>
                <a:ea typeface="標楷體" panose="03000509000000000000" pitchFamily="65" charset="-120"/>
              </a:rPr>
              <a:t>、個人電腦、伺服器、微小電腦</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如</a:t>
            </a:r>
            <a:r>
              <a:rPr lang="en-US" altLang="zh-TW" sz="2000" dirty="0">
                <a:latin typeface="標楷體" panose="03000509000000000000" pitchFamily="65" charset="-120"/>
                <a:ea typeface="標楷體" panose="03000509000000000000" pitchFamily="65" charset="-120"/>
              </a:rPr>
              <a:t>Raspberry Pi</a:t>
            </a:r>
            <a:r>
              <a:rPr lang="zh-TW" altLang="en-US" sz="2000" dirty="0">
                <a:latin typeface="標楷體" panose="03000509000000000000" pitchFamily="65" charset="-120"/>
                <a:ea typeface="標楷體" panose="03000509000000000000" pitchFamily="65" charset="-120"/>
              </a:rPr>
              <a:t>與</a:t>
            </a:r>
            <a:r>
              <a:rPr lang="en-US" altLang="zh-TW" sz="2000" dirty="0" err="1">
                <a:latin typeface="標楷體" panose="03000509000000000000" pitchFamily="65" charset="-120"/>
                <a:ea typeface="標楷體" panose="03000509000000000000" pitchFamily="65" charset="-120"/>
              </a:rPr>
              <a:t>Odroid</a:t>
            </a:r>
            <a:r>
              <a:rPr lang="en-US" altLang="zh-TW" sz="2000" dirty="0">
                <a:latin typeface="標楷體" panose="03000509000000000000" pitchFamily="65" charset="-120"/>
                <a:ea typeface="標楷體" panose="03000509000000000000" pitchFamily="65" charset="-120"/>
              </a:rPr>
              <a:t>) [5]</a:t>
            </a:r>
            <a:r>
              <a:rPr lang="zh-TW" altLang="en-US" sz="2000" dirty="0">
                <a:latin typeface="標楷體" panose="03000509000000000000" pitchFamily="65" charset="-120"/>
                <a:ea typeface="標楷體" panose="03000509000000000000" pitchFamily="65" charset="-120"/>
              </a:rPr>
              <a:t>等，目前</a:t>
            </a:r>
            <a:r>
              <a:rPr lang="en-US" altLang="zh-TW" sz="2000" dirty="0">
                <a:latin typeface="標楷體" panose="03000509000000000000" pitchFamily="65" charset="-120"/>
                <a:ea typeface="標楷體" panose="03000509000000000000" pitchFamily="65" charset="-120"/>
              </a:rPr>
              <a:t>Windows</a:t>
            </a:r>
            <a:r>
              <a:rPr lang="zh-TW" altLang="en-US" sz="2000" dirty="0">
                <a:latin typeface="標楷體" panose="03000509000000000000" pitchFamily="65" charset="-120"/>
                <a:ea typeface="標楷體" panose="03000509000000000000" pitchFamily="65" charset="-120"/>
              </a:rPr>
              <a:t>也可以執行</a:t>
            </a:r>
            <a:r>
              <a:rPr lang="en-US" altLang="zh-TW" sz="2000" dirty="0">
                <a:latin typeface="標楷體" panose="03000509000000000000" pitchFamily="65" charset="-120"/>
                <a:ea typeface="標楷體" panose="03000509000000000000" pitchFamily="65" charset="-120"/>
              </a:rPr>
              <a:t>Docker Container [2]</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Docker Container</a:t>
            </a:r>
            <a:r>
              <a:rPr lang="zh-TW" altLang="en-US" sz="2000" dirty="0">
                <a:latin typeface="標楷體" panose="03000509000000000000" pitchFamily="65" charset="-120"/>
                <a:ea typeface="標楷體" panose="03000509000000000000" pitchFamily="65" charset="-120"/>
              </a:rPr>
              <a:t>這種兼容性可以讓使用者把一個應用程式從一個平台直接遷移到另外一個</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適合</a:t>
            </a:r>
            <a:r>
              <a:rPr lang="zh-TW" altLang="en-US" sz="2400" b="1" dirty="0">
                <a:solidFill>
                  <a:srgbClr val="0000FF"/>
                </a:solidFill>
                <a:latin typeface="標楷體" panose="03000509000000000000" pitchFamily="65" charset="-120"/>
                <a:ea typeface="標楷體" panose="03000509000000000000" pitchFamily="65" charset="-120"/>
              </a:rPr>
              <a:t>用來實現微服務架構：</a:t>
            </a:r>
            <a:endParaRPr lang="en-US" altLang="zh-TW" sz="2400" b="1" dirty="0">
              <a:solidFill>
                <a:srgbClr val="0000FF"/>
              </a:solidFill>
              <a:latin typeface="標楷體" panose="03000509000000000000" pitchFamily="65" charset="-120"/>
              <a:ea typeface="標楷體" panose="03000509000000000000" pitchFamily="65" charset="-120"/>
            </a:endParaRPr>
          </a:p>
          <a:p>
            <a:pPr marL="360363" algn="just" eaLnBrk="0" fontAlgn="base" hangingPunct="0">
              <a:spcBef>
                <a:spcPct val="0"/>
              </a:spcBef>
              <a:spcAft>
                <a:spcPts val="600"/>
              </a:spcAft>
            </a:pPr>
            <a:r>
              <a:rPr lang="en-US" altLang="zh-TW" sz="2000" dirty="0" smtClean="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很適合用來發展微服務的運算資源管理與實現微服務架構</a:t>
            </a:r>
            <a:r>
              <a:rPr lang="zh-TW" altLang="en-US" sz="2000" dirty="0" smtClean="0">
                <a:latin typeface="標楷體" panose="03000509000000000000" pitchFamily="65" charset="-120"/>
                <a:ea typeface="標楷體" panose="03000509000000000000" pitchFamily="65" charset="-120"/>
              </a:rPr>
              <a:t>。</a:t>
            </a:r>
            <a:endParaRPr lang="zh-TW" altLang="en-US" sz="22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259717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320174" y="188640"/>
            <a:ext cx="8568952" cy="504056"/>
          </a:xfrm>
        </p:spPr>
        <p:txBody>
          <a:bodyPr/>
          <a:lstStyle/>
          <a:p>
            <a:r>
              <a:rPr lang="en-US" altLang="zh-TW" sz="2600" dirty="0">
                <a:latin typeface="標楷體" panose="03000509000000000000" pitchFamily="65" charset="-120"/>
                <a:ea typeface="標楷體" panose="03000509000000000000" pitchFamily="65" charset="-120"/>
              </a:rPr>
              <a:t>Docker Container</a:t>
            </a:r>
            <a:r>
              <a:rPr lang="zh-TW" altLang="en-US" sz="2600" dirty="0">
                <a:latin typeface="標楷體" panose="03000509000000000000" pitchFamily="65" charset="-120"/>
                <a:ea typeface="標楷體" panose="03000509000000000000" pitchFamily="65" charset="-120"/>
              </a:rPr>
              <a:t>跟傳統虛擬化技術</a:t>
            </a:r>
            <a:r>
              <a:rPr lang="en-US" altLang="zh-TW" sz="2600" dirty="0">
                <a:latin typeface="標楷體" panose="03000509000000000000" pitchFamily="65" charset="-120"/>
                <a:ea typeface="標楷體" panose="03000509000000000000" pitchFamily="65" charset="-120"/>
              </a:rPr>
              <a:t>VM</a:t>
            </a:r>
            <a:r>
              <a:rPr lang="zh-TW" altLang="en-US" sz="2600" dirty="0" smtClean="0">
                <a:latin typeface="標楷體" panose="03000509000000000000" pitchFamily="65" charset="-120"/>
                <a:ea typeface="標楷體" panose="03000509000000000000" pitchFamily="65" charset="-120"/>
              </a:rPr>
              <a:t>相比之優勢</a:t>
            </a:r>
            <a:r>
              <a:rPr lang="en-US" altLang="zh-TW" sz="2600" dirty="0" smtClean="0">
                <a:latin typeface="標楷體" panose="03000509000000000000" pitchFamily="65" charset="-120"/>
                <a:ea typeface="標楷體" panose="03000509000000000000" pitchFamily="65" charset="-120"/>
              </a:rPr>
              <a:t>(3/3)</a:t>
            </a:r>
            <a:endParaRPr lang="zh-TW" altLang="zh-TW" sz="2600" dirty="0">
              <a:effectLst/>
              <a:latin typeface="標楷體" panose="03000509000000000000" pitchFamily="65" charset="-120"/>
              <a:ea typeface="標楷體" panose="03000509000000000000" pitchFamily="65" charset="-120"/>
            </a:endParaRPr>
          </a:p>
        </p:txBody>
      </p:sp>
      <p:sp>
        <p:nvSpPr>
          <p:cNvPr id="2" name="Rectangle 1"/>
          <p:cNvSpPr>
            <a:spLocks noChangeArrowheads="1"/>
          </p:cNvSpPr>
          <p:nvPr/>
        </p:nvSpPr>
        <p:spPr bwMode="auto">
          <a:xfrm>
            <a:off x="438790" y="1119228"/>
            <a:ext cx="8424936" cy="34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更</a:t>
            </a:r>
            <a:r>
              <a:rPr lang="zh-TW" altLang="en-US" sz="2400" b="1" dirty="0">
                <a:solidFill>
                  <a:srgbClr val="0000FF"/>
                </a:solidFill>
                <a:latin typeface="標楷體" panose="03000509000000000000" pitchFamily="65" charset="-120"/>
                <a:ea typeface="標楷體" panose="03000509000000000000" pitchFamily="65" charset="-120"/>
              </a:rPr>
              <a:t>輕鬆的遷移和</a:t>
            </a:r>
            <a:r>
              <a:rPr lang="zh-TW" altLang="en-US" sz="2400" b="1" dirty="0" smtClean="0">
                <a:solidFill>
                  <a:srgbClr val="0000FF"/>
                </a:solidFill>
                <a:latin typeface="標楷體" panose="03000509000000000000" pitchFamily="65" charset="-120"/>
                <a:ea typeface="標楷體" panose="03000509000000000000" pitchFamily="65" charset="-120"/>
              </a:rPr>
              <a:t>擴展：</a:t>
            </a:r>
            <a:endParaRPr lang="zh-TW" altLang="en-US" sz="2400" b="1" dirty="0">
              <a:solidFill>
                <a:srgbClr val="0000FF"/>
              </a:solidFill>
              <a:latin typeface="標楷體" panose="03000509000000000000" pitchFamily="65" charset="-120"/>
              <a:ea typeface="標楷體" panose="03000509000000000000" pitchFamily="65" charset="-120"/>
            </a:endParaRPr>
          </a:p>
          <a:p>
            <a:pPr marL="360363" algn="just" eaLnBrk="0" fontAlgn="base" hangingPunct="0">
              <a:spcBef>
                <a:spcPct val="0"/>
              </a:spcBef>
              <a:spcAft>
                <a:spcPts val="1200"/>
              </a:spcAft>
            </a:pPr>
            <a:r>
              <a:rPr lang="en-US" altLang="zh-TW" sz="2000" dirty="0" smtClean="0">
                <a:latin typeface="標楷體" panose="03000509000000000000" pitchFamily="65" charset="-120"/>
                <a:ea typeface="標楷體" panose="03000509000000000000" pitchFamily="65" charset="-120"/>
              </a:rPr>
              <a:t>Docker </a:t>
            </a:r>
            <a:r>
              <a:rPr lang="en-US" altLang="zh-TW" sz="2000" dirty="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幾乎可以在任意的平台上執行，包括實體機器、虛擬機、雲端環境</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公有雲、私有雲</a:t>
            </a:r>
            <a:r>
              <a:rPr lang="en-US" altLang="zh-TW" sz="2000" dirty="0">
                <a:latin typeface="標楷體" panose="03000509000000000000" pitchFamily="65" charset="-120"/>
                <a:ea typeface="標楷體" panose="03000509000000000000" pitchFamily="65" charset="-120"/>
              </a:rPr>
              <a:t>) [4]</a:t>
            </a:r>
            <a:r>
              <a:rPr lang="zh-TW" altLang="en-US" sz="2000" dirty="0">
                <a:latin typeface="標楷體" panose="03000509000000000000" pitchFamily="65" charset="-120"/>
                <a:ea typeface="標楷體" panose="03000509000000000000" pitchFamily="65" charset="-120"/>
              </a:rPr>
              <a:t>、個人電腦、伺服器、微小電腦</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如</a:t>
            </a:r>
            <a:r>
              <a:rPr lang="en-US" altLang="zh-TW" sz="2000" dirty="0">
                <a:latin typeface="標楷體" panose="03000509000000000000" pitchFamily="65" charset="-120"/>
                <a:ea typeface="標楷體" panose="03000509000000000000" pitchFamily="65" charset="-120"/>
              </a:rPr>
              <a:t>Raspberry Pi</a:t>
            </a:r>
            <a:r>
              <a:rPr lang="zh-TW" altLang="en-US" sz="2000" dirty="0">
                <a:latin typeface="標楷體" panose="03000509000000000000" pitchFamily="65" charset="-120"/>
                <a:ea typeface="標楷體" panose="03000509000000000000" pitchFamily="65" charset="-120"/>
              </a:rPr>
              <a:t>與</a:t>
            </a:r>
            <a:r>
              <a:rPr lang="en-US" altLang="zh-TW" sz="2000" dirty="0" err="1">
                <a:latin typeface="標楷體" panose="03000509000000000000" pitchFamily="65" charset="-120"/>
                <a:ea typeface="標楷體" panose="03000509000000000000" pitchFamily="65" charset="-120"/>
              </a:rPr>
              <a:t>Odroid</a:t>
            </a:r>
            <a:r>
              <a:rPr lang="en-US" altLang="zh-TW" sz="2000" dirty="0">
                <a:latin typeface="標楷體" panose="03000509000000000000" pitchFamily="65" charset="-120"/>
                <a:ea typeface="標楷體" panose="03000509000000000000" pitchFamily="65" charset="-120"/>
              </a:rPr>
              <a:t>) [5]</a:t>
            </a:r>
            <a:r>
              <a:rPr lang="zh-TW" altLang="en-US" sz="2000" dirty="0">
                <a:latin typeface="標楷體" panose="03000509000000000000" pitchFamily="65" charset="-120"/>
                <a:ea typeface="標楷體" panose="03000509000000000000" pitchFamily="65" charset="-120"/>
              </a:rPr>
              <a:t>等，目前</a:t>
            </a:r>
            <a:r>
              <a:rPr lang="en-US" altLang="zh-TW" sz="2000" dirty="0">
                <a:latin typeface="標楷體" panose="03000509000000000000" pitchFamily="65" charset="-120"/>
                <a:ea typeface="標楷體" panose="03000509000000000000" pitchFamily="65" charset="-120"/>
              </a:rPr>
              <a:t>Windows</a:t>
            </a:r>
            <a:r>
              <a:rPr lang="zh-TW" altLang="en-US" sz="2000" dirty="0">
                <a:latin typeface="標楷體" panose="03000509000000000000" pitchFamily="65" charset="-120"/>
                <a:ea typeface="標楷體" panose="03000509000000000000" pitchFamily="65" charset="-120"/>
              </a:rPr>
              <a:t>也可以執行</a:t>
            </a:r>
            <a:r>
              <a:rPr lang="en-US" altLang="zh-TW" sz="2000" dirty="0">
                <a:latin typeface="標楷體" panose="03000509000000000000" pitchFamily="65" charset="-120"/>
                <a:ea typeface="標楷體" panose="03000509000000000000" pitchFamily="65" charset="-120"/>
              </a:rPr>
              <a:t>Docker Container [2]</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Docker Container</a:t>
            </a:r>
            <a:r>
              <a:rPr lang="zh-TW" altLang="en-US" sz="2000" dirty="0">
                <a:latin typeface="標楷體" panose="03000509000000000000" pitchFamily="65" charset="-120"/>
                <a:ea typeface="標楷體" panose="03000509000000000000" pitchFamily="65" charset="-120"/>
              </a:rPr>
              <a:t>這種兼容性可以讓使用者把一個應用程式從一個平台直接遷移到另外一個</a:t>
            </a:r>
            <a:r>
              <a:rPr lang="zh-TW" altLang="en-US" sz="2000" dirty="0" smtClean="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r>
              <a:rPr lang="zh-TW" altLang="en-US" sz="2400" b="1" dirty="0" smtClean="0">
                <a:solidFill>
                  <a:srgbClr val="0000FF"/>
                </a:solidFill>
                <a:latin typeface="標楷體" panose="03000509000000000000" pitchFamily="65" charset="-120"/>
                <a:ea typeface="標楷體" panose="03000509000000000000" pitchFamily="65" charset="-120"/>
              </a:rPr>
              <a:t>適合</a:t>
            </a:r>
            <a:r>
              <a:rPr lang="zh-TW" altLang="en-US" sz="2400" b="1" dirty="0">
                <a:solidFill>
                  <a:srgbClr val="0000FF"/>
                </a:solidFill>
                <a:latin typeface="標楷體" panose="03000509000000000000" pitchFamily="65" charset="-120"/>
                <a:ea typeface="標楷體" panose="03000509000000000000" pitchFamily="65" charset="-120"/>
              </a:rPr>
              <a:t>用來實現微服務架構：</a:t>
            </a:r>
            <a:endParaRPr lang="en-US" altLang="zh-TW" sz="2400" b="1" dirty="0">
              <a:solidFill>
                <a:srgbClr val="0000FF"/>
              </a:solidFill>
              <a:latin typeface="標楷體" panose="03000509000000000000" pitchFamily="65" charset="-120"/>
              <a:ea typeface="標楷體" panose="03000509000000000000" pitchFamily="65" charset="-120"/>
            </a:endParaRPr>
          </a:p>
          <a:p>
            <a:pPr marL="360363" algn="just" eaLnBrk="0" fontAlgn="base" hangingPunct="0">
              <a:spcBef>
                <a:spcPct val="0"/>
              </a:spcBef>
              <a:spcAft>
                <a:spcPts val="600"/>
              </a:spcAft>
            </a:pPr>
            <a:r>
              <a:rPr lang="en-US" altLang="zh-TW" sz="2000" dirty="0" smtClean="0">
                <a:latin typeface="標楷體" panose="03000509000000000000" pitchFamily="65" charset="-120"/>
                <a:ea typeface="標楷體" panose="03000509000000000000" pitchFamily="65" charset="-120"/>
              </a:rPr>
              <a:t>Container</a:t>
            </a:r>
            <a:r>
              <a:rPr lang="zh-TW" altLang="en-US" sz="2000" dirty="0">
                <a:latin typeface="標楷體" panose="03000509000000000000" pitchFamily="65" charset="-120"/>
                <a:ea typeface="標楷體" panose="03000509000000000000" pitchFamily="65" charset="-120"/>
              </a:rPr>
              <a:t>很適合用來發展微服務的運算資源管理與實現微服務架構</a:t>
            </a:r>
            <a:r>
              <a:rPr lang="zh-TW" altLang="en-US" sz="2000" dirty="0" smtClean="0">
                <a:latin typeface="標楷體" panose="03000509000000000000" pitchFamily="65" charset="-120"/>
                <a:ea typeface="標楷體" panose="03000509000000000000" pitchFamily="65" charset="-120"/>
              </a:rPr>
              <a:t>。</a:t>
            </a:r>
            <a:endParaRPr lang="zh-TW" altLang="en-US" sz="2200" b="1" dirty="0">
              <a:solidFill>
                <a:srgbClr val="0000FF"/>
              </a:solidFill>
              <a:latin typeface="標楷體" panose="03000509000000000000" pitchFamily="65" charset="-120"/>
              <a:ea typeface="標楷體" panose="03000509000000000000" pitchFamily="65" charset="-120"/>
            </a:endParaRPr>
          </a:p>
          <a:p>
            <a:pPr marL="342900" indent="-342900" algn="just" eaLnBrk="0" fontAlgn="base" hangingPunct="0">
              <a:spcBef>
                <a:spcPct val="0"/>
              </a:spcBef>
              <a:spcAft>
                <a:spcPts val="600"/>
              </a:spcAft>
              <a:buFont typeface="Wingdings" panose="05000000000000000000" pitchFamily="2" charset="2"/>
              <a:buChar char="n"/>
            </a:pPr>
            <a:endParaRPr lang="en-US" altLang="zh-TW" sz="2200" b="1" dirty="0" smtClean="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301670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Docker deploys containers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
            </a:r>
            <a:b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b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at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all layers of the hybrid cloud</a:t>
            </a:r>
            <a:endPar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1475656" y="6381328"/>
            <a:ext cx="6444208" cy="523220"/>
          </a:xfrm>
          <a:prstGeom prst="rect">
            <a:avLst/>
          </a:prstGeom>
          <a:noFill/>
        </p:spPr>
        <p:txBody>
          <a:bodyPr wrap="square" rtlCol="0">
            <a:spAutoFit/>
          </a:bodyPr>
          <a:lstStyle/>
          <a:p>
            <a:r>
              <a:rPr lang="en-US" altLang="zh-TW" sz="1400" dirty="0" smtClean="0"/>
              <a:t>Source</a:t>
            </a:r>
            <a:r>
              <a:rPr lang="en-US" altLang="zh-TW" sz="1400" dirty="0"/>
              <a:t>: </a:t>
            </a:r>
            <a:r>
              <a:rPr lang="en-US" altLang="zh-TW" sz="1400" dirty="0" err="1"/>
              <a:t>C.Torre</a:t>
            </a:r>
            <a:r>
              <a:rPr lang="en-US" altLang="zh-TW" sz="1400" dirty="0"/>
              <a:t>, B. Wagner, and M. </a:t>
            </a:r>
            <a:r>
              <a:rPr lang="en-US" altLang="zh-TW" sz="1400" dirty="0" err="1"/>
              <a:t>Rousos</a:t>
            </a:r>
            <a:r>
              <a:rPr lang="en-US" altLang="zh-TW" sz="1400" dirty="0"/>
              <a:t>, “.NET Microservices: Architecture for </a:t>
            </a:r>
            <a:r>
              <a:rPr lang="en-US" altLang="zh-TW" sz="1400" dirty="0" err="1"/>
              <a:t>Containerizaed</a:t>
            </a:r>
            <a:r>
              <a:rPr lang="en-US" altLang="zh-TW" sz="1400" dirty="0"/>
              <a:t> Applications,” e-book, Microsoft Corporation, 2017</a:t>
            </a:r>
            <a:endParaRPr lang="zh-TW" altLang="en-US" sz="1400" dirty="0"/>
          </a:p>
        </p:txBody>
      </p:sp>
      <p:pic>
        <p:nvPicPr>
          <p:cNvPr id="7" name="圖片 6"/>
          <p:cNvPicPr>
            <a:picLocks noChangeAspect="1"/>
          </p:cNvPicPr>
          <p:nvPr/>
        </p:nvPicPr>
        <p:blipFill>
          <a:blip r:embed="rId3"/>
          <a:stretch>
            <a:fillRect/>
          </a:stretch>
        </p:blipFill>
        <p:spPr>
          <a:xfrm>
            <a:off x="35496" y="1340768"/>
            <a:ext cx="8658149" cy="4119603"/>
          </a:xfrm>
          <a:prstGeom prst="rect">
            <a:avLst/>
          </a:prstGeom>
        </p:spPr>
      </p:pic>
    </p:spTree>
    <p:extLst>
      <p:ext uri="{BB962C8B-B14F-4D97-AF65-F5344CB8AC3E}">
        <p14:creationId xmlns:p14="http://schemas.microsoft.com/office/powerpoint/2010/main" val="469894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zh-TW" altLang="en-US" sz="2800" dirty="0"/>
              <a:t>Monolithic Deployment versus </a:t>
            </a:r>
            <a:r>
              <a:rPr lang="en-US" altLang="zh-TW" sz="2800" dirty="0" smtClean="0"/>
              <a:t/>
            </a:r>
            <a:br>
              <a:rPr lang="en-US" altLang="zh-TW" sz="2800" dirty="0" smtClean="0"/>
            </a:br>
            <a:r>
              <a:rPr lang="zh-TW" altLang="en-US" sz="2800" dirty="0" smtClean="0"/>
              <a:t>Microservices </a:t>
            </a:r>
            <a:r>
              <a:rPr lang="zh-TW" altLang="en-US" sz="2800" dirty="0"/>
              <a:t>Approach</a:t>
            </a:r>
          </a:p>
        </p:txBody>
      </p:sp>
      <p:sp>
        <p:nvSpPr>
          <p:cNvPr id="4" name="文字方塊 3"/>
          <p:cNvSpPr txBox="1"/>
          <p:nvPr/>
        </p:nvSpPr>
        <p:spPr>
          <a:xfrm>
            <a:off x="1475656" y="6381328"/>
            <a:ext cx="6444208" cy="523220"/>
          </a:xfrm>
          <a:prstGeom prst="rect">
            <a:avLst/>
          </a:prstGeom>
          <a:noFill/>
        </p:spPr>
        <p:txBody>
          <a:bodyPr wrap="square" rtlCol="0">
            <a:spAutoFit/>
          </a:bodyPr>
          <a:lstStyle/>
          <a:p>
            <a:r>
              <a:rPr lang="en-US" altLang="zh-TW" sz="1400" dirty="0" smtClean="0"/>
              <a:t>Source</a:t>
            </a:r>
            <a:r>
              <a:rPr lang="en-US" altLang="zh-TW" sz="1400" dirty="0"/>
              <a:t>: </a:t>
            </a:r>
            <a:r>
              <a:rPr lang="en-US" altLang="zh-TW" sz="1400" dirty="0" err="1"/>
              <a:t>C.Torre</a:t>
            </a:r>
            <a:r>
              <a:rPr lang="en-US" altLang="zh-TW" sz="1400" dirty="0"/>
              <a:t>, B. Wagner, and M. </a:t>
            </a:r>
            <a:r>
              <a:rPr lang="en-US" altLang="zh-TW" sz="1400" dirty="0" err="1"/>
              <a:t>Rousos</a:t>
            </a:r>
            <a:r>
              <a:rPr lang="en-US" altLang="zh-TW" sz="1400" dirty="0"/>
              <a:t>, “.NET Microservices: Architecture for </a:t>
            </a:r>
            <a:r>
              <a:rPr lang="en-US" altLang="zh-TW" sz="1400" dirty="0" err="1"/>
              <a:t>Containerizaed</a:t>
            </a:r>
            <a:r>
              <a:rPr lang="en-US" altLang="zh-TW" sz="1400" dirty="0"/>
              <a:t> Applications,” e-book, Microsoft Corporation, 2017</a:t>
            </a:r>
            <a:endParaRPr lang="zh-TW" altLang="en-US" sz="1400" dirty="0"/>
          </a:p>
        </p:txBody>
      </p:sp>
      <p:pic>
        <p:nvPicPr>
          <p:cNvPr id="6" name="圖片 5"/>
          <p:cNvPicPr>
            <a:picLocks noChangeAspect="1"/>
          </p:cNvPicPr>
          <p:nvPr/>
        </p:nvPicPr>
        <p:blipFill>
          <a:blip r:embed="rId3"/>
          <a:stretch>
            <a:fillRect/>
          </a:stretch>
        </p:blipFill>
        <p:spPr>
          <a:xfrm>
            <a:off x="323528" y="1124744"/>
            <a:ext cx="8604448" cy="4694305"/>
          </a:xfrm>
          <a:prstGeom prst="rect">
            <a:avLst/>
          </a:prstGeom>
        </p:spPr>
      </p:pic>
    </p:spTree>
    <p:extLst>
      <p:ext uri="{BB962C8B-B14F-4D97-AF65-F5344CB8AC3E}">
        <p14:creationId xmlns:p14="http://schemas.microsoft.com/office/powerpoint/2010/main" val="33267507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1"/>
          <p:cNvSpPr>
            <a:spLocks noGrp="1"/>
          </p:cNvSpPr>
          <p:nvPr>
            <p:ph type="title"/>
          </p:nvPr>
        </p:nvSpPr>
        <p:spPr>
          <a:xfrm>
            <a:off x="179512" y="116632"/>
            <a:ext cx="8856984" cy="504056"/>
          </a:xfrm>
        </p:spPr>
        <p:txBody>
          <a:bodyPr/>
          <a:lstStyle/>
          <a:p>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Data Sovereignty Comparison: </a:t>
            </a:r>
            <a:b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Monolithic Database versus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Microservices</a:t>
            </a:r>
            <a:endParaRPr lang="zh-TW" altLang="zh-TW" sz="28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1475656" y="6381328"/>
            <a:ext cx="6444208" cy="523220"/>
          </a:xfrm>
          <a:prstGeom prst="rect">
            <a:avLst/>
          </a:prstGeom>
          <a:noFill/>
        </p:spPr>
        <p:txBody>
          <a:bodyPr wrap="square" rtlCol="0">
            <a:spAutoFit/>
          </a:bodyPr>
          <a:lstStyle/>
          <a:p>
            <a:r>
              <a:rPr lang="en-US" altLang="zh-TW" sz="1400" dirty="0" smtClean="0"/>
              <a:t>Source</a:t>
            </a:r>
            <a:r>
              <a:rPr lang="en-US" altLang="zh-TW" sz="1400" dirty="0"/>
              <a:t>: </a:t>
            </a:r>
            <a:r>
              <a:rPr lang="en-US" altLang="zh-TW" sz="1400" dirty="0" err="1"/>
              <a:t>C.Torre</a:t>
            </a:r>
            <a:r>
              <a:rPr lang="en-US" altLang="zh-TW" sz="1400" dirty="0"/>
              <a:t>, B. Wagner, and M. </a:t>
            </a:r>
            <a:r>
              <a:rPr lang="en-US" altLang="zh-TW" sz="1400" dirty="0" err="1"/>
              <a:t>Rousos</a:t>
            </a:r>
            <a:r>
              <a:rPr lang="en-US" altLang="zh-TW" sz="1400" dirty="0"/>
              <a:t>, “.NET Microservices: Architecture for </a:t>
            </a:r>
            <a:r>
              <a:rPr lang="en-US" altLang="zh-TW" sz="1400" dirty="0" err="1"/>
              <a:t>Containerizaed</a:t>
            </a:r>
            <a:r>
              <a:rPr lang="en-US" altLang="zh-TW" sz="1400" dirty="0"/>
              <a:t> Applications,” e-book, Microsoft Corporation, 2017</a:t>
            </a:r>
            <a:endParaRPr lang="zh-TW" altLang="en-US" sz="1400" dirty="0"/>
          </a:p>
        </p:txBody>
      </p:sp>
      <p:pic>
        <p:nvPicPr>
          <p:cNvPr id="2" name="圖片 1"/>
          <p:cNvPicPr>
            <a:picLocks noChangeAspect="1"/>
          </p:cNvPicPr>
          <p:nvPr/>
        </p:nvPicPr>
        <p:blipFill>
          <a:blip r:embed="rId3"/>
          <a:stretch>
            <a:fillRect/>
          </a:stretch>
        </p:blipFill>
        <p:spPr>
          <a:xfrm>
            <a:off x="323528" y="1124744"/>
            <a:ext cx="8316416" cy="4867236"/>
          </a:xfrm>
          <a:prstGeom prst="rect">
            <a:avLst/>
          </a:prstGeom>
        </p:spPr>
      </p:pic>
    </p:spTree>
    <p:extLst>
      <p:ext uri="{BB962C8B-B14F-4D97-AF65-F5344CB8AC3E}">
        <p14:creationId xmlns:p14="http://schemas.microsoft.com/office/powerpoint/2010/main" val="8476439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14.4"/>
</p:tagLst>
</file>

<file path=ppt/tags/tag2.xml><?xml version="1.0" encoding="utf-8"?>
<p:tagLst xmlns:a="http://schemas.openxmlformats.org/drawingml/2006/main" xmlns:r="http://schemas.openxmlformats.org/officeDocument/2006/relationships" xmlns:p="http://schemas.openxmlformats.org/presentationml/2006/main">
  <p:tag name="TIMING" val="|11.7|30.7"/>
</p:tagLst>
</file>

<file path=ppt/tags/tag3.xml><?xml version="1.0" encoding="utf-8"?>
<p:tagLst xmlns:a="http://schemas.openxmlformats.org/drawingml/2006/main" xmlns:r="http://schemas.openxmlformats.org/officeDocument/2006/relationships" xmlns:p="http://schemas.openxmlformats.org/presentationml/2006/main">
  <p:tag name="TIMING" val="|2.4|6.2|3.7|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39.png"/></Relationships>
</file>

<file path=ppt/theme/_rels/theme7.xml.rels><?xml version="1.0" encoding="UTF-8" standalone="yes"?>
<Relationships xmlns="http://schemas.openxmlformats.org/package/2006/relationships"><Relationship Id="rId1" Type="http://schemas.openxmlformats.org/officeDocument/2006/relationships/image" Target="../media/image39.png"/></Relationships>
</file>

<file path=ppt/theme/_rels/theme8.xml.rels><?xml version="1.0" encoding="UTF-8" standalone="yes"?>
<Relationships xmlns="http://schemas.openxmlformats.org/package/2006/relationships"><Relationship Id="rId1" Type="http://schemas.openxmlformats.org/officeDocument/2006/relationships/image" Target="../media/image39.png"/></Relationships>
</file>

<file path=ppt/theme/_rels/theme9.xml.rels><?xml version="1.0" encoding="UTF-8" standalone="yes"?>
<Relationships xmlns="http://schemas.openxmlformats.org/package/2006/relationships"><Relationship Id="rId1" Type="http://schemas.openxmlformats.org/officeDocument/2006/relationships/image" Target="../media/image39.png"/></Relationships>
</file>

<file path=ppt/theme/theme1.xml><?xml version="1.0" encoding="utf-8"?>
<a:theme xmlns:a="http://schemas.openxmlformats.org/drawingml/2006/main" name="公正">
  <a:themeElements>
    <a:clrScheme name="公正">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公正">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公正">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10.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225" t="-545" r="-674"/>
          </a:stretch>
        </a:blipFill>
        <a:ln w="9525">
          <a:noFill/>
          <a:miter lim="800000"/>
          <a:headEnd/>
          <a:tailEnd/>
        </a:ln>
      </a:spPr>
      <a:bodyPr/>
      <a:lstStyle>
        <a:defPPr>
          <a:defRPr>
            <a:no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1" i="0" u="none" strike="noStrike" cap="none" normalizeH="0" baseline="0" smtClean="0">
            <a:ln>
              <a:noFill/>
            </a:ln>
            <a:solidFill>
              <a:srgbClr val="800000"/>
            </a:solidFill>
            <a:effectLst>
              <a:outerShdw blurRad="38100" dist="38100" dir="2700000" algn="tl">
                <a:srgbClr val="000000">
                  <a:alpha val="43137"/>
                </a:srgbClr>
              </a:outerShdw>
            </a:effectLst>
            <a:latin typeface="Times New Roman" pitchFamily="18" charset="0"/>
            <a:ea typeface="標楷體" pitchFamily="65" charset="-120"/>
          </a:defRPr>
        </a:defPPr>
      </a:lstStyle>
    </a:lnDef>
    <a:txDef>
      <a:spPr/>
      <a:bodyPr>
        <a:spAutoFit/>
      </a:bodyPr>
      <a:lstStyle>
        <a:defPPr algn="ctr">
          <a:defRPr sz="1000" b="0"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225" t="-545" r="-674"/>
          </a:stretch>
        </a:blipFill>
        <a:ln w="9525">
          <a:noFill/>
          <a:miter lim="800000"/>
          <a:headEnd/>
          <a:tailEnd/>
        </a:ln>
      </a:spPr>
      <a:bodyPr/>
      <a:lstStyle>
        <a:defPPr>
          <a:defRPr>
            <a:no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1" i="0" u="none" strike="noStrike" cap="none" normalizeH="0" baseline="0" smtClean="0">
            <a:ln>
              <a:noFill/>
            </a:ln>
            <a:solidFill>
              <a:srgbClr val="800000"/>
            </a:solidFill>
            <a:effectLst>
              <a:outerShdw blurRad="38100" dist="38100" dir="2700000" algn="tl">
                <a:srgbClr val="000000">
                  <a:alpha val="43137"/>
                </a:srgbClr>
              </a:outerShdw>
            </a:effectLst>
            <a:latin typeface="Times New Roman" pitchFamily="18" charset="0"/>
            <a:ea typeface="標楷體" pitchFamily="65" charset="-120"/>
          </a:defRPr>
        </a:defPPr>
      </a:lstStyle>
    </a:lnDef>
    <a:txDef>
      <a:spPr/>
      <a:bodyPr>
        <a:spAutoFit/>
      </a:bodyPr>
      <a:lstStyle>
        <a:defPPr algn="ctr">
          <a:defRPr sz="1000" b="0"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225" t="-545" r="-674"/>
          </a:stretch>
        </a:blipFill>
        <a:ln w="9525">
          <a:noFill/>
          <a:miter lim="800000"/>
          <a:headEnd/>
          <a:tailEnd/>
        </a:ln>
      </a:spPr>
      <a:bodyPr/>
      <a:lstStyle>
        <a:defPPr>
          <a:defRPr>
            <a:no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1" i="0" u="none" strike="noStrike" cap="none" normalizeH="0" baseline="0" smtClean="0">
            <a:ln>
              <a:noFill/>
            </a:ln>
            <a:solidFill>
              <a:srgbClr val="800000"/>
            </a:solidFill>
            <a:effectLst>
              <a:outerShdw blurRad="38100" dist="38100" dir="2700000" algn="tl">
                <a:srgbClr val="000000">
                  <a:alpha val="43137"/>
                </a:srgbClr>
              </a:outerShdw>
            </a:effectLst>
            <a:latin typeface="Times New Roman" pitchFamily="18" charset="0"/>
            <a:ea typeface="標楷體" pitchFamily="65" charset="-120"/>
          </a:defRPr>
        </a:defPPr>
      </a:lstStyle>
    </a:lnDef>
    <a:txDef>
      <a:spPr/>
      <a:bodyPr>
        <a:spAutoFit/>
      </a:bodyPr>
      <a:lstStyle>
        <a:defPPr algn="ctr">
          <a:defRPr sz="1000" b="0"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1">
          <a:blip xmlns:r="http://schemas.openxmlformats.org/officeDocument/2006/relationships" r:embed="rId1"/>
          <a:stretch>
            <a:fillRect l="-225" t="-545" r="-674"/>
          </a:stretch>
        </a:blipFill>
        <a:ln w="9525">
          <a:noFill/>
          <a:miter lim="800000"/>
          <a:headEnd/>
          <a:tailEnd/>
        </a:ln>
      </a:spPr>
      <a:bodyPr/>
      <a:lstStyle>
        <a:defPPr>
          <a:defRPr>
            <a:no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800" b="1" i="0" u="none" strike="noStrike" cap="none" normalizeH="0" baseline="0" smtClean="0">
            <a:ln>
              <a:noFill/>
            </a:ln>
            <a:solidFill>
              <a:srgbClr val="800000"/>
            </a:solidFill>
            <a:effectLst>
              <a:outerShdw blurRad="38100" dist="38100" dir="2700000" algn="tl">
                <a:srgbClr val="000000">
                  <a:alpha val="43137"/>
                </a:srgbClr>
              </a:outerShdw>
            </a:effectLst>
            <a:latin typeface="Times New Roman" pitchFamily="18" charset="0"/>
            <a:ea typeface="標楷體" pitchFamily="65" charset="-120"/>
          </a:defRPr>
        </a:defPPr>
      </a:lstStyle>
    </a:lnDef>
    <a:txDef>
      <a:spPr/>
      <a:bodyPr>
        <a:spAutoFit/>
      </a:bodyPr>
      <a:lstStyle>
        <a:defPPr algn="ctr">
          <a:defRPr sz="1000" b="0"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8459A0A17249BA489AB8E239BBBAF080" ma:contentTypeVersion="2" ma:contentTypeDescription="建立新的文件。" ma:contentTypeScope="" ma:versionID="69276696427a4e72dc3dc821282b74c6">
  <xsd:schema xmlns:xsd="http://www.w3.org/2001/XMLSchema" xmlns:xs="http://www.w3.org/2001/XMLSchema" xmlns:p="http://schemas.microsoft.com/office/2006/metadata/properties" xmlns:ns2="a300ae46-c96c-4fd0-90ec-9021b7e316a0" targetNamespace="http://schemas.microsoft.com/office/2006/metadata/properties" ma:root="true" ma:fieldsID="3ac02d96f8e04e331b6def0c8aae4756" ns2:_="">
    <xsd:import namespace="a300ae46-c96c-4fd0-90ec-9021b7e316a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0ae46-c96c-4fd0-90ec-9021b7e316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BEC688-DA21-44B0-80B9-472BB677B6EF}"/>
</file>

<file path=customXml/itemProps2.xml><?xml version="1.0" encoding="utf-8"?>
<ds:datastoreItem xmlns:ds="http://schemas.openxmlformats.org/officeDocument/2006/customXml" ds:itemID="{8E3888BC-A2AA-4522-AD3B-DF81CA5648FB}"/>
</file>

<file path=customXml/itemProps3.xml><?xml version="1.0" encoding="utf-8"?>
<ds:datastoreItem xmlns:ds="http://schemas.openxmlformats.org/officeDocument/2006/customXml" ds:itemID="{6F84125A-B43F-4321-8791-A87880522887}"/>
</file>

<file path=docProps/app.xml><?xml version="1.0" encoding="utf-8"?>
<Properties xmlns="http://schemas.openxmlformats.org/officeDocument/2006/extended-properties" xmlns:vt="http://schemas.openxmlformats.org/officeDocument/2006/docPropsVTypes">
  <Template>Equity</Template>
  <TotalTime>2260</TotalTime>
  <Words>6526</Words>
  <Application>Microsoft Office PowerPoint</Application>
  <PresentationFormat>如螢幕大小 (4:3)</PresentationFormat>
  <Paragraphs>996</Paragraphs>
  <Slides>105</Slides>
  <Notes>86</Notes>
  <HiddenSlides>1</HiddenSlides>
  <MMClips>1</MMClips>
  <ScaleCrop>false</ScaleCrop>
  <HeadingPairs>
    <vt:vector size="8" baseType="variant">
      <vt:variant>
        <vt:lpstr>使用字型</vt:lpstr>
      </vt:variant>
      <vt:variant>
        <vt:i4>23</vt:i4>
      </vt:variant>
      <vt:variant>
        <vt:lpstr>佈景主題</vt:lpstr>
      </vt:variant>
      <vt:variant>
        <vt:i4>9</vt:i4>
      </vt:variant>
      <vt:variant>
        <vt:lpstr>內嵌 OLE 伺服程式</vt:lpstr>
      </vt:variant>
      <vt:variant>
        <vt:i4>1</vt:i4>
      </vt:variant>
      <vt:variant>
        <vt:lpstr>投影片標題</vt:lpstr>
      </vt:variant>
      <vt:variant>
        <vt:i4>105</vt:i4>
      </vt:variant>
    </vt:vector>
  </HeadingPairs>
  <TitlesOfParts>
    <vt:vector size="138" baseType="lpstr">
      <vt:lpstr>Arial Unicode MS</vt:lpstr>
      <vt:lpstr>Kozuka Gothic Pro R</vt:lpstr>
      <vt:lpstr>MS Gothic</vt:lpstr>
      <vt:lpstr>ＭＳ Ｐゴシック</vt:lpstr>
      <vt:lpstr>times new roman, times, serif</vt:lpstr>
      <vt:lpstr>微軟正黑體</vt:lpstr>
      <vt:lpstr>新細明體</vt:lpstr>
      <vt:lpstr>新細明體</vt:lpstr>
      <vt:lpstr>標楷體</vt:lpstr>
      <vt:lpstr>Arial</vt:lpstr>
      <vt:lpstr>Calibri</vt:lpstr>
      <vt:lpstr>Comic Sans MS</vt:lpstr>
      <vt:lpstr>Consolas</vt:lpstr>
      <vt:lpstr>Franklin Gothic Book</vt:lpstr>
      <vt:lpstr>Perpetua</vt:lpstr>
      <vt:lpstr>Segoe UI</vt:lpstr>
      <vt:lpstr>Segoe UI Light</vt:lpstr>
      <vt:lpstr>Tahoma</vt:lpstr>
      <vt:lpstr>times new roman</vt:lpstr>
      <vt:lpstr>times new roman</vt:lpstr>
      <vt:lpstr>Verdana</vt:lpstr>
      <vt:lpstr>Wingdings</vt:lpstr>
      <vt:lpstr>Wingdings 2</vt:lpstr>
      <vt:lpstr>公正</vt:lpstr>
      <vt:lpstr>MS1444_Windows Azure Template 16x9_r08a</vt:lpstr>
      <vt:lpstr>Windows_Azure_DevCamp_16x9_Template - FINAL2</vt:lpstr>
      <vt:lpstr>2_Default Design</vt:lpstr>
      <vt:lpstr>3_Default Design</vt:lpstr>
      <vt:lpstr>Default Design</vt:lpstr>
      <vt:lpstr>1_Default Design</vt:lpstr>
      <vt:lpstr>4_Default Design</vt:lpstr>
      <vt:lpstr>5_Default Design</vt:lpstr>
      <vt:lpstr>Visio</vt:lpstr>
      <vt:lpstr>PowerPoint 簡報</vt:lpstr>
      <vt:lpstr>Outline</vt:lpstr>
      <vt:lpstr> I. Introduction to Cloud Computing </vt:lpstr>
      <vt:lpstr>Cloud Computing</vt:lpstr>
      <vt:lpstr>Different Cloud Computing Layers‏</vt:lpstr>
      <vt:lpstr>Cloud Architecture</vt:lpstr>
      <vt:lpstr>Basic Cloud Characteristics</vt:lpstr>
      <vt:lpstr>Basic Cloud Characteristics</vt:lpstr>
      <vt:lpstr>Virtualization</vt:lpstr>
      <vt:lpstr>Virtual Machines</vt:lpstr>
      <vt:lpstr>Virtualization in General</vt:lpstr>
      <vt:lpstr>What is the purpose and benefits?</vt:lpstr>
      <vt:lpstr>Advantages of Cloud Computing</vt:lpstr>
      <vt:lpstr>Disadvantages of Cloud Computing</vt:lpstr>
      <vt:lpstr>Cloud Computing Patterns</vt:lpstr>
      <vt:lpstr>Cloud Computing</vt:lpstr>
      <vt:lpstr>Cloud Computing</vt:lpstr>
      <vt:lpstr>Windows Azure</vt:lpstr>
      <vt:lpstr>Global Footprint</vt:lpstr>
      <vt:lpstr>99.95% monthly SLA</vt:lpstr>
      <vt:lpstr>Multiple languages</vt:lpstr>
      <vt:lpstr>Windows Azure Scenarios</vt:lpstr>
      <vt:lpstr>My Microsoft Azure Account Panel</vt:lpstr>
      <vt:lpstr>Cloud Services Demonstrated in my Cloud Computing Programming Course</vt:lpstr>
      <vt:lpstr>Cloud-based Equipment Monitoring System using Windows Azure</vt:lpstr>
      <vt:lpstr>PowerPoint 簡報</vt:lpstr>
      <vt:lpstr>II. Cloud-based AVM System</vt:lpstr>
      <vt:lpstr>Contents</vt:lpstr>
      <vt:lpstr>PowerPoint 簡報</vt:lpstr>
      <vt:lpstr>Introduction to Virtual Metrology (VM) </vt:lpstr>
      <vt:lpstr>Automatic Virtual Metrology (AVM) system</vt:lpstr>
      <vt:lpstr>Some Limitations of the Existing AVM System</vt:lpstr>
      <vt:lpstr>Limitations of the existing AVM System  in Model Creation Functionality  </vt:lpstr>
      <vt:lpstr>Objectives of this Work</vt:lpstr>
      <vt:lpstr>PowerPoint 簡報</vt:lpstr>
      <vt:lpstr> Architecture of the cloud-based AVM system</vt:lpstr>
      <vt:lpstr>Framework Design of Virtual Machine Administrator</vt:lpstr>
      <vt:lpstr>Operational flow of the cloud-based AVM system</vt:lpstr>
      <vt:lpstr>PowerPoint 簡報</vt:lpstr>
      <vt:lpstr>Terminologies (1/2)</vt:lpstr>
      <vt:lpstr>Terminologies (2/2)</vt:lpstr>
      <vt:lpstr>PowerPoint 簡報</vt:lpstr>
      <vt:lpstr>PowerPoint 簡報</vt:lpstr>
      <vt:lpstr>PowerPoint 簡報</vt:lpstr>
      <vt:lpstr>Design of  Automatic-Scaling Mechanism(2/3)</vt:lpstr>
      <vt:lpstr>Design of  Automatic-Scaling Mechanism(3/3)</vt:lpstr>
      <vt:lpstr>Design of  Automatic-Deployment Mechanism(1/3)</vt:lpstr>
      <vt:lpstr>Design of  Automatic-Deployment Mechanism(2/3)</vt:lpstr>
      <vt:lpstr>Design of  Automatic-Deployment Mechanism(3/3)</vt:lpstr>
      <vt:lpstr>Design of Automatic-Serving Mechanism</vt:lpstr>
      <vt:lpstr>PowerPoint 簡報</vt:lpstr>
      <vt:lpstr>Testing environment of PC-Server-version AVM system (1/2)</vt:lpstr>
      <vt:lpstr>Testing environment of PC-Server-version AVM system (2/2)</vt:lpstr>
      <vt:lpstr>Testing environment of the cloud-based AVM system (1/2)</vt:lpstr>
      <vt:lpstr>Testing environment of the cloud-based AVM system (2/2)</vt:lpstr>
      <vt:lpstr>Comparison of the execution time of predicting the production quality of 80 wafers </vt:lpstr>
      <vt:lpstr>Comparison of Prediction Accuracy</vt:lpstr>
      <vt:lpstr>Comparison of the time to deploy 8 VM servers  (automatic deployment mechanism vs. manual deployment)</vt:lpstr>
      <vt:lpstr>Conclusions and Future Work </vt:lpstr>
      <vt:lpstr>PowerPoint 簡報</vt:lpstr>
      <vt:lpstr>智慧製造 (Intelligent Manufacturing)</vt:lpstr>
      <vt:lpstr>雲製造 (Cloud Manufacturing)</vt:lpstr>
      <vt:lpstr>PowerPoint 簡報</vt:lpstr>
      <vt:lpstr>PowerPoint 簡報</vt:lpstr>
      <vt:lpstr>AMCoT產業應用案例</vt:lpstr>
      <vt:lpstr>建構雲製造服務的挑戰</vt:lpstr>
      <vt:lpstr>手動開發雲製造服務步驟</vt:lpstr>
      <vt:lpstr>MSACS流程設計</vt:lpstr>
      <vt:lpstr>MSACS架構設計</vt:lpstr>
      <vt:lpstr>Hierarchical information of a Jar SSLP in a Java decompiler </vt:lpstr>
      <vt:lpstr>Hierarchical information of a C# DLL SSLP in a C# decompiler </vt:lpstr>
      <vt:lpstr>The generic KI extraction algorithm of SSLPs </vt:lpstr>
      <vt:lpstr>Illustration of the Lib. Info. Template in JSON </vt:lpstr>
      <vt:lpstr>Illustration of the SI Info. Template in JSON</vt:lpstr>
      <vt:lpstr>C# Web Service Project (WSP) Template</vt:lpstr>
      <vt:lpstr>Example of “APIController.cs” for C# WSP Template</vt:lpstr>
      <vt:lpstr>Annotated Keywords-SI Tags Lookup Table</vt:lpstr>
      <vt:lpstr>Flowchart of the automated source code generation</vt:lpstr>
      <vt:lpstr>The automated service construction mechanism designed in Server Constructor</vt:lpstr>
      <vt:lpstr>MSACS</vt:lpstr>
      <vt:lpstr>Comparisons of development times of Novice, Skilled Professional, and ACSCMS</vt:lpstr>
      <vt:lpstr>PowerPoint 簡報</vt:lpstr>
      <vt:lpstr>展示案例: 使用MSACS為AMCoT建構AVM服務 並在輪圈加工中進行在線全面檢測</vt:lpstr>
      <vt:lpstr>案例影片展示: </vt:lpstr>
      <vt:lpstr> IV. Introduction to Docker &amp; Kubernetes (New-Generation Virtualization Technologies)Architecture) </vt:lpstr>
      <vt:lpstr>容器虛擬化技術簡介 (Container Virtualization Technology)</vt:lpstr>
      <vt:lpstr>一台伺服器上不同的虛擬化技術架構</vt:lpstr>
      <vt:lpstr>Docker虛擬化技術包括三個基本概念(1/2)</vt:lpstr>
      <vt:lpstr>Docker虛擬化技術包括三個基本概念(2/2)</vt:lpstr>
      <vt:lpstr>Taxonomy of Docker Terms and Concepts</vt:lpstr>
      <vt:lpstr>Docker執行過程示意圖-利用本機端的映像檔建立Container</vt:lpstr>
      <vt:lpstr>Docker執行過程示意圖-利用倉庫中的映像檔建立Container</vt:lpstr>
      <vt:lpstr>Docker Container跟傳統虛擬化技術VM相比之優勢(1/3)</vt:lpstr>
      <vt:lpstr>Docker Container跟傳統虛擬化技術VM相比之優勢(2/3)</vt:lpstr>
      <vt:lpstr>Docker Container跟傳統虛擬化技術VM相比之優勢(3/3)</vt:lpstr>
      <vt:lpstr>Docker Container跟傳統虛擬化技術VM相比之優勢(3/3)</vt:lpstr>
      <vt:lpstr>Docker deploys containers  at all layers of the hybrid cloud</vt:lpstr>
      <vt:lpstr>Monolithic Deployment versus  Microservices Approach</vt:lpstr>
      <vt:lpstr>Data Sovereignty Comparison:  Monolithic Database versus Microservices</vt:lpstr>
      <vt:lpstr>Single-Board Computer under test: (a) RPi2. (b) OC1C. (c) OC2. (d) OXU4. (e) RPi3 and their respective specification</vt:lpstr>
      <vt:lpstr>Comparison of CPU Stress Test Performance</vt:lpstr>
      <vt:lpstr>Docker與其生態系統現況與未來趨勢(1/2)</vt:lpstr>
      <vt:lpstr>Docker與其生態系統現況與未來趨勢(2/2)</vt:lpstr>
      <vt:lpstr>The Expanded Kubernetes Layout</vt:lpstr>
      <vt:lpstr>References of Docker and Kubernetes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 A P T E R  9 XML Web Services</dc:title>
  <dc:creator>Wei</dc:creator>
  <cp:lastModifiedBy>Min-Hsiung Hung</cp:lastModifiedBy>
  <cp:revision>624</cp:revision>
  <cp:lastPrinted>2016-01-05T15:57:19Z</cp:lastPrinted>
  <dcterms:created xsi:type="dcterms:W3CDTF">2011-11-16T13:02:13Z</dcterms:created>
  <dcterms:modified xsi:type="dcterms:W3CDTF">2018-12-20T13:27:00Z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0x0101008459A0A17249BA489AB8E239BBBAF080</vt:lpwstr>
  </property>
</Properties>
</file>